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Bitter"/>
      <p:bold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20" Type="http://schemas.openxmlformats.org/officeDocument/2006/relationships/slide" Target="slides/slide15.xml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22" Type="http://schemas.openxmlformats.org/officeDocument/2006/relationships/slide" Target="slides/slide17.xml"/><Relationship Id="rId44" Type="http://schemas.openxmlformats.org/officeDocument/2006/relationships/font" Target="fonts/Bitter-boldItalic.fntdata"/><Relationship Id="rId21" Type="http://schemas.openxmlformats.org/officeDocument/2006/relationships/slide" Target="slides/slide16.xml"/><Relationship Id="rId43" Type="http://schemas.openxmlformats.org/officeDocument/2006/relationships/font" Target="fonts/Bitter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39" Type="http://schemas.openxmlformats.org/officeDocument/2006/relationships/font" Target="fonts/Montserrat-regular.fntdata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5613db03b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5613db03b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&lt;&lt;add pretty background&gt;&gt;??? Update: pretty background added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35314a10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335314a10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35314a10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35314a10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3d5ccdd4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e3d5ccdd4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3ea061dd7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3ea061dd7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ea061dd7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3ea061dd7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3ea061dd7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3ea061dd7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ea061dd7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3ea061dd7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ea061dd7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ea061dd7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335314a10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335314a10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e9d9801e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3e9d9801e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335314a10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335314a10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e990e38c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3e990e38c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e990e38c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e990e38c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ea061dd7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ea061dd7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5613db03b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5613db03b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5613db03b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5613db03b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35314a10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335314a10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e3d5ccdd4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e3d5ccdd4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35613db03b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35613db03b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35613db03b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35613db03b_0_2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5613db03b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335613db03b_0_4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5613db0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335613db03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e3d5ccdd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e3d5ccdd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5613db03b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***Preface by mentioning the clinical precedence of these types of models…. Try to bifurcate from goals…?</a:t>
            </a:r>
            <a:endParaRPr/>
          </a:p>
        </p:txBody>
      </p:sp>
      <p:sp>
        <p:nvSpPr>
          <p:cNvPr id="84" name="Google Shape;84;g335613db03b_0_1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5613db03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335613db03b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5613db03b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5613db03b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3d5ccdd4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3d5ccdd4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3e990e38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3e990e38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47.png"/><Relationship Id="rId11" Type="http://schemas.openxmlformats.org/officeDocument/2006/relationships/image" Target="../media/image23.png"/><Relationship Id="rId10" Type="http://schemas.openxmlformats.org/officeDocument/2006/relationships/image" Target="../media/image25.png"/><Relationship Id="rId9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Relationship Id="rId7" Type="http://schemas.openxmlformats.org/officeDocument/2006/relationships/image" Target="../media/image29.png"/><Relationship Id="rId8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5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Relationship Id="rId4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0.jpg"/><Relationship Id="rId5" Type="http://schemas.openxmlformats.org/officeDocument/2006/relationships/image" Target="../media/image19.jpg"/><Relationship Id="rId6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5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0"/>
            <a:ext cx="9229700" cy="51435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928688" rotWithShape="0" algn="bl" dir="8220000" dist="209550">
              <a:srgbClr val="434343"/>
            </a:outerShdw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55" name="Google Shape;55;p13"/>
          <p:cNvSpPr txBox="1"/>
          <p:nvPr>
            <p:ph type="title"/>
          </p:nvPr>
        </p:nvSpPr>
        <p:spPr>
          <a:xfrm>
            <a:off x="154275" y="1666863"/>
            <a:ext cx="9144000" cy="2052600"/>
          </a:xfrm>
          <a:prstGeom prst="rect">
            <a:avLst/>
          </a:prstGeom>
          <a:effectLst>
            <a:outerShdw blurRad="242888" rotWithShape="0" algn="bl" dir="720000" dist="276225">
              <a:srgbClr val="274E13">
                <a:alpha val="52999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434343"/>
                </a:solidFill>
              </a:rPr>
              <a:t>Youth Contribution as a Context for </a:t>
            </a:r>
            <a:endParaRPr b="1" i="1" sz="360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434343"/>
                </a:solidFill>
              </a:rPr>
              <a:t>Purpose Development</a:t>
            </a:r>
            <a:r>
              <a:rPr b="1" lang="en" sz="3600">
                <a:solidFill>
                  <a:srgbClr val="434343"/>
                </a:solidFill>
              </a:rPr>
              <a:t> </a:t>
            </a:r>
            <a:endParaRPr b="1" sz="3600">
              <a:solidFill>
                <a:srgbClr val="434343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00250" y="3671700"/>
            <a:ext cx="8743500" cy="9015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434343"/>
                </a:solidFill>
              </a:rPr>
              <a:t>Presented by: </a:t>
            </a:r>
            <a:endParaRPr i="1" sz="17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</a:rPr>
              <a:t>Christopher Davis, MS, LGPC</a:t>
            </a:r>
            <a:endParaRPr sz="1700">
              <a:solidFill>
                <a:srgbClr val="434343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75" y="3721600"/>
            <a:ext cx="1962604" cy="9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263" y="148519"/>
            <a:ext cx="998974" cy="998974"/>
          </a:xfrm>
          <a:prstGeom prst="rect">
            <a:avLst/>
          </a:prstGeom>
          <a:noFill/>
          <a:ln>
            <a:noFill/>
          </a:ln>
          <a:effectLst>
            <a:outerShdw blurRad="928688" rotWithShape="0" algn="bl">
              <a:srgbClr val="434343"/>
            </a:outerShdw>
          </a:effectLst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6000" y="108825"/>
            <a:ext cx="1580051" cy="7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7031564" y="3671700"/>
            <a:ext cx="1915232" cy="12745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  <a:effectLst>
            <a:outerShdw blurRad="528638" rotWithShape="0" algn="bl" dir="5400000" dist="857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Psychosocial benefits of contribution</a:t>
            </a: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 rotWithShape="1">
          <a:blip r:embed="rId3">
            <a:alphaModFix/>
          </a:blip>
          <a:srcRect b="5926" l="0" r="83322" t="0"/>
          <a:stretch/>
        </p:blipFill>
        <p:spPr>
          <a:xfrm>
            <a:off x="1524000" y="1567589"/>
            <a:ext cx="1396069" cy="198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b="5455" l="60940" r="22141" t="0"/>
          <a:stretch/>
        </p:blipFill>
        <p:spPr>
          <a:xfrm>
            <a:off x="4973328" y="1562975"/>
            <a:ext cx="1278986" cy="198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b="5455" l="40367" r="42715" t="0"/>
          <a:stretch/>
        </p:blipFill>
        <p:spPr>
          <a:xfrm>
            <a:off x="6770194" y="1567589"/>
            <a:ext cx="1338479" cy="198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 rotWithShape="1">
          <a:blip r:embed="rId3">
            <a:alphaModFix/>
          </a:blip>
          <a:srcRect b="5455" l="19230" r="63065" t="0"/>
          <a:stretch/>
        </p:blipFill>
        <p:spPr>
          <a:xfrm>
            <a:off x="3213075" y="1567575"/>
            <a:ext cx="1396074" cy="198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1569300" y="1759275"/>
            <a:ext cx="1233900" cy="29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50">
                <a:solidFill>
                  <a:schemeClr val="dk1"/>
                </a:solidFill>
              </a:rPr>
              <a:t>Health &amp; Wellbeing</a:t>
            </a:r>
            <a:endParaRPr b="1" sz="950">
              <a:solidFill>
                <a:schemeClr val="dk1"/>
              </a:solidFill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3350768" y="1667379"/>
            <a:ext cx="1106100" cy="44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Social Connection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6833350" y="1667375"/>
            <a:ext cx="11574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Sense of Purpose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4996599" y="1667375"/>
            <a:ext cx="11574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Goal-Setting</a:t>
            </a:r>
            <a:endParaRPr b="1" sz="900">
              <a:solidFill>
                <a:schemeClr val="dk1"/>
              </a:solidFill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381000" y="4572000"/>
            <a:ext cx="8224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Fuligni, A. J. (2019). The need to contribute during adolescence. </a:t>
            </a:r>
            <a:r>
              <a:rPr i="1" lang="en" sz="1000">
                <a:solidFill>
                  <a:srgbClr val="222222"/>
                </a:solidFill>
              </a:rPr>
              <a:t>Perspectives on Psychological Science</a:t>
            </a:r>
            <a:r>
              <a:rPr lang="en" sz="1000">
                <a:solidFill>
                  <a:srgbClr val="222222"/>
                </a:solidFill>
              </a:rPr>
              <a:t>, </a:t>
            </a:r>
            <a:r>
              <a:rPr i="1" lang="en" sz="1000">
                <a:solidFill>
                  <a:srgbClr val="222222"/>
                </a:solidFill>
              </a:rPr>
              <a:t>14</a:t>
            </a:r>
            <a:r>
              <a:rPr lang="en" sz="1000">
                <a:solidFill>
                  <a:srgbClr val="222222"/>
                </a:solidFill>
              </a:rPr>
              <a:t>(3), 331-343.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0" y="0"/>
            <a:ext cx="9144000" cy="61526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Q&amp;A: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are some </a:t>
            </a:r>
            <a:r>
              <a:rPr b="1" lang="en"/>
              <a:t>Common Barriers to Youth Contribution?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97971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 amt="30000"/>
          </a:blip>
          <a:srcRect b="0" l="0" r="49814" t="0"/>
          <a:stretch/>
        </p:blipFill>
        <p:spPr>
          <a:xfrm>
            <a:off x="-40300" y="0"/>
            <a:ext cx="46488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>
            <p:ph type="title"/>
          </p:nvPr>
        </p:nvSpPr>
        <p:spPr>
          <a:xfrm>
            <a:off x="265500" y="1754400"/>
            <a:ext cx="4045200" cy="122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</a:rPr>
              <a:t>What is </a:t>
            </a:r>
            <a:endParaRPr b="1" sz="250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</a:rPr>
              <a:t>The Contribution Project?</a:t>
            </a:r>
            <a:endParaRPr sz="2500">
              <a:solidFill>
                <a:srgbClr val="434343"/>
              </a:solidFill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 rotWithShape="1">
          <a:blip r:embed="rId4">
            <a:alphaModFix/>
          </a:blip>
          <a:srcRect b="4761" l="0" r="0" t="0"/>
          <a:stretch/>
        </p:blipFill>
        <p:spPr>
          <a:xfrm>
            <a:off x="4608575" y="210350"/>
            <a:ext cx="4404449" cy="4634851"/>
          </a:xfrm>
          <a:prstGeom prst="rect">
            <a:avLst/>
          </a:prstGeom>
          <a:noFill/>
          <a:ln>
            <a:noFill/>
          </a:ln>
          <a:effectLst>
            <a:outerShdw blurRad="414338" rotWithShape="0" algn="bl" dir="10140000" dist="2095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>
            <p:ph type="title"/>
          </p:nvPr>
        </p:nvSpPr>
        <p:spPr>
          <a:xfrm>
            <a:off x="311700" y="23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9999"/>
                </a:solidFill>
              </a:rPr>
              <a:t>Who is it for?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525" y="1017725"/>
            <a:ext cx="7252419" cy="38209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  <a:effectLst>
            <a:outerShdw blurRad="242888" rotWithShape="0" algn="bl" dir="6540000" dist="2095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325" y="990650"/>
            <a:ext cx="7126922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>
            <p:ph type="title"/>
          </p:nvPr>
        </p:nvSpPr>
        <p:spPr>
          <a:xfrm>
            <a:off x="311700" y="23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9999"/>
                </a:solidFill>
              </a:rPr>
              <a:t>Who is it for? </a:t>
            </a:r>
            <a:r>
              <a:rPr lang="en">
                <a:solidFill>
                  <a:srgbClr val="999999"/>
                </a:solidFill>
              </a:rPr>
              <a:t>(cont.)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499" y="2630075"/>
            <a:ext cx="2292225" cy="233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>
            <p:ph type="title"/>
          </p:nvPr>
        </p:nvSpPr>
        <p:spPr>
          <a:xfrm>
            <a:off x="311700" y="210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20">
                <a:solidFill>
                  <a:srgbClr val="B7B7B7"/>
                </a:solidFill>
              </a:rPr>
              <a:t>What Do Contributors Do?</a:t>
            </a:r>
            <a:endParaRPr b="1" sz="2320">
              <a:solidFill>
                <a:srgbClr val="B7B7B7"/>
              </a:solidFill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625" y="1107900"/>
            <a:ext cx="800138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8100" y="1017725"/>
            <a:ext cx="6834376" cy="382097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  <a:effectLst>
            <a:outerShdw blurRad="371475" rotWithShape="0" algn="bl" dir="5400000" dist="295275">
              <a:srgbClr val="000000">
                <a:alpha val="50000"/>
              </a:srgbClr>
            </a:outerShdw>
          </a:effectLst>
        </p:spPr>
      </p:pic>
      <p:sp>
        <p:nvSpPr>
          <p:cNvPr id="190" name="Google Shape;190;p29"/>
          <p:cNvSpPr txBox="1"/>
          <p:nvPr>
            <p:ph type="title"/>
          </p:nvPr>
        </p:nvSpPr>
        <p:spPr>
          <a:xfrm>
            <a:off x="311700" y="23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7B7B7"/>
                </a:solidFill>
              </a:rPr>
              <a:t>What’</a:t>
            </a:r>
            <a:r>
              <a:rPr b="1" lang="en">
                <a:solidFill>
                  <a:srgbClr val="B7B7B7"/>
                </a:solidFill>
              </a:rPr>
              <a:t>s the catch?</a:t>
            </a:r>
            <a:endParaRPr b="1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708427" y="0"/>
            <a:ext cx="3469525" cy="19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 rotWithShape="1">
          <a:blip r:embed="rId4">
            <a:alphaModFix amt="50000"/>
          </a:blip>
          <a:srcRect b="0" l="6832" r="21173" t="44165"/>
          <a:stretch/>
        </p:blipFill>
        <p:spPr>
          <a:xfrm>
            <a:off x="5566090" y="1470988"/>
            <a:ext cx="3577912" cy="194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 rotWithShape="1">
          <a:blip r:embed="rId5">
            <a:alphaModFix amt="50000"/>
          </a:blip>
          <a:srcRect b="0" l="32541" r="0" t="0"/>
          <a:stretch/>
        </p:blipFill>
        <p:spPr>
          <a:xfrm>
            <a:off x="5708425" y="3015150"/>
            <a:ext cx="3469525" cy="25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-488275" y="2759850"/>
            <a:ext cx="4258410" cy="239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0" y="0"/>
            <a:ext cx="3281875" cy="18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81875" y="0"/>
            <a:ext cx="2426550" cy="22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2718576" y="2019350"/>
            <a:ext cx="3119525" cy="31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922257" y="1147950"/>
            <a:ext cx="2878393" cy="16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11">
            <a:alphaModFix amt="50000"/>
          </a:blip>
          <a:stretch>
            <a:fillRect/>
          </a:stretch>
        </p:blipFill>
        <p:spPr>
          <a:xfrm>
            <a:off x="0" y="1642350"/>
            <a:ext cx="16002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>
            <p:ph type="title"/>
          </p:nvPr>
        </p:nvSpPr>
        <p:spPr>
          <a:xfrm>
            <a:off x="369725" y="1731400"/>
            <a:ext cx="8462700" cy="1337400"/>
          </a:xfrm>
          <a:prstGeom prst="rect">
            <a:avLst/>
          </a:prstGeom>
          <a:solidFill>
            <a:schemeClr val="lt1"/>
          </a:solidFill>
          <a:effectLst>
            <a:outerShdw blurRad="285750" rotWithShape="0" algn="bl" dir="4920000" dist="2190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Preliminary Findings from a Past Contribution Project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 txBox="1"/>
          <p:nvPr>
            <p:ph idx="1" type="body"/>
          </p:nvPr>
        </p:nvSpPr>
        <p:spPr>
          <a:xfrm>
            <a:off x="352000" y="270325"/>
            <a:ext cx="4106400" cy="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148">
                <a:solidFill>
                  <a:srgbClr val="32363A"/>
                </a:solidFill>
                <a:highlight>
                  <a:srgbClr val="FFFFFF"/>
                </a:highlight>
              </a:rPr>
              <a:t>“Did you work on your contribution at all today?”</a:t>
            </a:r>
            <a:endParaRPr b="1" sz="1148">
              <a:solidFill>
                <a:srgbClr val="32363A"/>
              </a:solidFill>
              <a:highlight>
                <a:srgbClr val="FFFFFF"/>
              </a:highlight>
            </a:endParaRPr>
          </a:p>
        </p:txBody>
      </p:sp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4838950" y="270325"/>
            <a:ext cx="4106400" cy="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148">
                <a:solidFill>
                  <a:srgbClr val="32363A"/>
                </a:solidFill>
                <a:highlight>
                  <a:srgbClr val="FFFFFF"/>
                </a:highlight>
              </a:rPr>
              <a:t>“Today, did you make any new contributions, apart from the main contribution you proposed for this project?”</a:t>
            </a:r>
            <a:endParaRPr sz="1195"/>
          </a:p>
        </p:txBody>
      </p:sp>
      <p:pic>
        <p:nvPicPr>
          <p:cNvPr id="212" name="Google Shape;2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1975" y="1187825"/>
            <a:ext cx="4003374" cy="370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000" y="1074979"/>
            <a:ext cx="4143801" cy="383992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 txBox="1"/>
          <p:nvPr/>
        </p:nvSpPr>
        <p:spPr>
          <a:xfrm>
            <a:off x="2208950" y="1097975"/>
            <a:ext cx="1233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</a:rPr>
              <a:t>***</a:t>
            </a:r>
            <a:endParaRPr b="1" sz="2200">
              <a:solidFill>
                <a:schemeClr val="dk2"/>
              </a:solidFill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6857150" y="1174175"/>
            <a:ext cx="1233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</a:rPr>
              <a:t>**</a:t>
            </a:r>
            <a:endParaRPr b="1" sz="2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 and Overview</a:t>
            </a:r>
            <a:endParaRPr/>
          </a:p>
        </p:txBody>
      </p:sp>
      <p:sp>
        <p:nvSpPr>
          <p:cNvPr id="67" name="Google Shape;67;p1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Discuss ways that youth </a:t>
            </a:r>
            <a:r>
              <a:rPr i="1" lang="en"/>
              <a:t>typically </a:t>
            </a:r>
            <a:r>
              <a:rPr lang="en"/>
              <a:t>engage in purpose development.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Introduce the idea that youth contribution may be a viable </a:t>
            </a:r>
            <a:r>
              <a:rPr lang="en"/>
              <a:t>pathway</a:t>
            </a:r>
            <a:r>
              <a:rPr lang="en"/>
              <a:t> for youth purpose development.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"/>
              <a:t>Explore feasible ways to promote youth </a:t>
            </a:r>
            <a:r>
              <a:rPr lang="en"/>
              <a:t>contribution within our existing programs.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2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>
            <p:ph type="title"/>
          </p:nvPr>
        </p:nvSpPr>
        <p:spPr>
          <a:xfrm>
            <a:off x="311700" y="1555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32363A"/>
                </a:solidFill>
                <a:highlight>
                  <a:srgbClr val="FFFFFF"/>
                </a:highlight>
              </a:rPr>
              <a:t>“How did it feel to work on your contribution today?”</a:t>
            </a:r>
            <a:endParaRPr b="1" sz="3800"/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654925"/>
            <a:ext cx="8782124" cy="46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 txBox="1"/>
          <p:nvPr/>
        </p:nvSpPr>
        <p:spPr>
          <a:xfrm>
            <a:off x="3759750" y="1988425"/>
            <a:ext cx="1233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ns</a:t>
            </a:r>
            <a:endParaRPr b="1" i="1" sz="1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3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352000" y="422725"/>
            <a:ext cx="4106400" cy="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148">
                <a:solidFill>
                  <a:srgbClr val="32363A"/>
                </a:solidFill>
                <a:highlight>
                  <a:srgbClr val="FFFFFF"/>
                </a:highlight>
              </a:rPr>
              <a:t>“How much progress do you feel you made on your contribution today?”</a:t>
            </a:r>
            <a:endParaRPr b="1" sz="1148">
              <a:solidFill>
                <a:srgbClr val="32363A"/>
              </a:solidFill>
              <a:highlight>
                <a:srgbClr val="FFFFFF"/>
              </a:highlight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 rotWithShape="1">
          <a:blip r:embed="rId4">
            <a:alphaModFix/>
          </a:blip>
          <a:srcRect b="6041" l="0" r="0" t="0"/>
          <a:stretch/>
        </p:blipFill>
        <p:spPr>
          <a:xfrm>
            <a:off x="271375" y="1235675"/>
            <a:ext cx="3663401" cy="388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8525" y="1195375"/>
            <a:ext cx="3533825" cy="4127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3"/>
          <p:cNvSpPr txBox="1"/>
          <p:nvPr>
            <p:ph idx="1" type="body"/>
          </p:nvPr>
        </p:nvSpPr>
        <p:spPr>
          <a:xfrm>
            <a:off x="4838950" y="422725"/>
            <a:ext cx="4106400" cy="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148">
                <a:solidFill>
                  <a:srgbClr val="32363A"/>
                </a:solidFill>
                <a:highlight>
                  <a:srgbClr val="FFFFFF"/>
                </a:highlight>
              </a:rPr>
              <a:t>“How close do you feel you are to accomplishing the contribution you originally proposed?”</a:t>
            </a:r>
            <a:endParaRPr sz="1195"/>
          </a:p>
        </p:txBody>
      </p:sp>
      <p:sp>
        <p:nvSpPr>
          <p:cNvPr id="233" name="Google Shape;233;p33"/>
          <p:cNvSpPr txBox="1"/>
          <p:nvPr/>
        </p:nvSpPr>
        <p:spPr>
          <a:xfrm>
            <a:off x="2208950" y="1402775"/>
            <a:ext cx="1233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</a:rPr>
              <a:t>***</a:t>
            </a:r>
            <a:endParaRPr b="1" sz="2200">
              <a:solidFill>
                <a:schemeClr val="dk2"/>
              </a:solidFill>
            </a:endParaRPr>
          </a:p>
        </p:txBody>
      </p:sp>
      <p:sp>
        <p:nvSpPr>
          <p:cNvPr id="234" name="Google Shape;234;p33"/>
          <p:cNvSpPr txBox="1"/>
          <p:nvPr/>
        </p:nvSpPr>
        <p:spPr>
          <a:xfrm>
            <a:off x="6780950" y="1402775"/>
            <a:ext cx="1233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</a:rPr>
              <a:t>***</a:t>
            </a:r>
            <a:endParaRPr b="1" sz="2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4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4"/>
          <p:cNvSpPr txBox="1"/>
          <p:nvPr>
            <p:ph type="title"/>
          </p:nvPr>
        </p:nvSpPr>
        <p:spPr>
          <a:xfrm>
            <a:off x="311700" y="1555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50">
                <a:solidFill>
                  <a:srgbClr val="32363A"/>
                </a:solidFill>
                <a:highlight>
                  <a:srgbClr val="FFFFFF"/>
                </a:highlight>
              </a:rPr>
              <a:t>I’m Almost Finished and I’m Still Making Progress</a:t>
            </a:r>
            <a:endParaRPr b="1" i="1" sz="3800"/>
          </a:p>
        </p:txBody>
      </p:sp>
      <p:sp>
        <p:nvSpPr>
          <p:cNvPr id="241" name="Google Shape;241;p34"/>
          <p:cNvSpPr txBox="1"/>
          <p:nvPr/>
        </p:nvSpPr>
        <p:spPr>
          <a:xfrm>
            <a:off x="6921900" y="1759375"/>
            <a:ext cx="19104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 u="sng">
                <a:solidFill>
                  <a:schemeClr val="dk2"/>
                </a:solidFill>
              </a:rPr>
              <a:t>Degree of Perceived Progress Towards Contribution</a:t>
            </a:r>
            <a:endParaRPr b="1" sz="900" u="sng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 u="sng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 u="sng">
                <a:solidFill>
                  <a:schemeClr val="dk2"/>
                </a:solidFill>
              </a:rPr>
              <a:t> </a:t>
            </a:r>
            <a:endParaRPr b="1" sz="900" u="sng">
              <a:solidFill>
                <a:schemeClr val="dk2"/>
              </a:solidFill>
            </a:endParaRPr>
          </a:p>
        </p:txBody>
      </p:sp>
      <p:pic>
        <p:nvPicPr>
          <p:cNvPr id="242" name="Google Shape;24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35" y="728276"/>
            <a:ext cx="7823541" cy="431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/>
          <p:nvPr/>
        </p:nvSpPr>
        <p:spPr>
          <a:xfrm>
            <a:off x="4190150" y="1250375"/>
            <a:ext cx="123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*</a:t>
            </a:r>
            <a:endParaRPr b="1"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5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5"/>
          <p:cNvSpPr txBox="1"/>
          <p:nvPr>
            <p:ph type="title"/>
          </p:nvPr>
        </p:nvSpPr>
        <p:spPr>
          <a:xfrm>
            <a:off x="311700" y="3079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32363A"/>
                </a:solidFill>
                <a:highlight>
                  <a:srgbClr val="FFFFFF"/>
                </a:highlight>
              </a:rPr>
              <a:t>Brief Narratives of Past Participants</a:t>
            </a:r>
            <a:endParaRPr b="1" sz="3800"/>
          </a:p>
        </p:txBody>
      </p:sp>
      <p:pic>
        <p:nvPicPr>
          <p:cNvPr id="250" name="Google Shape;25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36166"/>
            <a:ext cx="9144003" cy="2366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 txBox="1"/>
          <p:nvPr>
            <p:ph type="title"/>
          </p:nvPr>
        </p:nvSpPr>
        <p:spPr>
          <a:xfrm>
            <a:off x="311700" y="2317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32363A"/>
                </a:solidFill>
                <a:highlight>
                  <a:srgbClr val="FFFFFF"/>
                </a:highlight>
              </a:rPr>
              <a:t>Brief Narratives of Past Participants</a:t>
            </a:r>
            <a:endParaRPr b="1" sz="3800"/>
          </a:p>
        </p:txBody>
      </p:sp>
      <p:pic>
        <p:nvPicPr>
          <p:cNvPr id="257" name="Google Shape;25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11083"/>
            <a:ext cx="9144003" cy="346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7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Findings</a:t>
            </a:r>
            <a:endParaRPr/>
          </a:p>
        </p:txBody>
      </p:sp>
      <p:sp>
        <p:nvSpPr>
          <p:cNvPr id="264" name="Google Shape;264;p37"/>
          <p:cNvSpPr txBox="1"/>
          <p:nvPr>
            <p:ph idx="1" type="body"/>
          </p:nvPr>
        </p:nvSpPr>
        <p:spPr>
          <a:xfrm>
            <a:off x="311700" y="1225825"/>
            <a:ext cx="8520600" cy="3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Contributors felt more </a:t>
            </a:r>
            <a:r>
              <a:rPr lang="en" sz="1600"/>
              <a:t>purposeful:</a:t>
            </a:r>
            <a:endParaRPr sz="1600"/>
          </a:p>
          <a:p>
            <a:pPr indent="-304800" lvl="1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on days that they worked on their contribution.</a:t>
            </a:r>
            <a:endParaRPr sz="1200"/>
          </a:p>
          <a:p>
            <a:pPr indent="-304800" lvl="1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w</a:t>
            </a:r>
            <a:r>
              <a:rPr lang="en" sz="1200"/>
              <a:t>hen they felt that they were making progress and nearing their overarching goal.</a:t>
            </a:r>
            <a:endParaRPr sz="1200"/>
          </a:p>
          <a:p>
            <a:pPr indent="0" lvl="0" marL="1371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91"/>
          </a:p>
          <a:p>
            <a:pPr indent="-3302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Degree of perceived difficulty regarding working on their contribution had no impact on their daily sense of purpose.</a:t>
            </a:r>
            <a:endParaRPr sz="1600"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302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Qualitative narratives provided give a potential glimpse into </a:t>
            </a:r>
            <a:r>
              <a:rPr i="1" lang="en" sz="1600"/>
              <a:t>why </a:t>
            </a:r>
            <a:r>
              <a:rPr lang="en" sz="1600"/>
              <a:t>the quantitative data indicated a desirable relationship between daily purpose and their contribution efforts.</a:t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46597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8"/>
          <p:cNvSpPr txBox="1"/>
          <p:nvPr>
            <p:ph type="title"/>
          </p:nvPr>
        </p:nvSpPr>
        <p:spPr>
          <a:xfrm>
            <a:off x="265500" y="1233175"/>
            <a:ext cx="41364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Breakout Group: Part 1</a:t>
            </a:r>
            <a:endParaRPr/>
          </a:p>
        </p:txBody>
      </p:sp>
      <p:sp>
        <p:nvSpPr>
          <p:cNvPr id="271" name="Google Shape;271;p38"/>
          <p:cNvSpPr txBox="1"/>
          <p:nvPr>
            <p:ph idx="2" type="body"/>
          </p:nvPr>
        </p:nvSpPr>
        <p:spPr>
          <a:xfrm>
            <a:off x="4812950" y="724075"/>
            <a:ext cx="41718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Think about your own organization and discuss the following with your group:</a:t>
            </a:r>
            <a:endParaRPr b="1"/>
          </a:p>
          <a:p>
            <a:pPr indent="-334327" lvl="0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What are ways that youth are encouraged to contribute?</a:t>
            </a:r>
            <a:endParaRPr/>
          </a:p>
          <a:p>
            <a:pPr indent="0" lvl="0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4327" lvl="0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What might pose as barriers for youth to contribute?</a:t>
            </a:r>
            <a:endParaRPr/>
          </a:p>
          <a:p>
            <a:pPr indent="0" lvl="0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4327" lvl="0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How necessary are these barriers?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46517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9"/>
          <p:cNvSpPr txBox="1"/>
          <p:nvPr>
            <p:ph type="title"/>
          </p:nvPr>
        </p:nvSpPr>
        <p:spPr>
          <a:xfrm>
            <a:off x="265500" y="1233175"/>
            <a:ext cx="41040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Breakout Group: Part 2</a:t>
            </a:r>
            <a:endParaRPr/>
          </a:p>
        </p:txBody>
      </p:sp>
      <p:sp>
        <p:nvSpPr>
          <p:cNvPr id="278" name="Google Shape;278;p39"/>
          <p:cNvSpPr txBox="1"/>
          <p:nvPr>
            <p:ph idx="2" type="body"/>
          </p:nvPr>
        </p:nvSpPr>
        <p:spPr>
          <a:xfrm>
            <a:off x="4812950" y="724075"/>
            <a:ext cx="41718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Think about your own organization and discuss the following with your group:</a:t>
            </a:r>
            <a:endParaRPr b="1"/>
          </a:p>
          <a:p>
            <a:pPr indent="-342900" lvl="0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are ways that the barriers </a:t>
            </a:r>
            <a:r>
              <a:rPr lang="en"/>
              <a:t>which</a:t>
            </a:r>
            <a:r>
              <a:rPr lang="en"/>
              <a:t> you identified may be mitigated?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0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0"/>
          <p:cNvPicPr preferRelativeResize="0"/>
          <p:nvPr/>
        </p:nvPicPr>
        <p:blipFill rotWithShape="1">
          <a:blip r:embed="rId4">
            <a:alphaModFix/>
          </a:blip>
          <a:srcRect b="41358" l="29399" r="29726" t="41540"/>
          <a:stretch/>
        </p:blipFill>
        <p:spPr>
          <a:xfrm>
            <a:off x="6321250" y="1655100"/>
            <a:ext cx="2740352" cy="8419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5" name="Google Shape;285;p40"/>
          <p:cNvPicPr preferRelativeResize="0"/>
          <p:nvPr/>
        </p:nvPicPr>
        <p:blipFill rotWithShape="1">
          <a:blip r:embed="rId5">
            <a:alphaModFix/>
          </a:blip>
          <a:srcRect b="41358" l="29399" r="29726" t="41540"/>
          <a:stretch/>
        </p:blipFill>
        <p:spPr>
          <a:xfrm rot="10800000">
            <a:off x="2124674" y="3616401"/>
            <a:ext cx="4256451" cy="988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6" name="Google Shape;286;p40"/>
          <p:cNvPicPr preferRelativeResize="0"/>
          <p:nvPr/>
        </p:nvPicPr>
        <p:blipFill rotWithShape="1">
          <a:blip r:embed="rId5">
            <a:alphaModFix/>
          </a:blip>
          <a:srcRect b="41358" l="29399" r="29726" t="41540"/>
          <a:stretch/>
        </p:blipFill>
        <p:spPr>
          <a:xfrm>
            <a:off x="1938050" y="1675875"/>
            <a:ext cx="2446776" cy="7831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287" name="Google Shape;287;p40"/>
          <p:cNvCxnSpPr/>
          <p:nvPr/>
        </p:nvCxnSpPr>
        <p:spPr>
          <a:xfrm>
            <a:off x="0" y="3056735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86A29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8" name="Google Shape;288;p40"/>
          <p:cNvSpPr txBox="1"/>
          <p:nvPr/>
        </p:nvSpPr>
        <p:spPr>
          <a:xfrm>
            <a:off x="2109188" y="1813900"/>
            <a:ext cx="21045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2363A"/>
                </a:solidFill>
                <a:latin typeface="Bitter"/>
                <a:ea typeface="Bitter"/>
                <a:cs typeface="Bitter"/>
                <a:sym typeface="Bitter"/>
              </a:rPr>
              <a:t>Purpose is a </a:t>
            </a:r>
            <a:r>
              <a:rPr b="1" lang="en">
                <a:solidFill>
                  <a:srgbClr val="32363A"/>
                </a:solidFill>
                <a:latin typeface="Bitter"/>
                <a:ea typeface="Bitter"/>
                <a:cs typeface="Bitter"/>
                <a:sym typeface="Bitter"/>
              </a:rPr>
              <a:t>cultivable</a:t>
            </a:r>
            <a:r>
              <a:rPr b="1" lang="en">
                <a:solidFill>
                  <a:srgbClr val="32363A"/>
                </a:solidFill>
                <a:latin typeface="Bitter"/>
                <a:ea typeface="Bitter"/>
                <a:cs typeface="Bitter"/>
                <a:sym typeface="Bitter"/>
              </a:rPr>
              <a:t> resource.</a:t>
            </a:r>
            <a:endParaRPr>
              <a:solidFill>
                <a:srgbClr val="32363A"/>
              </a:solidFill>
            </a:endParaRPr>
          </a:p>
        </p:txBody>
      </p:sp>
      <p:sp>
        <p:nvSpPr>
          <p:cNvPr id="289" name="Google Shape;289;p40"/>
          <p:cNvSpPr txBox="1"/>
          <p:nvPr/>
        </p:nvSpPr>
        <p:spPr>
          <a:xfrm>
            <a:off x="6478725" y="1684600"/>
            <a:ext cx="24468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rPr>
              <a:t>Contribution may be seems like a viable avenue for youth purpose development.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90" name="Google Shape;290;p40"/>
          <p:cNvSpPr txBox="1"/>
          <p:nvPr/>
        </p:nvSpPr>
        <p:spPr>
          <a:xfrm>
            <a:off x="2464100" y="3720100"/>
            <a:ext cx="3685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34343"/>
                </a:solidFill>
                <a:latin typeface="Bitter"/>
                <a:ea typeface="Bitter"/>
                <a:cs typeface="Bitter"/>
                <a:sym typeface="Bitter"/>
              </a:rPr>
              <a:t>There are actionable ways to incorporate youth contribution in our existing programmatic structures.</a:t>
            </a:r>
            <a:endParaRPr sz="600">
              <a:solidFill>
                <a:srgbClr val="434343"/>
              </a:solidFill>
            </a:endParaRPr>
          </a:p>
        </p:txBody>
      </p:sp>
      <p:sp>
        <p:nvSpPr>
          <p:cNvPr id="291" name="Google Shape;291;p40"/>
          <p:cNvSpPr txBox="1"/>
          <p:nvPr/>
        </p:nvSpPr>
        <p:spPr>
          <a:xfrm>
            <a:off x="514350" y="444786"/>
            <a:ext cx="8115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999999"/>
                </a:solidFill>
                <a:latin typeface="Bitter"/>
                <a:ea typeface="Bitter"/>
                <a:cs typeface="Bitter"/>
                <a:sym typeface="Bitter"/>
              </a:rPr>
              <a:t>Summary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292" name="Google Shape;292;p40"/>
          <p:cNvPicPr preferRelativeResize="0"/>
          <p:nvPr/>
        </p:nvPicPr>
        <p:blipFill rotWithShape="1">
          <a:blip r:embed="rId6">
            <a:alphaModFix/>
          </a:blip>
          <a:srcRect b="30060" l="51706" r="25908" t="30060"/>
          <a:stretch/>
        </p:blipFill>
        <p:spPr>
          <a:xfrm>
            <a:off x="4965600" y="1342122"/>
            <a:ext cx="1464900" cy="14679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3" name="Google Shape;293;p40"/>
          <p:cNvPicPr preferRelativeResize="0"/>
          <p:nvPr/>
        </p:nvPicPr>
        <p:blipFill rotWithShape="1">
          <a:blip r:embed="rId6">
            <a:alphaModFix/>
          </a:blip>
          <a:srcRect b="30060" l="77615" r="0" t="30060"/>
          <a:stretch/>
        </p:blipFill>
        <p:spPr>
          <a:xfrm>
            <a:off x="6157175" y="3378710"/>
            <a:ext cx="1464900" cy="14679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4" name="Google Shape;294;p40"/>
          <p:cNvPicPr preferRelativeResize="0"/>
          <p:nvPr/>
        </p:nvPicPr>
        <p:blipFill rotWithShape="1">
          <a:blip r:embed="rId6">
            <a:alphaModFix/>
          </a:blip>
          <a:srcRect b="30060" l="0" r="77615" t="30060"/>
          <a:stretch/>
        </p:blipFill>
        <p:spPr>
          <a:xfrm>
            <a:off x="598213" y="1291778"/>
            <a:ext cx="1464900" cy="1467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1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569911">
            <a:off x="7234797" y="-254212"/>
            <a:ext cx="3313612" cy="368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1"/>
          <p:cNvPicPr preferRelativeResize="0"/>
          <p:nvPr/>
        </p:nvPicPr>
        <p:blipFill rotWithShape="1">
          <a:blip r:embed="rId5">
            <a:alphaModFix/>
          </a:blip>
          <a:srcRect b="2695" l="27252" r="27320" t="2382"/>
          <a:stretch/>
        </p:blipFill>
        <p:spPr>
          <a:xfrm>
            <a:off x="4627000" y="-121475"/>
            <a:ext cx="4157676" cy="5217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940000" dist="57150">
              <a:srgbClr val="000000">
                <a:alpha val="50000"/>
              </a:srgbClr>
            </a:outerShdw>
          </a:effectLst>
        </p:spPr>
      </p:pic>
      <p:sp>
        <p:nvSpPr>
          <p:cNvPr id="302" name="Google Shape;302;p41"/>
          <p:cNvSpPr txBox="1"/>
          <p:nvPr/>
        </p:nvSpPr>
        <p:spPr>
          <a:xfrm>
            <a:off x="373675" y="126063"/>
            <a:ext cx="3456900" cy="12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Thank You and Stay </a:t>
            </a:r>
            <a:r>
              <a:rPr b="1" i="0" lang="en" sz="3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In Touch!</a:t>
            </a:r>
            <a:endParaRPr sz="3800"/>
          </a:p>
        </p:txBody>
      </p:sp>
      <p:grpSp>
        <p:nvGrpSpPr>
          <p:cNvPr id="303" name="Google Shape;303;p41"/>
          <p:cNvGrpSpPr/>
          <p:nvPr/>
        </p:nvGrpSpPr>
        <p:grpSpPr>
          <a:xfrm>
            <a:off x="5480138" y="3133250"/>
            <a:ext cx="2949206" cy="277020"/>
            <a:chOff x="0" y="0"/>
            <a:chExt cx="7672232" cy="675000"/>
          </a:xfrm>
        </p:grpSpPr>
        <p:sp>
          <p:nvSpPr>
            <p:cNvPr id="304" name="Google Shape;304;p41"/>
            <p:cNvSpPr txBox="1"/>
            <p:nvPr/>
          </p:nvSpPr>
          <p:spPr>
            <a:xfrm>
              <a:off x="0" y="0"/>
              <a:ext cx="20796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Call us </a:t>
              </a:r>
              <a:endParaRPr sz="700"/>
            </a:p>
          </p:txBody>
        </p:sp>
        <p:sp>
          <p:nvSpPr>
            <p:cNvPr id="305" name="Google Shape;305;p41"/>
            <p:cNvSpPr txBox="1"/>
            <p:nvPr/>
          </p:nvSpPr>
          <p:spPr>
            <a:xfrm>
              <a:off x="2079632" y="123136"/>
              <a:ext cx="5592600" cy="4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165100" marR="1651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SzPts val="1100"/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(607) 254-5125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6" name="Google Shape;306;p41"/>
          <p:cNvGrpSpPr/>
          <p:nvPr/>
        </p:nvGrpSpPr>
        <p:grpSpPr>
          <a:xfrm>
            <a:off x="5482777" y="2267598"/>
            <a:ext cx="2775317" cy="277020"/>
            <a:chOff x="0" y="0"/>
            <a:chExt cx="7219867" cy="675000"/>
          </a:xfrm>
        </p:grpSpPr>
        <p:sp>
          <p:nvSpPr>
            <p:cNvPr id="307" name="Google Shape;307;p41"/>
            <p:cNvSpPr txBox="1"/>
            <p:nvPr/>
          </p:nvSpPr>
          <p:spPr>
            <a:xfrm>
              <a:off x="0" y="0"/>
              <a:ext cx="36876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Social Media </a:t>
              </a:r>
              <a:endParaRPr sz="700"/>
            </a:p>
          </p:txBody>
        </p:sp>
        <p:sp>
          <p:nvSpPr>
            <p:cNvPr id="308" name="Google Shape;308;p41"/>
            <p:cNvSpPr txBox="1"/>
            <p:nvPr/>
          </p:nvSpPr>
          <p:spPr>
            <a:xfrm>
              <a:off x="4434967" y="123136"/>
              <a:ext cx="2784900" cy="4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@prydecornell</a:t>
              </a:r>
              <a:endParaRPr sz="700"/>
            </a:p>
          </p:txBody>
        </p:sp>
      </p:grpSp>
      <p:grpSp>
        <p:nvGrpSpPr>
          <p:cNvPr id="309" name="Google Shape;309;p41"/>
          <p:cNvGrpSpPr/>
          <p:nvPr/>
        </p:nvGrpSpPr>
        <p:grpSpPr>
          <a:xfrm>
            <a:off x="5480150" y="1282974"/>
            <a:ext cx="3045562" cy="395990"/>
            <a:chOff x="0" y="133773"/>
            <a:chExt cx="7922897" cy="541266"/>
          </a:xfrm>
        </p:grpSpPr>
        <p:sp>
          <p:nvSpPr>
            <p:cNvPr id="310" name="Google Shape;310;p41"/>
            <p:cNvSpPr txBox="1"/>
            <p:nvPr/>
          </p:nvSpPr>
          <p:spPr>
            <a:xfrm>
              <a:off x="0" y="296439"/>
              <a:ext cx="2079600" cy="3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Email </a:t>
              </a:r>
              <a:endParaRPr sz="700"/>
            </a:p>
          </p:txBody>
        </p:sp>
        <p:sp>
          <p:nvSpPr>
            <p:cNvPr id="311" name="Google Shape;311;p41"/>
            <p:cNvSpPr txBox="1"/>
            <p:nvPr/>
          </p:nvSpPr>
          <p:spPr>
            <a:xfrm>
              <a:off x="2079497" y="133773"/>
              <a:ext cx="58434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hello@contributionproject.org</a:t>
              </a:r>
              <a:endParaRPr sz="700"/>
            </a:p>
          </p:txBody>
        </p:sp>
      </p:grpSp>
      <p:grpSp>
        <p:nvGrpSpPr>
          <p:cNvPr id="312" name="Google Shape;312;p41"/>
          <p:cNvGrpSpPr/>
          <p:nvPr/>
        </p:nvGrpSpPr>
        <p:grpSpPr>
          <a:xfrm>
            <a:off x="5469413" y="3998894"/>
            <a:ext cx="3127593" cy="277020"/>
            <a:chOff x="0" y="585344"/>
            <a:chExt cx="8136298" cy="675000"/>
          </a:xfrm>
        </p:grpSpPr>
        <p:sp>
          <p:nvSpPr>
            <p:cNvPr id="313" name="Google Shape;313;p41"/>
            <p:cNvSpPr txBox="1"/>
            <p:nvPr/>
          </p:nvSpPr>
          <p:spPr>
            <a:xfrm>
              <a:off x="0" y="585344"/>
              <a:ext cx="24654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Website</a:t>
              </a:r>
              <a:endParaRPr sz="700"/>
            </a:p>
          </p:txBody>
        </p:sp>
        <p:sp>
          <p:nvSpPr>
            <p:cNvPr id="314" name="Google Shape;314;p41"/>
            <p:cNvSpPr txBox="1"/>
            <p:nvPr/>
          </p:nvSpPr>
          <p:spPr>
            <a:xfrm>
              <a:off x="2739898" y="706413"/>
              <a:ext cx="5396400" cy="4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contributionproject.org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15" name="Google Shape;31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261" y="2315812"/>
            <a:ext cx="235494" cy="20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8775" y="1508875"/>
            <a:ext cx="2971076" cy="195695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  <a:effectLst>
            <a:outerShdw blurRad="57150" rotWithShape="0" algn="bl" dir="11580000" dist="133350">
              <a:srgbClr val="000000">
                <a:alpha val="47000"/>
              </a:srgbClr>
            </a:outerShdw>
          </a:effectLst>
        </p:spPr>
      </p:pic>
      <p:sp>
        <p:nvSpPr>
          <p:cNvPr id="317" name="Google Shape;317;p41"/>
          <p:cNvSpPr txBox="1"/>
          <p:nvPr/>
        </p:nvSpPr>
        <p:spPr>
          <a:xfrm>
            <a:off x="6279509" y="1587774"/>
            <a:ext cx="224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cjd248@cornell.edu</a:t>
            </a:r>
            <a:endParaRPr sz="700"/>
          </a:p>
        </p:txBody>
      </p:sp>
      <p:pic>
        <p:nvPicPr>
          <p:cNvPr id="318" name="Google Shape;31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8774" y="2712900"/>
            <a:ext cx="2292225" cy="2333949"/>
          </a:xfrm>
          <a:prstGeom prst="rect">
            <a:avLst/>
          </a:prstGeom>
          <a:noFill/>
          <a:ln>
            <a:noFill/>
          </a:ln>
          <a:effectLst>
            <a:outerShdw blurRad="457200" rotWithShape="0" algn="bl" dir="5400000" dist="95250">
              <a:srgbClr val="000000">
                <a:alpha val="7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8195" l="2905" r="50452" t="8345"/>
          <a:stretch/>
        </p:blipFill>
        <p:spPr>
          <a:xfrm>
            <a:off x="366925" y="1268900"/>
            <a:ext cx="8387799" cy="188842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4" name="Google Shape;74;p15"/>
          <p:cNvSpPr txBox="1"/>
          <p:nvPr/>
        </p:nvSpPr>
        <p:spPr>
          <a:xfrm>
            <a:off x="1256633" y="1868713"/>
            <a:ext cx="71154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Purpose corresponds with greater health and wellbeing, </a:t>
            </a:r>
            <a:r>
              <a:rPr b="1" i="1"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but </a:t>
            </a:r>
            <a:r>
              <a:rPr b="1"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needs to be cultivated.</a:t>
            </a:r>
            <a:endParaRPr b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034625" y="4591525"/>
            <a:ext cx="7337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Hill, P. L., Burrow, A. L., &amp; Sumner, R. (2013). Addressing important questions in the field of adolescent purpose. Child Development Perspectives, 7(4), 232-236.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0" y="0"/>
            <a:ext cx="9229729" cy="51435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928688" rotWithShape="0" algn="bl" dir="8220000" dist="209550">
              <a:srgbClr val="434343"/>
            </a:outerShdw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18460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Q&amp;A:</a:t>
            </a:r>
            <a:endParaRPr b="1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488"/>
              <a:t>How do youth typically develop a sense of purpose in life?</a:t>
            </a:r>
            <a:endParaRPr b="1" sz="3488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7"/>
          <p:cNvCxnSpPr>
            <a:endCxn id="88" idx="0"/>
          </p:cNvCxnSpPr>
          <p:nvPr/>
        </p:nvCxnSpPr>
        <p:spPr>
          <a:xfrm>
            <a:off x="7407994" y="2123231"/>
            <a:ext cx="11100" cy="6897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" name="Google Shape;89;p17"/>
          <p:cNvSpPr txBox="1"/>
          <p:nvPr>
            <p:ph idx="4294967295" type="title"/>
          </p:nvPr>
        </p:nvSpPr>
        <p:spPr>
          <a:xfrm>
            <a:off x="118300" y="152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20">
                <a:solidFill>
                  <a:srgbClr val="B7B7B7"/>
                </a:solidFill>
              </a:rPr>
              <a:t>Pathways to Purpose</a:t>
            </a:r>
            <a:endParaRPr b="1" sz="2320">
              <a:solidFill>
                <a:srgbClr val="B7B7B7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383244" y="2812931"/>
            <a:ext cx="2526000" cy="182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 dir="8760000" dist="8572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/>
              <a:t>Reactive</a:t>
            </a:r>
            <a:endParaRPr b="1" sz="1400" u="sng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-Reaction to an unexpected   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experience or event.</a:t>
            </a:r>
            <a:endParaRPr sz="13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 -This may serve to uncover a life  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   direction of how one believes  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   they can be a service to  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   themselves or others.</a:t>
            </a:r>
            <a:endParaRPr i="1" sz="1000">
              <a:solidFill>
                <a:schemeClr val="dk1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6082294" y="2812931"/>
            <a:ext cx="2673600" cy="182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 dir="8760000" dist="8572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/>
              <a:t>Proactive</a:t>
            </a:r>
            <a:endParaRPr b="1" sz="1400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-Sustained engagement in goals that one feels connected to.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    </a:t>
            </a:r>
            <a:r>
              <a:rPr i="1" lang="en" sz="1000">
                <a:solidFill>
                  <a:schemeClr val="dk1"/>
                </a:solidFill>
              </a:rPr>
              <a:t>- Through this, one may internalize 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 what goes on in these experiences 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 as personally meaningful, thus     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 uncovering a sense of purpose.</a:t>
            </a:r>
            <a:endParaRPr i="1" sz="1000">
              <a:solidFill>
                <a:schemeClr val="dk1"/>
              </a:solidFill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3232781" y="2812931"/>
            <a:ext cx="2526000" cy="182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 dir="8760000" dist="8572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/>
              <a:t>Social Learning</a:t>
            </a:r>
            <a:endParaRPr b="1" sz="1400" u="sng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/>
              <a:t>-Observing purposeful others.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 </a:t>
            </a:r>
            <a:r>
              <a:rPr lang="en" sz="1000">
                <a:solidFill>
                  <a:srgbClr val="FF0000"/>
                </a:solidFill>
              </a:rPr>
              <a:t> </a:t>
            </a:r>
            <a:r>
              <a:rPr i="1" lang="en" sz="1000">
                <a:solidFill>
                  <a:schemeClr val="dk1"/>
                </a:solidFill>
              </a:rPr>
              <a:t>  - By watching how committed 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others are to their purpose in life,  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one may internalize those 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      behaviors and efforts.</a:t>
            </a:r>
            <a:endParaRPr i="1" sz="1300">
              <a:solidFill>
                <a:schemeClr val="dk1"/>
              </a:solidFill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71974" y="1088350"/>
            <a:ext cx="2247600" cy="14304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 dir="8760000" dist="85725">
              <a:srgbClr val="000000">
                <a:alpha val="50000"/>
              </a:srgbClr>
            </a:outerShdw>
          </a:effectLst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5">
            <a:alphaModFix/>
          </a:blip>
          <a:srcRect b="0" l="27645" r="751" t="0"/>
          <a:stretch/>
        </p:blipFill>
        <p:spPr>
          <a:xfrm>
            <a:off x="6264975" y="1088350"/>
            <a:ext cx="2247600" cy="14304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 dir="8760000" dist="85725">
              <a:srgbClr val="000000">
                <a:alpha val="50000"/>
              </a:srgbClr>
            </a:outerShdw>
          </a:effectLst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6">
            <a:alphaModFix/>
          </a:blip>
          <a:srcRect b="0" l="11520" r="11520" t="0"/>
          <a:stretch/>
        </p:blipFill>
        <p:spPr>
          <a:xfrm>
            <a:off x="563575" y="1088350"/>
            <a:ext cx="2165400" cy="14304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 dir="8760000" dist="85725">
              <a:srgbClr val="000000">
                <a:alpha val="50000"/>
              </a:srgbClr>
            </a:outerShdw>
          </a:effectLst>
        </p:spPr>
      </p:pic>
      <p:cxnSp>
        <p:nvCxnSpPr>
          <p:cNvPr id="95" name="Google Shape;95;p17"/>
          <p:cNvCxnSpPr>
            <a:stCxn id="94" idx="4"/>
            <a:endCxn id="90" idx="0"/>
          </p:cNvCxnSpPr>
          <p:nvPr/>
        </p:nvCxnSpPr>
        <p:spPr>
          <a:xfrm>
            <a:off x="1646275" y="2518750"/>
            <a:ext cx="0" cy="2943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17"/>
          <p:cNvCxnSpPr>
            <a:stCxn id="92" idx="4"/>
            <a:endCxn id="91" idx="0"/>
          </p:cNvCxnSpPr>
          <p:nvPr/>
        </p:nvCxnSpPr>
        <p:spPr>
          <a:xfrm>
            <a:off x="4495774" y="2518750"/>
            <a:ext cx="0" cy="2943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" name="Google Shape;97;p17"/>
          <p:cNvSpPr txBox="1"/>
          <p:nvPr/>
        </p:nvSpPr>
        <p:spPr>
          <a:xfrm>
            <a:off x="290225" y="4723525"/>
            <a:ext cx="8739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22222"/>
                </a:solidFill>
              </a:rPr>
              <a:t>Hill, P. L., Sumner, R., &amp; Burrow, A. L. (2014). Understanding the pathways to purpose: Examining personality and well-being correlates across adulthood. </a:t>
            </a:r>
            <a:r>
              <a:rPr i="1" lang="en" sz="800">
                <a:solidFill>
                  <a:srgbClr val="222222"/>
                </a:solidFill>
              </a:rPr>
              <a:t>The Journal of Positive Psychology</a:t>
            </a:r>
            <a:r>
              <a:rPr lang="en" sz="800">
                <a:solidFill>
                  <a:srgbClr val="222222"/>
                </a:solidFill>
              </a:rPr>
              <a:t>, </a:t>
            </a:r>
            <a:r>
              <a:rPr i="1" lang="en" sz="800">
                <a:solidFill>
                  <a:srgbClr val="222222"/>
                </a:solidFill>
              </a:rPr>
              <a:t>9</a:t>
            </a:r>
            <a:r>
              <a:rPr lang="en" sz="800">
                <a:solidFill>
                  <a:srgbClr val="222222"/>
                </a:solidFill>
              </a:rPr>
              <a:t>(3), 227-234.</a:t>
            </a:r>
            <a:endParaRPr sz="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404300" y="1430594"/>
            <a:ext cx="3656400" cy="20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666666"/>
                </a:solidFill>
                <a:latin typeface="Bitter"/>
                <a:ea typeface="Bitter"/>
                <a:cs typeface="Bitter"/>
                <a:sym typeface="Bitter"/>
              </a:rPr>
              <a:t>PATHS Model </a:t>
            </a:r>
            <a:r>
              <a:rPr b="1" lang="en" sz="4000">
                <a:solidFill>
                  <a:srgbClr val="666666"/>
                </a:solidFill>
                <a:latin typeface="Bitter"/>
                <a:ea typeface="Bitter"/>
                <a:cs typeface="Bitter"/>
                <a:sym typeface="Bitter"/>
              </a:rPr>
              <a:t>to Purpose Development</a:t>
            </a:r>
            <a:endParaRPr b="1" sz="300">
              <a:solidFill>
                <a:srgbClr val="666666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5671758" y="933917"/>
            <a:ext cx="26583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will you reach you</a:t>
            </a:r>
            <a:endParaRPr sz="700"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target consumers?</a:t>
            </a:r>
            <a:endParaRPr sz="700"/>
          </a:p>
        </p:txBody>
      </p:sp>
      <p:grpSp>
        <p:nvGrpSpPr>
          <p:cNvPr id="105" name="Google Shape;105;p18"/>
          <p:cNvGrpSpPr/>
          <p:nvPr/>
        </p:nvGrpSpPr>
        <p:grpSpPr>
          <a:xfrm>
            <a:off x="5746758" y="2334599"/>
            <a:ext cx="2658150" cy="807703"/>
            <a:chOff x="0" y="0"/>
            <a:chExt cx="7088400" cy="2153875"/>
          </a:xfrm>
        </p:grpSpPr>
        <p:sp>
          <p:nvSpPr>
            <p:cNvPr id="106" name="Google Shape;106;p18"/>
            <p:cNvSpPr txBox="1"/>
            <p:nvPr/>
          </p:nvSpPr>
          <p:spPr>
            <a:xfrm>
              <a:off x="0" y="1070275"/>
              <a:ext cx="70884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How will you reach you</a:t>
              </a:r>
              <a:endParaRPr sz="700"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target consumers?</a:t>
              </a:r>
              <a:endParaRPr sz="700"/>
            </a:p>
          </p:txBody>
        </p:sp>
        <p:sp>
          <p:nvSpPr>
            <p:cNvPr id="107" name="Google Shape;107;p18"/>
            <p:cNvSpPr txBox="1"/>
            <p:nvPr/>
          </p:nvSpPr>
          <p:spPr>
            <a:xfrm>
              <a:off x="0" y="0"/>
              <a:ext cx="7088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Marketing Channel 2</a:t>
              </a:r>
              <a:endParaRPr sz="700"/>
            </a:p>
          </p:txBody>
        </p:sp>
      </p:grpSp>
      <p:pic>
        <p:nvPicPr>
          <p:cNvPr id="108" name="Google Shape;108;p18"/>
          <p:cNvPicPr preferRelativeResize="0"/>
          <p:nvPr/>
        </p:nvPicPr>
        <p:blipFill rotWithShape="1">
          <a:blip r:embed="rId4">
            <a:alphaModFix/>
          </a:blip>
          <a:srcRect b="24961" l="35914" r="35912" t="24966"/>
          <a:stretch/>
        </p:blipFill>
        <p:spPr>
          <a:xfrm>
            <a:off x="4503353" y="2036169"/>
            <a:ext cx="1193700" cy="1193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5">
            <a:alphaModFix/>
          </a:blip>
          <a:srcRect b="6725" l="0" r="6707" t="0"/>
          <a:stretch/>
        </p:blipFill>
        <p:spPr>
          <a:xfrm>
            <a:off x="4507900" y="268275"/>
            <a:ext cx="4493050" cy="429200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6840000" dist="114300">
              <a:srgbClr val="666666">
                <a:alpha val="50000"/>
              </a:srgbClr>
            </a:outerShdw>
          </a:effectLst>
        </p:spPr>
      </p:pic>
      <p:sp>
        <p:nvSpPr>
          <p:cNvPr id="110" name="Google Shape;110;p18"/>
          <p:cNvSpPr txBox="1"/>
          <p:nvPr/>
        </p:nvSpPr>
        <p:spPr>
          <a:xfrm>
            <a:off x="214500" y="4827900"/>
            <a:ext cx="87150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rgbClr val="073763"/>
                </a:solidFill>
              </a:rPr>
              <a:t>Hill, P., Pfund, G. &amp; Allemand, M. (2023). The PATHS to Purpose: A New Framework toward Understanding Purpose Development. Current Directions in Psychological Science. </a:t>
            </a:r>
            <a:endParaRPr sz="85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886250" y="1502375"/>
            <a:ext cx="7620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My pitch to you</a:t>
            </a:r>
            <a:r>
              <a:rPr lang="en" sz="1800">
                <a:solidFill>
                  <a:schemeClr val="dk1"/>
                </a:solidFill>
              </a:rPr>
              <a:t>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Youth contribution may be a worthwhile avenue to support youth purpose development!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0" y="0"/>
            <a:ext cx="9225150" cy="51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Background on Contribution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1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0300" y="0"/>
            <a:ext cx="9263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>
            <p:ph type="title"/>
          </p:nvPr>
        </p:nvSpPr>
        <p:spPr>
          <a:xfrm>
            <a:off x="265500" y="17665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contribution?</a:t>
            </a:r>
            <a:endParaRPr/>
          </a:p>
        </p:txBody>
      </p:sp>
      <p:sp>
        <p:nvSpPr>
          <p:cNvPr id="129" name="Google Shape;129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contribution is something that adds value to you and the community around you.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