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30"/>
  </p:notesMasterIdLst>
  <p:handoutMasterIdLst>
    <p:handoutMasterId r:id="rId31"/>
  </p:handoutMasterIdLst>
  <p:sldIdLst>
    <p:sldId id="335" r:id="rId5"/>
    <p:sldId id="350" r:id="rId6"/>
    <p:sldId id="317" r:id="rId7"/>
    <p:sldId id="336" r:id="rId8"/>
    <p:sldId id="256" r:id="rId9"/>
    <p:sldId id="355" r:id="rId10"/>
    <p:sldId id="353" r:id="rId11"/>
    <p:sldId id="337" r:id="rId12"/>
    <p:sldId id="338" r:id="rId13"/>
    <p:sldId id="348" r:id="rId14"/>
    <p:sldId id="349" r:id="rId15"/>
    <p:sldId id="341" r:id="rId16"/>
    <p:sldId id="339" r:id="rId17"/>
    <p:sldId id="354" r:id="rId18"/>
    <p:sldId id="352" r:id="rId19"/>
    <p:sldId id="318" r:id="rId20"/>
    <p:sldId id="322" r:id="rId21"/>
    <p:sldId id="310" r:id="rId22"/>
    <p:sldId id="320" r:id="rId23"/>
    <p:sldId id="300" r:id="rId24"/>
    <p:sldId id="306" r:id="rId25"/>
    <p:sldId id="323" r:id="rId26"/>
    <p:sldId id="351" r:id="rId27"/>
    <p:sldId id="345" r:id="rId28"/>
    <p:sldId id="347"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A0981-2179-2D46-B603-C0C93E4B80F2}" v="75" dt="2025-03-07T02:25:34.42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9"/>
  </p:normalViewPr>
  <p:slideViewPr>
    <p:cSldViewPr snapToGrid="0">
      <p:cViewPr varScale="1">
        <p:scale>
          <a:sx n="115" d="100"/>
          <a:sy n="115" d="100"/>
        </p:scale>
        <p:origin x="576" y="184"/>
      </p:cViewPr>
      <p:guideLst>
        <p:guide pos="6504"/>
        <p:guide orient="horz" pos="3696"/>
        <p:guide orient="horz" pos="19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999C1-D4EE-4049-AF76-F3E46C937A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F97D50-9C31-4269-8593-41433BA7C9CB}">
      <dgm:prSet/>
      <dgm:spPr/>
      <dgm:t>
        <a:bodyPr/>
        <a:lstStyle/>
        <a:p>
          <a:r>
            <a:rPr lang="en-US" dirty="0"/>
            <a:t>Purpose of Program</a:t>
          </a:r>
        </a:p>
      </dgm:t>
    </dgm:pt>
    <dgm:pt modelId="{7B3041CE-3C6C-4D15-A64E-88E466F7233A}" type="parTrans" cxnId="{330FF616-9A39-4926-AF9A-56DBCAC85508}">
      <dgm:prSet/>
      <dgm:spPr/>
      <dgm:t>
        <a:bodyPr/>
        <a:lstStyle/>
        <a:p>
          <a:endParaRPr lang="en-US"/>
        </a:p>
      </dgm:t>
    </dgm:pt>
    <dgm:pt modelId="{295268D6-0E55-4442-B0CA-217A6B5AC113}" type="sibTrans" cxnId="{330FF616-9A39-4926-AF9A-56DBCAC85508}">
      <dgm:prSet/>
      <dgm:spPr/>
      <dgm:t>
        <a:bodyPr/>
        <a:lstStyle/>
        <a:p>
          <a:endParaRPr lang="en-US"/>
        </a:p>
      </dgm:t>
    </dgm:pt>
    <dgm:pt modelId="{AB39DF63-3316-4AD0-AE35-FA7E015A2269}">
      <dgm:prSet/>
      <dgm:spPr/>
      <dgm:t>
        <a:bodyPr/>
        <a:lstStyle/>
        <a:p>
          <a:r>
            <a:rPr lang="en-US" dirty="0"/>
            <a:t>Impacts</a:t>
          </a:r>
        </a:p>
      </dgm:t>
    </dgm:pt>
    <dgm:pt modelId="{4A41495F-633C-43FA-9F6B-6163A2205638}" type="parTrans" cxnId="{41FD26D9-B624-4A0E-87B2-42BC176F9A99}">
      <dgm:prSet/>
      <dgm:spPr/>
      <dgm:t>
        <a:bodyPr/>
        <a:lstStyle/>
        <a:p>
          <a:endParaRPr lang="en-US"/>
        </a:p>
      </dgm:t>
    </dgm:pt>
    <dgm:pt modelId="{E6B2C99E-BCE6-43BC-B506-F6A8CFF40427}" type="sibTrans" cxnId="{41FD26D9-B624-4A0E-87B2-42BC176F9A99}">
      <dgm:prSet/>
      <dgm:spPr/>
      <dgm:t>
        <a:bodyPr/>
        <a:lstStyle/>
        <a:p>
          <a:endParaRPr lang="en-US"/>
        </a:p>
      </dgm:t>
    </dgm:pt>
    <dgm:pt modelId="{4DCEE122-CF65-4B67-81A6-24FED4916E64}">
      <dgm:prSet/>
      <dgm:spPr/>
      <dgm:t>
        <a:bodyPr/>
        <a:lstStyle/>
        <a:p>
          <a:r>
            <a:rPr lang="en-US" dirty="0"/>
            <a:t>Benefits</a:t>
          </a:r>
        </a:p>
      </dgm:t>
    </dgm:pt>
    <dgm:pt modelId="{00BF4774-C259-494C-84E9-FF7702E8BB78}" type="parTrans" cxnId="{FADFFB99-520E-419A-BE5A-360293AAFC59}">
      <dgm:prSet/>
      <dgm:spPr/>
      <dgm:t>
        <a:bodyPr/>
        <a:lstStyle/>
        <a:p>
          <a:endParaRPr lang="en-US"/>
        </a:p>
      </dgm:t>
    </dgm:pt>
    <dgm:pt modelId="{5C558AC2-DD02-4891-83B9-480639CE8547}" type="sibTrans" cxnId="{FADFFB99-520E-419A-BE5A-360293AAFC59}">
      <dgm:prSet/>
      <dgm:spPr/>
      <dgm:t>
        <a:bodyPr/>
        <a:lstStyle/>
        <a:p>
          <a:endParaRPr lang="en-US"/>
        </a:p>
      </dgm:t>
    </dgm:pt>
    <dgm:pt modelId="{846B01A0-9CA6-430E-A402-46F54B59A70A}" type="pres">
      <dgm:prSet presAssocID="{389999C1-D4EE-4049-AF76-F3E46C937A8D}" presName="linear" presStyleCnt="0">
        <dgm:presLayoutVars>
          <dgm:animLvl val="lvl"/>
          <dgm:resizeHandles val="exact"/>
        </dgm:presLayoutVars>
      </dgm:prSet>
      <dgm:spPr/>
    </dgm:pt>
    <dgm:pt modelId="{68CF2473-00C3-486D-9D4C-9B17A5A9076E}" type="pres">
      <dgm:prSet presAssocID="{E5F97D50-9C31-4269-8593-41433BA7C9CB}" presName="parentText" presStyleLbl="node1" presStyleIdx="0" presStyleCnt="3">
        <dgm:presLayoutVars>
          <dgm:chMax val="0"/>
          <dgm:bulletEnabled val="1"/>
        </dgm:presLayoutVars>
      </dgm:prSet>
      <dgm:spPr/>
    </dgm:pt>
    <dgm:pt modelId="{1CD174E6-9BD3-4DFF-BCB2-E22CC40716C6}" type="pres">
      <dgm:prSet presAssocID="{295268D6-0E55-4442-B0CA-217A6B5AC113}" presName="spacer" presStyleCnt="0"/>
      <dgm:spPr/>
    </dgm:pt>
    <dgm:pt modelId="{3FAD9383-AB28-4099-978D-A662796C9AE1}" type="pres">
      <dgm:prSet presAssocID="{AB39DF63-3316-4AD0-AE35-FA7E015A2269}" presName="parentText" presStyleLbl="node1" presStyleIdx="1" presStyleCnt="3">
        <dgm:presLayoutVars>
          <dgm:chMax val="0"/>
          <dgm:bulletEnabled val="1"/>
        </dgm:presLayoutVars>
      </dgm:prSet>
      <dgm:spPr/>
    </dgm:pt>
    <dgm:pt modelId="{1DB88C04-D164-448C-8DD5-12E0AD14B4D4}" type="pres">
      <dgm:prSet presAssocID="{E6B2C99E-BCE6-43BC-B506-F6A8CFF40427}" presName="spacer" presStyleCnt="0"/>
      <dgm:spPr/>
    </dgm:pt>
    <dgm:pt modelId="{8AF2047E-8A30-44B8-AD86-A6C1A935717D}" type="pres">
      <dgm:prSet presAssocID="{4DCEE122-CF65-4B67-81A6-24FED4916E64}" presName="parentText" presStyleLbl="node1" presStyleIdx="2" presStyleCnt="3">
        <dgm:presLayoutVars>
          <dgm:chMax val="0"/>
          <dgm:bulletEnabled val="1"/>
        </dgm:presLayoutVars>
      </dgm:prSet>
      <dgm:spPr/>
    </dgm:pt>
  </dgm:ptLst>
  <dgm:cxnLst>
    <dgm:cxn modelId="{EFCF8D07-D5F1-4197-BA8D-9BB26E7FA5B9}" type="presOf" srcId="{AB39DF63-3316-4AD0-AE35-FA7E015A2269}" destId="{3FAD9383-AB28-4099-978D-A662796C9AE1}" srcOrd="0" destOrd="0" presId="urn:microsoft.com/office/officeart/2005/8/layout/vList2"/>
    <dgm:cxn modelId="{330FF616-9A39-4926-AF9A-56DBCAC85508}" srcId="{389999C1-D4EE-4049-AF76-F3E46C937A8D}" destId="{E5F97D50-9C31-4269-8593-41433BA7C9CB}" srcOrd="0" destOrd="0" parTransId="{7B3041CE-3C6C-4D15-A64E-88E466F7233A}" sibTransId="{295268D6-0E55-4442-B0CA-217A6B5AC113}"/>
    <dgm:cxn modelId="{AED1B923-3CAF-44CD-AA85-87565DF13844}" type="presOf" srcId="{4DCEE122-CF65-4B67-81A6-24FED4916E64}" destId="{8AF2047E-8A30-44B8-AD86-A6C1A935717D}" srcOrd="0" destOrd="0" presId="urn:microsoft.com/office/officeart/2005/8/layout/vList2"/>
    <dgm:cxn modelId="{65A51291-0FEA-4036-BC5B-BCEA84E0D884}" type="presOf" srcId="{389999C1-D4EE-4049-AF76-F3E46C937A8D}" destId="{846B01A0-9CA6-430E-A402-46F54B59A70A}" srcOrd="0" destOrd="0" presId="urn:microsoft.com/office/officeart/2005/8/layout/vList2"/>
    <dgm:cxn modelId="{FADFFB99-520E-419A-BE5A-360293AAFC59}" srcId="{389999C1-D4EE-4049-AF76-F3E46C937A8D}" destId="{4DCEE122-CF65-4B67-81A6-24FED4916E64}" srcOrd="2" destOrd="0" parTransId="{00BF4774-C259-494C-84E9-FF7702E8BB78}" sibTransId="{5C558AC2-DD02-4891-83B9-480639CE8547}"/>
    <dgm:cxn modelId="{EEAC90BB-BA92-46A2-ADE0-DA23C36C5B4D}" type="presOf" srcId="{E5F97D50-9C31-4269-8593-41433BA7C9CB}" destId="{68CF2473-00C3-486D-9D4C-9B17A5A9076E}" srcOrd="0" destOrd="0" presId="urn:microsoft.com/office/officeart/2005/8/layout/vList2"/>
    <dgm:cxn modelId="{41FD26D9-B624-4A0E-87B2-42BC176F9A99}" srcId="{389999C1-D4EE-4049-AF76-F3E46C937A8D}" destId="{AB39DF63-3316-4AD0-AE35-FA7E015A2269}" srcOrd="1" destOrd="0" parTransId="{4A41495F-633C-43FA-9F6B-6163A2205638}" sibTransId="{E6B2C99E-BCE6-43BC-B506-F6A8CFF40427}"/>
    <dgm:cxn modelId="{A057B0D5-8B86-4492-8220-4ACCEB0BCC62}" type="presParOf" srcId="{846B01A0-9CA6-430E-A402-46F54B59A70A}" destId="{68CF2473-00C3-486D-9D4C-9B17A5A9076E}" srcOrd="0" destOrd="0" presId="urn:microsoft.com/office/officeart/2005/8/layout/vList2"/>
    <dgm:cxn modelId="{F3860C08-0B6E-4462-B4B8-7817A6176F3C}" type="presParOf" srcId="{846B01A0-9CA6-430E-A402-46F54B59A70A}" destId="{1CD174E6-9BD3-4DFF-BCB2-E22CC40716C6}" srcOrd="1" destOrd="0" presId="urn:microsoft.com/office/officeart/2005/8/layout/vList2"/>
    <dgm:cxn modelId="{720BB33B-199A-4FDE-8D8C-372C65BF1599}" type="presParOf" srcId="{846B01A0-9CA6-430E-A402-46F54B59A70A}" destId="{3FAD9383-AB28-4099-978D-A662796C9AE1}" srcOrd="2" destOrd="0" presId="urn:microsoft.com/office/officeart/2005/8/layout/vList2"/>
    <dgm:cxn modelId="{6F7A880F-BE5C-4225-8543-7E0D98C9043A}" type="presParOf" srcId="{846B01A0-9CA6-430E-A402-46F54B59A70A}" destId="{1DB88C04-D164-448C-8DD5-12E0AD14B4D4}" srcOrd="3" destOrd="0" presId="urn:microsoft.com/office/officeart/2005/8/layout/vList2"/>
    <dgm:cxn modelId="{880DC3E0-164F-4EA5-B6D1-2CE598045784}" type="presParOf" srcId="{846B01A0-9CA6-430E-A402-46F54B59A70A}" destId="{8AF2047E-8A30-44B8-AD86-A6C1A935717D}"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EC220-9A84-4835-B822-195302820849}"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59BD4F59-B97B-40B6-BFB4-0208035F25B7}">
      <dgm:prSet/>
      <dgm:spPr/>
      <dgm:t>
        <a:bodyPr/>
        <a:lstStyle/>
        <a:p>
          <a:r>
            <a:rPr lang="en-US"/>
            <a:t>Strength #1</a:t>
          </a:r>
        </a:p>
      </dgm:t>
    </dgm:pt>
    <dgm:pt modelId="{62F93E4D-55F0-48DF-B83F-49C1AA040B18}" type="parTrans" cxnId="{C5BFE180-35D0-48DD-8179-6F6649BBB935}">
      <dgm:prSet/>
      <dgm:spPr/>
      <dgm:t>
        <a:bodyPr/>
        <a:lstStyle/>
        <a:p>
          <a:endParaRPr lang="en-US"/>
        </a:p>
      </dgm:t>
    </dgm:pt>
    <dgm:pt modelId="{2090492E-BCF3-4E20-91BC-A657DB5D8011}" type="sibTrans" cxnId="{C5BFE180-35D0-48DD-8179-6F6649BBB935}">
      <dgm:prSet/>
      <dgm:spPr/>
      <dgm:t>
        <a:bodyPr/>
        <a:lstStyle/>
        <a:p>
          <a:endParaRPr lang="en-US"/>
        </a:p>
      </dgm:t>
    </dgm:pt>
    <dgm:pt modelId="{4F6A26F7-FE7D-4323-A845-8994A41526B3}">
      <dgm:prSet/>
      <dgm:spPr/>
      <dgm:t>
        <a:bodyPr/>
        <a:lstStyle/>
        <a:p>
          <a:r>
            <a:rPr lang="en-US" dirty="0"/>
            <a:t>Evidence</a:t>
          </a:r>
        </a:p>
      </dgm:t>
    </dgm:pt>
    <dgm:pt modelId="{1289D2BD-04CC-40CB-A4B9-199B7DE8B9FA}" type="parTrans" cxnId="{173FC089-C22B-4657-8EA5-6A5CA2A04B0F}">
      <dgm:prSet/>
      <dgm:spPr/>
      <dgm:t>
        <a:bodyPr/>
        <a:lstStyle/>
        <a:p>
          <a:endParaRPr lang="en-US"/>
        </a:p>
      </dgm:t>
    </dgm:pt>
    <dgm:pt modelId="{D5940292-B596-4DF6-B60A-120D0B951C0D}" type="sibTrans" cxnId="{173FC089-C22B-4657-8EA5-6A5CA2A04B0F}">
      <dgm:prSet/>
      <dgm:spPr/>
      <dgm:t>
        <a:bodyPr/>
        <a:lstStyle/>
        <a:p>
          <a:endParaRPr lang="en-US"/>
        </a:p>
      </dgm:t>
    </dgm:pt>
    <dgm:pt modelId="{14DA24D9-8084-46B5-9019-50583644875A}">
      <dgm:prSet/>
      <dgm:spPr/>
      <dgm:t>
        <a:bodyPr/>
        <a:lstStyle/>
        <a:p>
          <a:r>
            <a:rPr lang="en-US"/>
            <a:t>Strength #2</a:t>
          </a:r>
        </a:p>
      </dgm:t>
    </dgm:pt>
    <dgm:pt modelId="{AE808E21-F39F-4B84-BC41-74D4A15757D7}" type="parTrans" cxnId="{35B7C397-0034-4E60-B239-32739FE23318}">
      <dgm:prSet/>
      <dgm:spPr/>
      <dgm:t>
        <a:bodyPr/>
        <a:lstStyle/>
        <a:p>
          <a:endParaRPr lang="en-US"/>
        </a:p>
      </dgm:t>
    </dgm:pt>
    <dgm:pt modelId="{0D29D2AE-7E6E-477F-AC5A-A072BE06D0F5}" type="sibTrans" cxnId="{35B7C397-0034-4E60-B239-32739FE23318}">
      <dgm:prSet/>
      <dgm:spPr/>
      <dgm:t>
        <a:bodyPr/>
        <a:lstStyle/>
        <a:p>
          <a:endParaRPr lang="en-US"/>
        </a:p>
      </dgm:t>
    </dgm:pt>
    <dgm:pt modelId="{89342803-4ED4-4278-AF6D-1EE0A5E20C4E}">
      <dgm:prSet/>
      <dgm:spPr/>
      <dgm:t>
        <a:bodyPr/>
        <a:lstStyle/>
        <a:p>
          <a:r>
            <a:rPr lang="en-US"/>
            <a:t>Evidence</a:t>
          </a:r>
        </a:p>
      </dgm:t>
    </dgm:pt>
    <dgm:pt modelId="{5264635D-1978-4B6B-B7C2-574851D20443}" type="parTrans" cxnId="{DC208349-5503-4BD6-A332-3E2BC543F912}">
      <dgm:prSet/>
      <dgm:spPr/>
      <dgm:t>
        <a:bodyPr/>
        <a:lstStyle/>
        <a:p>
          <a:endParaRPr lang="en-US"/>
        </a:p>
      </dgm:t>
    </dgm:pt>
    <dgm:pt modelId="{3B897A58-9596-4D0B-8CA2-6CAF7B303E93}" type="sibTrans" cxnId="{DC208349-5503-4BD6-A332-3E2BC543F912}">
      <dgm:prSet/>
      <dgm:spPr/>
      <dgm:t>
        <a:bodyPr/>
        <a:lstStyle/>
        <a:p>
          <a:endParaRPr lang="en-US"/>
        </a:p>
      </dgm:t>
    </dgm:pt>
    <dgm:pt modelId="{3FC7B927-C06D-4F88-8E1E-7FDD07000FEC}">
      <dgm:prSet/>
      <dgm:spPr/>
      <dgm:t>
        <a:bodyPr/>
        <a:lstStyle/>
        <a:p>
          <a:r>
            <a:rPr lang="en-US"/>
            <a:t>Strength #3</a:t>
          </a:r>
        </a:p>
      </dgm:t>
    </dgm:pt>
    <dgm:pt modelId="{D8A937A0-ADCA-4773-A74A-38EDE403F119}" type="parTrans" cxnId="{331282E5-BF84-4E52-A669-D2EAC012245E}">
      <dgm:prSet/>
      <dgm:spPr/>
      <dgm:t>
        <a:bodyPr/>
        <a:lstStyle/>
        <a:p>
          <a:endParaRPr lang="en-US"/>
        </a:p>
      </dgm:t>
    </dgm:pt>
    <dgm:pt modelId="{97559F9D-DC73-4889-B480-E84981D5908B}" type="sibTrans" cxnId="{331282E5-BF84-4E52-A669-D2EAC012245E}">
      <dgm:prSet/>
      <dgm:spPr/>
      <dgm:t>
        <a:bodyPr/>
        <a:lstStyle/>
        <a:p>
          <a:endParaRPr lang="en-US"/>
        </a:p>
      </dgm:t>
    </dgm:pt>
    <dgm:pt modelId="{01966B5D-9D6F-4396-B733-5F3FA177A7D9}">
      <dgm:prSet/>
      <dgm:spPr/>
      <dgm:t>
        <a:bodyPr/>
        <a:lstStyle/>
        <a:p>
          <a:r>
            <a:rPr lang="en-US"/>
            <a:t>Evidence</a:t>
          </a:r>
        </a:p>
      </dgm:t>
    </dgm:pt>
    <dgm:pt modelId="{639859F9-59FB-441E-A8F6-079C582F7393}" type="parTrans" cxnId="{98F327B6-37DC-439E-8402-5B4ECE79A650}">
      <dgm:prSet/>
      <dgm:spPr/>
      <dgm:t>
        <a:bodyPr/>
        <a:lstStyle/>
        <a:p>
          <a:endParaRPr lang="en-US"/>
        </a:p>
      </dgm:t>
    </dgm:pt>
    <dgm:pt modelId="{F64A5F0B-43C1-4867-B031-EB73CA7DD763}" type="sibTrans" cxnId="{98F327B6-37DC-439E-8402-5B4ECE79A650}">
      <dgm:prSet/>
      <dgm:spPr/>
      <dgm:t>
        <a:bodyPr/>
        <a:lstStyle/>
        <a:p>
          <a:endParaRPr lang="en-US"/>
        </a:p>
      </dgm:t>
    </dgm:pt>
    <dgm:pt modelId="{60C365FD-0532-B844-8207-2A9C7CBF59D5}" type="pres">
      <dgm:prSet presAssocID="{E37EC220-9A84-4835-B822-195302820849}" presName="Name0" presStyleCnt="0">
        <dgm:presLayoutVars>
          <dgm:dir/>
          <dgm:animLvl val="lvl"/>
          <dgm:resizeHandles val="exact"/>
        </dgm:presLayoutVars>
      </dgm:prSet>
      <dgm:spPr/>
    </dgm:pt>
    <dgm:pt modelId="{FE50C86A-77EA-C54C-A0EA-51B4DB3BE1C1}" type="pres">
      <dgm:prSet presAssocID="{3FC7B927-C06D-4F88-8E1E-7FDD07000FEC}" presName="boxAndChildren" presStyleCnt="0"/>
      <dgm:spPr/>
    </dgm:pt>
    <dgm:pt modelId="{712BA8D0-2A0A-0441-93C5-68F49CB62781}" type="pres">
      <dgm:prSet presAssocID="{3FC7B927-C06D-4F88-8E1E-7FDD07000FEC}" presName="parentTextBox" presStyleLbl="alignNode1" presStyleIdx="0" presStyleCnt="3"/>
      <dgm:spPr/>
    </dgm:pt>
    <dgm:pt modelId="{5F4DB17F-A28B-E74F-98C7-79B3FFFF986C}" type="pres">
      <dgm:prSet presAssocID="{3FC7B927-C06D-4F88-8E1E-7FDD07000FEC}" presName="descendantBox" presStyleLbl="bgAccFollowNode1" presStyleIdx="0" presStyleCnt="3"/>
      <dgm:spPr/>
    </dgm:pt>
    <dgm:pt modelId="{B8408463-7284-3B4D-AAAD-07936B25DA3C}" type="pres">
      <dgm:prSet presAssocID="{0D29D2AE-7E6E-477F-AC5A-A072BE06D0F5}" presName="sp" presStyleCnt="0"/>
      <dgm:spPr/>
    </dgm:pt>
    <dgm:pt modelId="{4F11386E-1D4A-874F-BFE5-01E0732FD3BF}" type="pres">
      <dgm:prSet presAssocID="{14DA24D9-8084-46B5-9019-50583644875A}" presName="arrowAndChildren" presStyleCnt="0"/>
      <dgm:spPr/>
    </dgm:pt>
    <dgm:pt modelId="{0500B623-4A38-C849-AD4B-C64197387919}" type="pres">
      <dgm:prSet presAssocID="{14DA24D9-8084-46B5-9019-50583644875A}" presName="parentTextArrow" presStyleLbl="node1" presStyleIdx="0" presStyleCnt="0"/>
      <dgm:spPr/>
    </dgm:pt>
    <dgm:pt modelId="{4F3BDB7F-96AC-A24B-B40C-55EF07F2AE18}" type="pres">
      <dgm:prSet presAssocID="{14DA24D9-8084-46B5-9019-50583644875A}" presName="arrow" presStyleLbl="alignNode1" presStyleIdx="1" presStyleCnt="3"/>
      <dgm:spPr/>
    </dgm:pt>
    <dgm:pt modelId="{2B5894C5-8CC3-D745-B376-C750C3F51D2A}" type="pres">
      <dgm:prSet presAssocID="{14DA24D9-8084-46B5-9019-50583644875A}" presName="descendantArrow" presStyleLbl="bgAccFollowNode1" presStyleIdx="1" presStyleCnt="3"/>
      <dgm:spPr/>
    </dgm:pt>
    <dgm:pt modelId="{BD02CAE6-C9C8-174B-A3F7-DDA64D86192C}" type="pres">
      <dgm:prSet presAssocID="{2090492E-BCF3-4E20-91BC-A657DB5D8011}" presName="sp" presStyleCnt="0"/>
      <dgm:spPr/>
    </dgm:pt>
    <dgm:pt modelId="{23380EDC-FDCD-D74D-9013-D47DA4EFA4D2}" type="pres">
      <dgm:prSet presAssocID="{59BD4F59-B97B-40B6-BFB4-0208035F25B7}" presName="arrowAndChildren" presStyleCnt="0"/>
      <dgm:spPr/>
    </dgm:pt>
    <dgm:pt modelId="{6BC04523-3A21-5D4A-9ADE-D7A01417E7DC}" type="pres">
      <dgm:prSet presAssocID="{59BD4F59-B97B-40B6-BFB4-0208035F25B7}" presName="parentTextArrow" presStyleLbl="node1" presStyleIdx="0" presStyleCnt="0"/>
      <dgm:spPr/>
    </dgm:pt>
    <dgm:pt modelId="{AFBB4359-7D89-F24D-A7FE-81B05C42B6A9}" type="pres">
      <dgm:prSet presAssocID="{59BD4F59-B97B-40B6-BFB4-0208035F25B7}" presName="arrow" presStyleLbl="alignNode1" presStyleIdx="2" presStyleCnt="3"/>
      <dgm:spPr/>
    </dgm:pt>
    <dgm:pt modelId="{DA7D5FA1-2FDA-A240-8E07-1597A80BE661}" type="pres">
      <dgm:prSet presAssocID="{59BD4F59-B97B-40B6-BFB4-0208035F25B7}" presName="descendantArrow" presStyleLbl="bgAccFollowNode1" presStyleIdx="2" presStyleCnt="3"/>
      <dgm:spPr/>
    </dgm:pt>
  </dgm:ptLst>
  <dgm:cxnLst>
    <dgm:cxn modelId="{A2476900-36EC-8744-9AC8-55BD2D385F2F}" type="presOf" srcId="{4F6A26F7-FE7D-4323-A845-8994A41526B3}" destId="{DA7D5FA1-2FDA-A240-8E07-1597A80BE661}" srcOrd="0" destOrd="0" presId="urn:microsoft.com/office/officeart/2016/7/layout/VerticalDownArrowProcess"/>
    <dgm:cxn modelId="{467F9711-93AB-054E-A7EF-A01067CF71DA}" type="presOf" srcId="{01966B5D-9D6F-4396-B733-5F3FA177A7D9}" destId="{5F4DB17F-A28B-E74F-98C7-79B3FFFF986C}" srcOrd="0" destOrd="0" presId="urn:microsoft.com/office/officeart/2016/7/layout/VerticalDownArrowProcess"/>
    <dgm:cxn modelId="{91292428-49F1-3C4E-9D0A-EF38147B2E97}" type="presOf" srcId="{14DA24D9-8084-46B5-9019-50583644875A}" destId="{4F3BDB7F-96AC-A24B-B40C-55EF07F2AE18}" srcOrd="1" destOrd="0" presId="urn:microsoft.com/office/officeart/2016/7/layout/VerticalDownArrowProcess"/>
    <dgm:cxn modelId="{565E9742-3128-E241-82C8-A6318E44529C}" type="presOf" srcId="{89342803-4ED4-4278-AF6D-1EE0A5E20C4E}" destId="{2B5894C5-8CC3-D745-B376-C750C3F51D2A}" srcOrd="0" destOrd="0" presId="urn:microsoft.com/office/officeart/2016/7/layout/VerticalDownArrowProcess"/>
    <dgm:cxn modelId="{6A4B5E44-D50A-F442-ABB2-55E7D1AFA2ED}" type="presOf" srcId="{59BD4F59-B97B-40B6-BFB4-0208035F25B7}" destId="{6BC04523-3A21-5D4A-9ADE-D7A01417E7DC}" srcOrd="0" destOrd="0" presId="urn:microsoft.com/office/officeart/2016/7/layout/VerticalDownArrowProcess"/>
    <dgm:cxn modelId="{DC208349-5503-4BD6-A332-3E2BC543F912}" srcId="{14DA24D9-8084-46B5-9019-50583644875A}" destId="{89342803-4ED4-4278-AF6D-1EE0A5E20C4E}" srcOrd="0" destOrd="0" parTransId="{5264635D-1978-4B6B-B7C2-574851D20443}" sibTransId="{3B897A58-9596-4D0B-8CA2-6CAF7B303E93}"/>
    <dgm:cxn modelId="{C5BFE180-35D0-48DD-8179-6F6649BBB935}" srcId="{E37EC220-9A84-4835-B822-195302820849}" destId="{59BD4F59-B97B-40B6-BFB4-0208035F25B7}" srcOrd="0" destOrd="0" parTransId="{62F93E4D-55F0-48DF-B83F-49C1AA040B18}" sibTransId="{2090492E-BCF3-4E20-91BC-A657DB5D8011}"/>
    <dgm:cxn modelId="{173FC089-C22B-4657-8EA5-6A5CA2A04B0F}" srcId="{59BD4F59-B97B-40B6-BFB4-0208035F25B7}" destId="{4F6A26F7-FE7D-4323-A845-8994A41526B3}" srcOrd="0" destOrd="0" parTransId="{1289D2BD-04CC-40CB-A4B9-199B7DE8B9FA}" sibTransId="{D5940292-B596-4DF6-B60A-120D0B951C0D}"/>
    <dgm:cxn modelId="{35B7C397-0034-4E60-B239-32739FE23318}" srcId="{E37EC220-9A84-4835-B822-195302820849}" destId="{14DA24D9-8084-46B5-9019-50583644875A}" srcOrd="1" destOrd="0" parTransId="{AE808E21-F39F-4B84-BC41-74D4A15757D7}" sibTransId="{0D29D2AE-7E6E-477F-AC5A-A072BE06D0F5}"/>
    <dgm:cxn modelId="{04A691B0-C530-304F-8A61-C338D9222C4F}" type="presOf" srcId="{59BD4F59-B97B-40B6-BFB4-0208035F25B7}" destId="{AFBB4359-7D89-F24D-A7FE-81B05C42B6A9}" srcOrd="1" destOrd="0" presId="urn:microsoft.com/office/officeart/2016/7/layout/VerticalDownArrowProcess"/>
    <dgm:cxn modelId="{98F327B6-37DC-439E-8402-5B4ECE79A650}" srcId="{3FC7B927-C06D-4F88-8E1E-7FDD07000FEC}" destId="{01966B5D-9D6F-4396-B733-5F3FA177A7D9}" srcOrd="0" destOrd="0" parTransId="{639859F9-59FB-441E-A8F6-079C582F7393}" sibTransId="{F64A5F0B-43C1-4867-B031-EB73CA7DD763}"/>
    <dgm:cxn modelId="{331282E5-BF84-4E52-A669-D2EAC012245E}" srcId="{E37EC220-9A84-4835-B822-195302820849}" destId="{3FC7B927-C06D-4F88-8E1E-7FDD07000FEC}" srcOrd="2" destOrd="0" parTransId="{D8A937A0-ADCA-4773-A74A-38EDE403F119}" sibTransId="{97559F9D-DC73-4889-B480-E84981D5908B}"/>
    <dgm:cxn modelId="{6BB8C4E6-7D8F-2B4A-A578-A54E2AC104E6}" type="presOf" srcId="{14DA24D9-8084-46B5-9019-50583644875A}" destId="{0500B623-4A38-C849-AD4B-C64197387919}" srcOrd="0" destOrd="0" presId="urn:microsoft.com/office/officeart/2016/7/layout/VerticalDownArrowProcess"/>
    <dgm:cxn modelId="{BBCFD1EE-798C-2A4A-B862-5EE1CC7FA688}" type="presOf" srcId="{E37EC220-9A84-4835-B822-195302820849}" destId="{60C365FD-0532-B844-8207-2A9C7CBF59D5}" srcOrd="0" destOrd="0" presId="urn:microsoft.com/office/officeart/2016/7/layout/VerticalDownArrowProcess"/>
    <dgm:cxn modelId="{6E71EDF0-8F75-6C47-A502-AEDD7EE0770C}" type="presOf" srcId="{3FC7B927-C06D-4F88-8E1E-7FDD07000FEC}" destId="{712BA8D0-2A0A-0441-93C5-68F49CB62781}" srcOrd="0" destOrd="0" presId="urn:microsoft.com/office/officeart/2016/7/layout/VerticalDownArrowProcess"/>
    <dgm:cxn modelId="{B0D60475-F191-6543-9D69-42A97FFA99F4}" type="presParOf" srcId="{60C365FD-0532-B844-8207-2A9C7CBF59D5}" destId="{FE50C86A-77EA-C54C-A0EA-51B4DB3BE1C1}" srcOrd="0" destOrd="0" presId="urn:microsoft.com/office/officeart/2016/7/layout/VerticalDownArrowProcess"/>
    <dgm:cxn modelId="{1C03005B-82E8-C244-9935-46AB965082D9}" type="presParOf" srcId="{FE50C86A-77EA-C54C-A0EA-51B4DB3BE1C1}" destId="{712BA8D0-2A0A-0441-93C5-68F49CB62781}" srcOrd="0" destOrd="0" presId="urn:microsoft.com/office/officeart/2016/7/layout/VerticalDownArrowProcess"/>
    <dgm:cxn modelId="{CCF65567-9ACF-8446-8859-63BE8741BAB9}" type="presParOf" srcId="{FE50C86A-77EA-C54C-A0EA-51B4DB3BE1C1}" destId="{5F4DB17F-A28B-E74F-98C7-79B3FFFF986C}" srcOrd="1" destOrd="0" presId="urn:microsoft.com/office/officeart/2016/7/layout/VerticalDownArrowProcess"/>
    <dgm:cxn modelId="{C57A4A95-6D0F-0846-92E3-9EB030408CEC}" type="presParOf" srcId="{60C365FD-0532-B844-8207-2A9C7CBF59D5}" destId="{B8408463-7284-3B4D-AAAD-07936B25DA3C}" srcOrd="1" destOrd="0" presId="urn:microsoft.com/office/officeart/2016/7/layout/VerticalDownArrowProcess"/>
    <dgm:cxn modelId="{3A938170-B9D9-1642-B028-B15FF99B8DB1}" type="presParOf" srcId="{60C365FD-0532-B844-8207-2A9C7CBF59D5}" destId="{4F11386E-1D4A-874F-BFE5-01E0732FD3BF}" srcOrd="2" destOrd="0" presId="urn:microsoft.com/office/officeart/2016/7/layout/VerticalDownArrowProcess"/>
    <dgm:cxn modelId="{4998CD35-7525-F040-9354-10BCC3E136F6}" type="presParOf" srcId="{4F11386E-1D4A-874F-BFE5-01E0732FD3BF}" destId="{0500B623-4A38-C849-AD4B-C64197387919}" srcOrd="0" destOrd="0" presId="urn:microsoft.com/office/officeart/2016/7/layout/VerticalDownArrowProcess"/>
    <dgm:cxn modelId="{0BA3AF34-08CE-2F4B-87DD-2AC86C9D86CF}" type="presParOf" srcId="{4F11386E-1D4A-874F-BFE5-01E0732FD3BF}" destId="{4F3BDB7F-96AC-A24B-B40C-55EF07F2AE18}" srcOrd="1" destOrd="0" presId="urn:microsoft.com/office/officeart/2016/7/layout/VerticalDownArrowProcess"/>
    <dgm:cxn modelId="{A10E2E47-1D00-0D4A-B6D2-016E662F99C9}" type="presParOf" srcId="{4F11386E-1D4A-874F-BFE5-01E0732FD3BF}" destId="{2B5894C5-8CC3-D745-B376-C750C3F51D2A}" srcOrd="2" destOrd="0" presId="urn:microsoft.com/office/officeart/2016/7/layout/VerticalDownArrowProcess"/>
    <dgm:cxn modelId="{D64EEA7C-EE43-EF40-A873-CA1C5C1E733B}" type="presParOf" srcId="{60C365FD-0532-B844-8207-2A9C7CBF59D5}" destId="{BD02CAE6-C9C8-174B-A3F7-DDA64D86192C}" srcOrd="3" destOrd="0" presId="urn:microsoft.com/office/officeart/2016/7/layout/VerticalDownArrowProcess"/>
    <dgm:cxn modelId="{EFD14F79-4CBA-E14D-BBE0-837FFFCBD308}" type="presParOf" srcId="{60C365FD-0532-B844-8207-2A9C7CBF59D5}" destId="{23380EDC-FDCD-D74D-9013-D47DA4EFA4D2}" srcOrd="4" destOrd="0" presId="urn:microsoft.com/office/officeart/2016/7/layout/VerticalDownArrowProcess"/>
    <dgm:cxn modelId="{9A9FE925-A7BE-1243-9DEA-3C2A240DD8ED}" type="presParOf" srcId="{23380EDC-FDCD-D74D-9013-D47DA4EFA4D2}" destId="{6BC04523-3A21-5D4A-9ADE-D7A01417E7DC}" srcOrd="0" destOrd="0" presId="urn:microsoft.com/office/officeart/2016/7/layout/VerticalDownArrowProcess"/>
    <dgm:cxn modelId="{072A10E6-09E2-B947-A9AF-1E7E88ECA0E2}" type="presParOf" srcId="{23380EDC-FDCD-D74D-9013-D47DA4EFA4D2}" destId="{AFBB4359-7D89-F24D-A7FE-81B05C42B6A9}" srcOrd="1" destOrd="0" presId="urn:microsoft.com/office/officeart/2016/7/layout/VerticalDownArrowProcess"/>
    <dgm:cxn modelId="{040DC03C-3A83-5B4B-A9A2-D2CDE39F2D0E}" type="presParOf" srcId="{23380EDC-FDCD-D74D-9013-D47DA4EFA4D2}" destId="{DA7D5FA1-2FDA-A240-8E07-1597A80BE661}" srcOrd="2" destOrd="0" presId="urn:microsoft.com/office/officeart/2016/7/layout/VerticalDown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46140-755B-4179-98FB-BC9D646857C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26183A7-7BDF-4E25-87B8-06C1B8EE43C1}">
      <dgm:prSet/>
      <dgm:spPr/>
      <dgm:t>
        <a:bodyPr/>
        <a:lstStyle/>
        <a:p>
          <a:r>
            <a:rPr lang="en-US"/>
            <a:t>How long has your program served students and the community?</a:t>
          </a:r>
        </a:p>
      </dgm:t>
    </dgm:pt>
    <dgm:pt modelId="{3E455939-2532-4812-B9C3-13BE4B7C6C68}" type="parTrans" cxnId="{8C6A4CC5-A52E-4CC1-86C4-89475D36FFC7}">
      <dgm:prSet/>
      <dgm:spPr/>
      <dgm:t>
        <a:bodyPr/>
        <a:lstStyle/>
        <a:p>
          <a:endParaRPr lang="en-US"/>
        </a:p>
      </dgm:t>
    </dgm:pt>
    <dgm:pt modelId="{3D6EE786-46F0-4370-A146-C0944CAFB403}" type="sibTrans" cxnId="{8C6A4CC5-A52E-4CC1-86C4-89475D36FFC7}">
      <dgm:prSet/>
      <dgm:spPr/>
      <dgm:t>
        <a:bodyPr/>
        <a:lstStyle/>
        <a:p>
          <a:endParaRPr lang="en-US"/>
        </a:p>
      </dgm:t>
    </dgm:pt>
    <dgm:pt modelId="{65DF04B9-D007-4C9D-BF7C-E8FA818EC2BB}">
      <dgm:prSet/>
      <dgm:spPr/>
      <dgm:t>
        <a:bodyPr/>
        <a:lstStyle/>
        <a:p>
          <a:r>
            <a:rPr lang="en-US"/>
            <a:t>What have been the benefits?</a:t>
          </a:r>
        </a:p>
      </dgm:t>
    </dgm:pt>
    <dgm:pt modelId="{A9E5D666-A374-4136-B1DE-446016318D05}" type="parTrans" cxnId="{1EF5E13D-F22C-4B9C-96B4-C17617F2FACA}">
      <dgm:prSet/>
      <dgm:spPr/>
      <dgm:t>
        <a:bodyPr/>
        <a:lstStyle/>
        <a:p>
          <a:endParaRPr lang="en-US"/>
        </a:p>
      </dgm:t>
    </dgm:pt>
    <dgm:pt modelId="{AD91A955-6A4A-4BD5-8503-CB3A54F9FA3D}" type="sibTrans" cxnId="{1EF5E13D-F22C-4B9C-96B4-C17617F2FACA}">
      <dgm:prSet/>
      <dgm:spPr/>
      <dgm:t>
        <a:bodyPr/>
        <a:lstStyle/>
        <a:p>
          <a:endParaRPr lang="en-US"/>
        </a:p>
      </dgm:t>
    </dgm:pt>
    <dgm:pt modelId="{761EAC3F-678B-4A22-B86F-BD33A17EA95F}">
      <dgm:prSet/>
      <dgm:spPr/>
      <dgm:t>
        <a:bodyPr/>
        <a:lstStyle/>
        <a:p>
          <a:r>
            <a:rPr lang="en-US"/>
            <a:t>What has been the overall impact?</a:t>
          </a:r>
        </a:p>
      </dgm:t>
    </dgm:pt>
    <dgm:pt modelId="{D76B776C-592D-4890-81CA-A830BB82C19E}" type="parTrans" cxnId="{8438C52B-EC4C-4474-95FB-D071F0068A64}">
      <dgm:prSet/>
      <dgm:spPr/>
      <dgm:t>
        <a:bodyPr/>
        <a:lstStyle/>
        <a:p>
          <a:endParaRPr lang="en-US"/>
        </a:p>
      </dgm:t>
    </dgm:pt>
    <dgm:pt modelId="{73669C3B-52C6-44DE-B33A-8AC78F51A339}" type="sibTrans" cxnId="{8438C52B-EC4C-4474-95FB-D071F0068A64}">
      <dgm:prSet/>
      <dgm:spPr/>
      <dgm:t>
        <a:bodyPr/>
        <a:lstStyle/>
        <a:p>
          <a:endParaRPr lang="en-US"/>
        </a:p>
      </dgm:t>
    </dgm:pt>
    <dgm:pt modelId="{9A143A38-8A73-0747-8A39-D926BABCB0C8}" type="pres">
      <dgm:prSet presAssocID="{A9646140-755B-4179-98FB-BC9D646857C8}" presName="vert0" presStyleCnt="0">
        <dgm:presLayoutVars>
          <dgm:dir/>
          <dgm:animOne val="branch"/>
          <dgm:animLvl val="lvl"/>
        </dgm:presLayoutVars>
      </dgm:prSet>
      <dgm:spPr/>
    </dgm:pt>
    <dgm:pt modelId="{BA27F2CA-4CE9-4648-B2B8-DFF98FDE3469}" type="pres">
      <dgm:prSet presAssocID="{D26183A7-7BDF-4E25-87B8-06C1B8EE43C1}" presName="thickLine" presStyleLbl="alignNode1" presStyleIdx="0" presStyleCnt="3"/>
      <dgm:spPr/>
    </dgm:pt>
    <dgm:pt modelId="{1D998D6C-525E-FD41-A864-9D2DDF8B92A3}" type="pres">
      <dgm:prSet presAssocID="{D26183A7-7BDF-4E25-87B8-06C1B8EE43C1}" presName="horz1" presStyleCnt="0"/>
      <dgm:spPr/>
    </dgm:pt>
    <dgm:pt modelId="{85A491CE-DC06-0045-8E33-82406E858A3A}" type="pres">
      <dgm:prSet presAssocID="{D26183A7-7BDF-4E25-87B8-06C1B8EE43C1}" presName="tx1" presStyleLbl="revTx" presStyleIdx="0" presStyleCnt="3"/>
      <dgm:spPr/>
    </dgm:pt>
    <dgm:pt modelId="{82504000-EC0D-3D48-8D95-3D98FC2D7C6D}" type="pres">
      <dgm:prSet presAssocID="{D26183A7-7BDF-4E25-87B8-06C1B8EE43C1}" presName="vert1" presStyleCnt="0"/>
      <dgm:spPr/>
    </dgm:pt>
    <dgm:pt modelId="{BEDC76EC-09BC-DF48-B867-DED2B1B5B804}" type="pres">
      <dgm:prSet presAssocID="{65DF04B9-D007-4C9D-BF7C-E8FA818EC2BB}" presName="thickLine" presStyleLbl="alignNode1" presStyleIdx="1" presStyleCnt="3"/>
      <dgm:spPr/>
    </dgm:pt>
    <dgm:pt modelId="{DD0FF220-C954-6A4B-8F49-8BD7D35EF18F}" type="pres">
      <dgm:prSet presAssocID="{65DF04B9-D007-4C9D-BF7C-E8FA818EC2BB}" presName="horz1" presStyleCnt="0"/>
      <dgm:spPr/>
    </dgm:pt>
    <dgm:pt modelId="{3167C8AC-AD60-8E45-8C5E-97221ECABA3E}" type="pres">
      <dgm:prSet presAssocID="{65DF04B9-D007-4C9D-BF7C-E8FA818EC2BB}" presName="tx1" presStyleLbl="revTx" presStyleIdx="1" presStyleCnt="3"/>
      <dgm:spPr/>
    </dgm:pt>
    <dgm:pt modelId="{9E55989E-DF40-C14F-8344-F6FA59707825}" type="pres">
      <dgm:prSet presAssocID="{65DF04B9-D007-4C9D-BF7C-E8FA818EC2BB}" presName="vert1" presStyleCnt="0"/>
      <dgm:spPr/>
    </dgm:pt>
    <dgm:pt modelId="{19D0D41F-CDFF-EA4F-97F6-9B8D4990CFBE}" type="pres">
      <dgm:prSet presAssocID="{761EAC3F-678B-4A22-B86F-BD33A17EA95F}" presName="thickLine" presStyleLbl="alignNode1" presStyleIdx="2" presStyleCnt="3"/>
      <dgm:spPr/>
    </dgm:pt>
    <dgm:pt modelId="{8EFCE9E6-AE89-3145-9ED0-0B0DB2EBFC33}" type="pres">
      <dgm:prSet presAssocID="{761EAC3F-678B-4A22-B86F-BD33A17EA95F}" presName="horz1" presStyleCnt="0"/>
      <dgm:spPr/>
    </dgm:pt>
    <dgm:pt modelId="{81D44CDF-1807-7B4E-97F5-AC2AFDFBFF5E}" type="pres">
      <dgm:prSet presAssocID="{761EAC3F-678B-4A22-B86F-BD33A17EA95F}" presName="tx1" presStyleLbl="revTx" presStyleIdx="2" presStyleCnt="3"/>
      <dgm:spPr/>
    </dgm:pt>
    <dgm:pt modelId="{6678FBF6-2966-D547-A07B-D5128846DAF8}" type="pres">
      <dgm:prSet presAssocID="{761EAC3F-678B-4A22-B86F-BD33A17EA95F}" presName="vert1" presStyleCnt="0"/>
      <dgm:spPr/>
    </dgm:pt>
  </dgm:ptLst>
  <dgm:cxnLst>
    <dgm:cxn modelId="{8438C52B-EC4C-4474-95FB-D071F0068A64}" srcId="{A9646140-755B-4179-98FB-BC9D646857C8}" destId="{761EAC3F-678B-4A22-B86F-BD33A17EA95F}" srcOrd="2" destOrd="0" parTransId="{D76B776C-592D-4890-81CA-A830BB82C19E}" sibTransId="{73669C3B-52C6-44DE-B33A-8AC78F51A339}"/>
    <dgm:cxn modelId="{3DCC1533-53F5-5E45-8644-AF6870964296}" type="presOf" srcId="{65DF04B9-D007-4C9D-BF7C-E8FA818EC2BB}" destId="{3167C8AC-AD60-8E45-8C5E-97221ECABA3E}" srcOrd="0" destOrd="0" presId="urn:microsoft.com/office/officeart/2008/layout/LinedList"/>
    <dgm:cxn modelId="{1EF5E13D-F22C-4B9C-96B4-C17617F2FACA}" srcId="{A9646140-755B-4179-98FB-BC9D646857C8}" destId="{65DF04B9-D007-4C9D-BF7C-E8FA818EC2BB}" srcOrd="1" destOrd="0" parTransId="{A9E5D666-A374-4136-B1DE-446016318D05}" sibTransId="{AD91A955-6A4A-4BD5-8503-CB3A54F9FA3D}"/>
    <dgm:cxn modelId="{36704257-9A91-5F4A-8ED4-7C669D72C0F5}" type="presOf" srcId="{A9646140-755B-4179-98FB-BC9D646857C8}" destId="{9A143A38-8A73-0747-8A39-D926BABCB0C8}" srcOrd="0" destOrd="0" presId="urn:microsoft.com/office/officeart/2008/layout/LinedList"/>
    <dgm:cxn modelId="{8C6A4CC5-A52E-4CC1-86C4-89475D36FFC7}" srcId="{A9646140-755B-4179-98FB-BC9D646857C8}" destId="{D26183A7-7BDF-4E25-87B8-06C1B8EE43C1}" srcOrd="0" destOrd="0" parTransId="{3E455939-2532-4812-B9C3-13BE4B7C6C68}" sibTransId="{3D6EE786-46F0-4370-A146-C0944CAFB403}"/>
    <dgm:cxn modelId="{14C4F5C7-A728-5547-84D6-AFFA81DF0B4E}" type="presOf" srcId="{D26183A7-7BDF-4E25-87B8-06C1B8EE43C1}" destId="{85A491CE-DC06-0045-8E33-82406E858A3A}" srcOrd="0" destOrd="0" presId="urn:microsoft.com/office/officeart/2008/layout/LinedList"/>
    <dgm:cxn modelId="{ED7D11D2-6642-6545-97B8-E1996E5FB1D3}" type="presOf" srcId="{761EAC3F-678B-4A22-B86F-BD33A17EA95F}" destId="{81D44CDF-1807-7B4E-97F5-AC2AFDFBFF5E}" srcOrd="0" destOrd="0" presId="urn:microsoft.com/office/officeart/2008/layout/LinedList"/>
    <dgm:cxn modelId="{57CF92DE-B54C-6C42-92F0-F1E8621EC80A}" type="presParOf" srcId="{9A143A38-8A73-0747-8A39-D926BABCB0C8}" destId="{BA27F2CA-4CE9-4648-B2B8-DFF98FDE3469}" srcOrd="0" destOrd="0" presId="urn:microsoft.com/office/officeart/2008/layout/LinedList"/>
    <dgm:cxn modelId="{8565C703-314B-F34E-B601-8EE8ED645DC7}" type="presParOf" srcId="{9A143A38-8A73-0747-8A39-D926BABCB0C8}" destId="{1D998D6C-525E-FD41-A864-9D2DDF8B92A3}" srcOrd="1" destOrd="0" presId="urn:microsoft.com/office/officeart/2008/layout/LinedList"/>
    <dgm:cxn modelId="{85FB6EA8-EDC3-F24B-A2A1-6511B05A1551}" type="presParOf" srcId="{1D998D6C-525E-FD41-A864-9D2DDF8B92A3}" destId="{85A491CE-DC06-0045-8E33-82406E858A3A}" srcOrd="0" destOrd="0" presId="urn:microsoft.com/office/officeart/2008/layout/LinedList"/>
    <dgm:cxn modelId="{16436B04-33AC-3948-A440-645D8D44D2A9}" type="presParOf" srcId="{1D998D6C-525E-FD41-A864-9D2DDF8B92A3}" destId="{82504000-EC0D-3D48-8D95-3D98FC2D7C6D}" srcOrd="1" destOrd="0" presId="urn:microsoft.com/office/officeart/2008/layout/LinedList"/>
    <dgm:cxn modelId="{BB011E35-3D3D-B04E-A10B-507819F358BC}" type="presParOf" srcId="{9A143A38-8A73-0747-8A39-D926BABCB0C8}" destId="{BEDC76EC-09BC-DF48-B867-DED2B1B5B804}" srcOrd="2" destOrd="0" presId="urn:microsoft.com/office/officeart/2008/layout/LinedList"/>
    <dgm:cxn modelId="{FDC2057B-C7C6-CC47-8B00-54EA5396446F}" type="presParOf" srcId="{9A143A38-8A73-0747-8A39-D926BABCB0C8}" destId="{DD0FF220-C954-6A4B-8F49-8BD7D35EF18F}" srcOrd="3" destOrd="0" presId="urn:microsoft.com/office/officeart/2008/layout/LinedList"/>
    <dgm:cxn modelId="{5536DBCE-FE17-664D-847D-4BBFF685C442}" type="presParOf" srcId="{DD0FF220-C954-6A4B-8F49-8BD7D35EF18F}" destId="{3167C8AC-AD60-8E45-8C5E-97221ECABA3E}" srcOrd="0" destOrd="0" presId="urn:microsoft.com/office/officeart/2008/layout/LinedList"/>
    <dgm:cxn modelId="{10488C52-8771-C84A-BA3F-003EB3998C40}" type="presParOf" srcId="{DD0FF220-C954-6A4B-8F49-8BD7D35EF18F}" destId="{9E55989E-DF40-C14F-8344-F6FA59707825}" srcOrd="1" destOrd="0" presId="urn:microsoft.com/office/officeart/2008/layout/LinedList"/>
    <dgm:cxn modelId="{EAD344FA-366A-F842-B794-7BAD4E010873}" type="presParOf" srcId="{9A143A38-8A73-0747-8A39-D926BABCB0C8}" destId="{19D0D41F-CDFF-EA4F-97F6-9B8D4990CFBE}" srcOrd="4" destOrd="0" presId="urn:microsoft.com/office/officeart/2008/layout/LinedList"/>
    <dgm:cxn modelId="{07122857-7F9B-D44A-8C20-0F09BF7D65F1}" type="presParOf" srcId="{9A143A38-8A73-0747-8A39-D926BABCB0C8}" destId="{8EFCE9E6-AE89-3145-9ED0-0B0DB2EBFC33}" srcOrd="5" destOrd="0" presId="urn:microsoft.com/office/officeart/2008/layout/LinedList"/>
    <dgm:cxn modelId="{5C7E3B41-1476-0743-90D6-585CC78CB93D}" type="presParOf" srcId="{8EFCE9E6-AE89-3145-9ED0-0B0DB2EBFC33}" destId="{81D44CDF-1807-7B4E-97F5-AC2AFDFBFF5E}" srcOrd="0" destOrd="0" presId="urn:microsoft.com/office/officeart/2008/layout/LinedList"/>
    <dgm:cxn modelId="{8C63C998-A95B-454E-B403-57BDD55ADEA0}" type="presParOf" srcId="{8EFCE9E6-AE89-3145-9ED0-0B0DB2EBFC33}" destId="{6678FBF6-2966-D547-A07B-D5128846DAF8}"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8CF88-026C-474B-B9CB-40E95C12622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669CEB-03C9-4713-A486-7AD70E18ACEB}">
      <dgm:prSet/>
      <dgm:spPr/>
      <dgm:t>
        <a:bodyPr/>
        <a:lstStyle/>
        <a:p>
          <a:pPr>
            <a:lnSpc>
              <a:spcPct val="100000"/>
            </a:lnSpc>
          </a:pPr>
          <a:r>
            <a:rPr lang="en-US"/>
            <a:t>Stories are effective.</a:t>
          </a:r>
        </a:p>
      </dgm:t>
    </dgm:pt>
    <dgm:pt modelId="{4C1C584B-F099-4BE5-8D58-8C7F3A43BFFC}" type="parTrans" cxnId="{53131879-92F8-4488-B0B3-40D81D72B876}">
      <dgm:prSet/>
      <dgm:spPr/>
      <dgm:t>
        <a:bodyPr/>
        <a:lstStyle/>
        <a:p>
          <a:endParaRPr lang="en-US"/>
        </a:p>
      </dgm:t>
    </dgm:pt>
    <dgm:pt modelId="{480462D3-377C-4B2D-B16C-61BC6A851793}" type="sibTrans" cxnId="{53131879-92F8-4488-B0B3-40D81D72B876}">
      <dgm:prSet/>
      <dgm:spPr/>
      <dgm:t>
        <a:bodyPr/>
        <a:lstStyle/>
        <a:p>
          <a:endParaRPr lang="en-US"/>
        </a:p>
      </dgm:t>
    </dgm:pt>
    <dgm:pt modelId="{2C1CE41C-4609-4DE3-A798-B6A71D9C1DC6}">
      <dgm:prSet/>
      <dgm:spPr/>
      <dgm:t>
        <a:bodyPr/>
        <a:lstStyle/>
        <a:p>
          <a:pPr>
            <a:lnSpc>
              <a:spcPct val="100000"/>
            </a:lnSpc>
          </a:pPr>
          <a:r>
            <a:rPr lang="en-US"/>
            <a:t>Make the point that you can support with other data.</a:t>
          </a:r>
        </a:p>
      </dgm:t>
    </dgm:pt>
    <dgm:pt modelId="{6939BFEE-FF01-4CCF-B985-F931F1036428}" type="parTrans" cxnId="{50CCEA66-BC26-42E4-B5C9-13BA941F85CC}">
      <dgm:prSet/>
      <dgm:spPr/>
      <dgm:t>
        <a:bodyPr/>
        <a:lstStyle/>
        <a:p>
          <a:endParaRPr lang="en-US"/>
        </a:p>
      </dgm:t>
    </dgm:pt>
    <dgm:pt modelId="{6F959C57-4F80-4152-83EC-C7C5F6CE3A89}" type="sibTrans" cxnId="{50CCEA66-BC26-42E4-B5C9-13BA941F85CC}">
      <dgm:prSet/>
      <dgm:spPr/>
      <dgm:t>
        <a:bodyPr/>
        <a:lstStyle/>
        <a:p>
          <a:endParaRPr lang="en-US"/>
        </a:p>
      </dgm:t>
    </dgm:pt>
    <dgm:pt modelId="{9A313207-AAF0-4362-BFD5-86802807F107}">
      <dgm:prSet/>
      <dgm:spPr/>
      <dgm:t>
        <a:bodyPr/>
        <a:lstStyle/>
        <a:p>
          <a:pPr>
            <a:lnSpc>
              <a:spcPct val="100000"/>
            </a:lnSpc>
          </a:pPr>
          <a:r>
            <a:rPr lang="en-US"/>
            <a:t>Draws people in and makes them want more.</a:t>
          </a:r>
        </a:p>
      </dgm:t>
    </dgm:pt>
    <dgm:pt modelId="{82F12DD4-7D8C-42FD-8A28-69030414E84E}" type="parTrans" cxnId="{C23162D4-E52E-4773-93F0-B9221DB69EF2}">
      <dgm:prSet/>
      <dgm:spPr/>
      <dgm:t>
        <a:bodyPr/>
        <a:lstStyle/>
        <a:p>
          <a:endParaRPr lang="en-US"/>
        </a:p>
      </dgm:t>
    </dgm:pt>
    <dgm:pt modelId="{7B849F9A-618D-4419-A9AD-A1BDB7A39E7E}" type="sibTrans" cxnId="{C23162D4-E52E-4773-93F0-B9221DB69EF2}">
      <dgm:prSet/>
      <dgm:spPr/>
      <dgm:t>
        <a:bodyPr/>
        <a:lstStyle/>
        <a:p>
          <a:endParaRPr lang="en-US"/>
        </a:p>
      </dgm:t>
    </dgm:pt>
    <dgm:pt modelId="{8127D664-F476-4D26-9621-833F83B011E6}" type="pres">
      <dgm:prSet presAssocID="{A018CF88-026C-474B-B9CB-40E95C126224}" presName="root" presStyleCnt="0">
        <dgm:presLayoutVars>
          <dgm:dir/>
          <dgm:resizeHandles val="exact"/>
        </dgm:presLayoutVars>
      </dgm:prSet>
      <dgm:spPr/>
    </dgm:pt>
    <dgm:pt modelId="{5DD6B48B-CB25-4787-857A-E7A8EC75B384}" type="pres">
      <dgm:prSet presAssocID="{62669CEB-03C9-4713-A486-7AD70E18ACEB}" presName="compNode" presStyleCnt="0"/>
      <dgm:spPr/>
    </dgm:pt>
    <dgm:pt modelId="{224D5959-4941-4BA2-BDEE-72DA98C864DD}" type="pres">
      <dgm:prSet presAssocID="{62669CEB-03C9-4713-A486-7AD70E18ACEB}" presName="bgRect" presStyleLbl="bgShp" presStyleIdx="0" presStyleCnt="3"/>
      <dgm:spPr/>
    </dgm:pt>
    <dgm:pt modelId="{75885990-ADA6-4386-AAF3-B2449F79BA4B}" type="pres">
      <dgm:prSet presAssocID="{62669CEB-03C9-4713-A486-7AD70E18AC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2CB533E8-F0FF-4938-BEE4-336247C0B294}" type="pres">
      <dgm:prSet presAssocID="{62669CEB-03C9-4713-A486-7AD70E18ACEB}" presName="spaceRect" presStyleCnt="0"/>
      <dgm:spPr/>
    </dgm:pt>
    <dgm:pt modelId="{5F90230C-F2F9-4AB8-98A3-40BDF6BA9522}" type="pres">
      <dgm:prSet presAssocID="{62669CEB-03C9-4713-A486-7AD70E18ACEB}" presName="parTx" presStyleLbl="revTx" presStyleIdx="0" presStyleCnt="3">
        <dgm:presLayoutVars>
          <dgm:chMax val="0"/>
          <dgm:chPref val="0"/>
        </dgm:presLayoutVars>
      </dgm:prSet>
      <dgm:spPr/>
    </dgm:pt>
    <dgm:pt modelId="{F33B7CE7-1F47-47DE-B0B6-7E676BDB6961}" type="pres">
      <dgm:prSet presAssocID="{480462D3-377C-4B2D-B16C-61BC6A851793}" presName="sibTrans" presStyleCnt="0"/>
      <dgm:spPr/>
    </dgm:pt>
    <dgm:pt modelId="{9AD10492-1417-412C-80F2-5539D154A043}" type="pres">
      <dgm:prSet presAssocID="{2C1CE41C-4609-4DE3-A798-B6A71D9C1DC6}" presName="compNode" presStyleCnt="0"/>
      <dgm:spPr/>
    </dgm:pt>
    <dgm:pt modelId="{325C9C42-0645-4267-B31E-CC0418B1FEB1}" type="pres">
      <dgm:prSet presAssocID="{2C1CE41C-4609-4DE3-A798-B6A71D9C1DC6}" presName="bgRect" presStyleLbl="bgShp" presStyleIdx="1" presStyleCnt="3"/>
      <dgm:spPr/>
    </dgm:pt>
    <dgm:pt modelId="{B587DAA0-356B-41B9-926D-EEFCAF7AB4D2}" type="pres">
      <dgm:prSet presAssocID="{2C1CE41C-4609-4DE3-A798-B6A71D9C1D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D80AD8C1-EAB8-4810-A40A-3B5E5792B0EC}" type="pres">
      <dgm:prSet presAssocID="{2C1CE41C-4609-4DE3-A798-B6A71D9C1DC6}" presName="spaceRect" presStyleCnt="0"/>
      <dgm:spPr/>
    </dgm:pt>
    <dgm:pt modelId="{30B1D2D3-B50B-4E30-B154-AA578D193E1A}" type="pres">
      <dgm:prSet presAssocID="{2C1CE41C-4609-4DE3-A798-B6A71D9C1DC6}" presName="parTx" presStyleLbl="revTx" presStyleIdx="1" presStyleCnt="3">
        <dgm:presLayoutVars>
          <dgm:chMax val="0"/>
          <dgm:chPref val="0"/>
        </dgm:presLayoutVars>
      </dgm:prSet>
      <dgm:spPr/>
    </dgm:pt>
    <dgm:pt modelId="{DF2C3A88-36C3-4143-B343-E9098BA5B251}" type="pres">
      <dgm:prSet presAssocID="{6F959C57-4F80-4152-83EC-C7C5F6CE3A89}" presName="sibTrans" presStyleCnt="0"/>
      <dgm:spPr/>
    </dgm:pt>
    <dgm:pt modelId="{2B29B29A-B2DD-4E32-B4F8-1668EB4D7F11}" type="pres">
      <dgm:prSet presAssocID="{9A313207-AAF0-4362-BFD5-86802807F107}" presName="compNode" presStyleCnt="0"/>
      <dgm:spPr/>
    </dgm:pt>
    <dgm:pt modelId="{E53A0AB9-529A-4252-AD9D-FE3DC465BEC2}" type="pres">
      <dgm:prSet presAssocID="{9A313207-AAF0-4362-BFD5-86802807F107}" presName="bgRect" presStyleLbl="bgShp" presStyleIdx="2" presStyleCnt="3"/>
      <dgm:spPr/>
    </dgm:pt>
    <dgm:pt modelId="{1F40BF13-7F18-4D1B-A458-A638B84C9A7C}" type="pres">
      <dgm:prSet presAssocID="{9A313207-AAF0-4362-BFD5-86802807F1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lue"/>
        </a:ext>
      </dgm:extLst>
    </dgm:pt>
    <dgm:pt modelId="{8FD7BA46-27FF-4CC8-B4D8-50D87D4DF6D2}" type="pres">
      <dgm:prSet presAssocID="{9A313207-AAF0-4362-BFD5-86802807F107}" presName="spaceRect" presStyleCnt="0"/>
      <dgm:spPr/>
    </dgm:pt>
    <dgm:pt modelId="{A0C16D4B-1AC1-4FBF-AF0B-C3401ED603DE}" type="pres">
      <dgm:prSet presAssocID="{9A313207-AAF0-4362-BFD5-86802807F107}" presName="parTx" presStyleLbl="revTx" presStyleIdx="2" presStyleCnt="3">
        <dgm:presLayoutVars>
          <dgm:chMax val="0"/>
          <dgm:chPref val="0"/>
        </dgm:presLayoutVars>
      </dgm:prSet>
      <dgm:spPr/>
    </dgm:pt>
  </dgm:ptLst>
  <dgm:cxnLst>
    <dgm:cxn modelId="{2F3F7602-5A2A-4707-9206-EA41F292339C}" type="presOf" srcId="{A018CF88-026C-474B-B9CB-40E95C126224}" destId="{8127D664-F476-4D26-9621-833F83B011E6}" srcOrd="0" destOrd="0" presId="urn:microsoft.com/office/officeart/2018/2/layout/IconVerticalSolidList"/>
    <dgm:cxn modelId="{6A5E8320-EDF3-4E54-AFF9-E5277669C67D}" type="presOf" srcId="{9A313207-AAF0-4362-BFD5-86802807F107}" destId="{A0C16D4B-1AC1-4FBF-AF0B-C3401ED603DE}" srcOrd="0" destOrd="0" presId="urn:microsoft.com/office/officeart/2018/2/layout/IconVerticalSolidList"/>
    <dgm:cxn modelId="{ED451054-88CF-4CD8-B317-58B313F6050C}" type="presOf" srcId="{62669CEB-03C9-4713-A486-7AD70E18ACEB}" destId="{5F90230C-F2F9-4AB8-98A3-40BDF6BA9522}" srcOrd="0" destOrd="0" presId="urn:microsoft.com/office/officeart/2018/2/layout/IconVerticalSolidList"/>
    <dgm:cxn modelId="{50CCEA66-BC26-42E4-B5C9-13BA941F85CC}" srcId="{A018CF88-026C-474B-B9CB-40E95C126224}" destId="{2C1CE41C-4609-4DE3-A798-B6A71D9C1DC6}" srcOrd="1" destOrd="0" parTransId="{6939BFEE-FF01-4CCF-B985-F931F1036428}" sibTransId="{6F959C57-4F80-4152-83EC-C7C5F6CE3A89}"/>
    <dgm:cxn modelId="{53131879-92F8-4488-B0B3-40D81D72B876}" srcId="{A018CF88-026C-474B-B9CB-40E95C126224}" destId="{62669CEB-03C9-4713-A486-7AD70E18ACEB}" srcOrd="0" destOrd="0" parTransId="{4C1C584B-F099-4BE5-8D58-8C7F3A43BFFC}" sibTransId="{480462D3-377C-4B2D-B16C-61BC6A851793}"/>
    <dgm:cxn modelId="{0D7EFEA6-481A-4EF5-BD1E-07722208CDC9}" type="presOf" srcId="{2C1CE41C-4609-4DE3-A798-B6A71D9C1DC6}" destId="{30B1D2D3-B50B-4E30-B154-AA578D193E1A}" srcOrd="0" destOrd="0" presId="urn:microsoft.com/office/officeart/2018/2/layout/IconVerticalSolidList"/>
    <dgm:cxn modelId="{C23162D4-E52E-4773-93F0-B9221DB69EF2}" srcId="{A018CF88-026C-474B-B9CB-40E95C126224}" destId="{9A313207-AAF0-4362-BFD5-86802807F107}" srcOrd="2" destOrd="0" parTransId="{82F12DD4-7D8C-42FD-8A28-69030414E84E}" sibTransId="{7B849F9A-618D-4419-A9AD-A1BDB7A39E7E}"/>
    <dgm:cxn modelId="{6DD4C966-EA0B-47B6-81F1-7A8004608A69}" type="presParOf" srcId="{8127D664-F476-4D26-9621-833F83B011E6}" destId="{5DD6B48B-CB25-4787-857A-E7A8EC75B384}" srcOrd="0" destOrd="0" presId="urn:microsoft.com/office/officeart/2018/2/layout/IconVerticalSolidList"/>
    <dgm:cxn modelId="{433AF541-338D-4DA8-8AD7-417161E3BED8}" type="presParOf" srcId="{5DD6B48B-CB25-4787-857A-E7A8EC75B384}" destId="{224D5959-4941-4BA2-BDEE-72DA98C864DD}" srcOrd="0" destOrd="0" presId="urn:microsoft.com/office/officeart/2018/2/layout/IconVerticalSolidList"/>
    <dgm:cxn modelId="{C375D442-B696-4E2C-BCAB-F210BFF7ABAB}" type="presParOf" srcId="{5DD6B48B-CB25-4787-857A-E7A8EC75B384}" destId="{75885990-ADA6-4386-AAF3-B2449F79BA4B}" srcOrd="1" destOrd="0" presId="urn:microsoft.com/office/officeart/2018/2/layout/IconVerticalSolidList"/>
    <dgm:cxn modelId="{FFA7802F-43DF-4A9B-96A4-F41B7F364766}" type="presParOf" srcId="{5DD6B48B-CB25-4787-857A-E7A8EC75B384}" destId="{2CB533E8-F0FF-4938-BEE4-336247C0B294}" srcOrd="2" destOrd="0" presId="urn:microsoft.com/office/officeart/2018/2/layout/IconVerticalSolidList"/>
    <dgm:cxn modelId="{86626A77-125B-431D-9B79-6D297091DD34}" type="presParOf" srcId="{5DD6B48B-CB25-4787-857A-E7A8EC75B384}" destId="{5F90230C-F2F9-4AB8-98A3-40BDF6BA9522}" srcOrd="3" destOrd="0" presId="urn:microsoft.com/office/officeart/2018/2/layout/IconVerticalSolidList"/>
    <dgm:cxn modelId="{68843EBF-709A-45C8-BC97-BC8C97A42FAC}" type="presParOf" srcId="{8127D664-F476-4D26-9621-833F83B011E6}" destId="{F33B7CE7-1F47-47DE-B0B6-7E676BDB6961}" srcOrd="1" destOrd="0" presId="urn:microsoft.com/office/officeart/2018/2/layout/IconVerticalSolidList"/>
    <dgm:cxn modelId="{76377989-97BE-43A3-9A9E-4337112D68CB}" type="presParOf" srcId="{8127D664-F476-4D26-9621-833F83B011E6}" destId="{9AD10492-1417-412C-80F2-5539D154A043}" srcOrd="2" destOrd="0" presId="urn:microsoft.com/office/officeart/2018/2/layout/IconVerticalSolidList"/>
    <dgm:cxn modelId="{AF6707BA-3781-4D81-A4D7-E63880764F40}" type="presParOf" srcId="{9AD10492-1417-412C-80F2-5539D154A043}" destId="{325C9C42-0645-4267-B31E-CC0418B1FEB1}" srcOrd="0" destOrd="0" presId="urn:microsoft.com/office/officeart/2018/2/layout/IconVerticalSolidList"/>
    <dgm:cxn modelId="{1AEB363B-1EC6-4664-BEA3-C99B5E339A4D}" type="presParOf" srcId="{9AD10492-1417-412C-80F2-5539D154A043}" destId="{B587DAA0-356B-41B9-926D-EEFCAF7AB4D2}" srcOrd="1" destOrd="0" presId="urn:microsoft.com/office/officeart/2018/2/layout/IconVerticalSolidList"/>
    <dgm:cxn modelId="{95D1BCEC-8A96-4E7E-ABAE-464D9F05467F}" type="presParOf" srcId="{9AD10492-1417-412C-80F2-5539D154A043}" destId="{D80AD8C1-EAB8-4810-A40A-3B5E5792B0EC}" srcOrd="2" destOrd="0" presId="urn:microsoft.com/office/officeart/2018/2/layout/IconVerticalSolidList"/>
    <dgm:cxn modelId="{8E70D125-224E-493A-A8A9-A35610F46A42}" type="presParOf" srcId="{9AD10492-1417-412C-80F2-5539D154A043}" destId="{30B1D2D3-B50B-4E30-B154-AA578D193E1A}" srcOrd="3" destOrd="0" presId="urn:microsoft.com/office/officeart/2018/2/layout/IconVerticalSolidList"/>
    <dgm:cxn modelId="{766016F7-68D9-4D41-8D49-75E00A31FDAC}" type="presParOf" srcId="{8127D664-F476-4D26-9621-833F83B011E6}" destId="{DF2C3A88-36C3-4143-B343-E9098BA5B251}" srcOrd="3" destOrd="0" presId="urn:microsoft.com/office/officeart/2018/2/layout/IconVerticalSolidList"/>
    <dgm:cxn modelId="{E28A8613-7211-4B6F-B276-D1ED00849241}" type="presParOf" srcId="{8127D664-F476-4D26-9621-833F83B011E6}" destId="{2B29B29A-B2DD-4E32-B4F8-1668EB4D7F11}" srcOrd="4" destOrd="0" presId="urn:microsoft.com/office/officeart/2018/2/layout/IconVerticalSolidList"/>
    <dgm:cxn modelId="{EDE84A2A-BF07-413F-9614-425B82253717}" type="presParOf" srcId="{2B29B29A-B2DD-4E32-B4F8-1668EB4D7F11}" destId="{E53A0AB9-529A-4252-AD9D-FE3DC465BEC2}" srcOrd="0" destOrd="0" presId="urn:microsoft.com/office/officeart/2018/2/layout/IconVerticalSolidList"/>
    <dgm:cxn modelId="{D02AE1A8-135A-4DC1-AA8E-07CD2BCEDDD9}" type="presParOf" srcId="{2B29B29A-B2DD-4E32-B4F8-1668EB4D7F11}" destId="{1F40BF13-7F18-4D1B-A458-A638B84C9A7C}" srcOrd="1" destOrd="0" presId="urn:microsoft.com/office/officeart/2018/2/layout/IconVerticalSolidList"/>
    <dgm:cxn modelId="{046C3795-ED7B-4CD3-B512-6777CA76477E}" type="presParOf" srcId="{2B29B29A-B2DD-4E32-B4F8-1668EB4D7F11}" destId="{8FD7BA46-27FF-4CC8-B4D8-50D87D4DF6D2}" srcOrd="2" destOrd="0" presId="urn:microsoft.com/office/officeart/2018/2/layout/IconVerticalSolidList"/>
    <dgm:cxn modelId="{FC13CC41-0170-4C61-B14C-E2E5DA40AACB}" type="presParOf" srcId="{2B29B29A-B2DD-4E32-B4F8-1668EB4D7F11}" destId="{A0C16D4B-1AC1-4FBF-AF0B-C3401ED603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1FF7E-467E-45D8-9904-EC066E5A9FC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7A7F56-EA03-455E-8512-D11876195CED}">
      <dgm:prSet/>
      <dgm:spPr/>
      <dgm:t>
        <a:bodyPr/>
        <a:lstStyle/>
        <a:p>
          <a:r>
            <a:rPr lang="en-US" dirty="0"/>
            <a:t>“I want to help underserved students in my community excel academically and to gain confidence and self-awareness”</a:t>
          </a:r>
        </a:p>
      </dgm:t>
    </dgm:pt>
    <dgm:pt modelId="{381B3940-903E-426D-9B2F-531AEFFB8168}" type="parTrans" cxnId="{DB398AEB-13BE-4B78-8B50-8B813CF6AF9C}">
      <dgm:prSet/>
      <dgm:spPr/>
      <dgm:t>
        <a:bodyPr/>
        <a:lstStyle/>
        <a:p>
          <a:endParaRPr lang="en-US"/>
        </a:p>
      </dgm:t>
    </dgm:pt>
    <dgm:pt modelId="{D8C320FE-6EF1-49E6-A319-2B321F9A8F11}" type="sibTrans" cxnId="{DB398AEB-13BE-4B78-8B50-8B813CF6AF9C}">
      <dgm:prSet/>
      <dgm:spPr/>
      <dgm:t>
        <a:bodyPr/>
        <a:lstStyle/>
        <a:p>
          <a:endParaRPr lang="en-US"/>
        </a:p>
      </dgm:t>
    </dgm:pt>
    <dgm:pt modelId="{A4D8F163-8FC2-434A-8E42-5584A43D6A08}">
      <dgm:prSet/>
      <dgm:spPr/>
      <dgm:t>
        <a:bodyPr/>
        <a:lstStyle/>
        <a:p>
          <a:r>
            <a:rPr lang="en-US" dirty="0"/>
            <a:t>“Every week I have very valuable teaching experiences, and I feel much more prepared to graduate with my degree in </a:t>
          </a:r>
          <a:r>
            <a:rPr lang="en-US" dirty="0" err="1"/>
            <a:t>elem</a:t>
          </a:r>
          <a:r>
            <a:rPr lang="en-US" dirty="0"/>
            <a:t>/special ed”</a:t>
          </a:r>
        </a:p>
      </dgm:t>
    </dgm:pt>
    <dgm:pt modelId="{4B7371D9-285A-43FE-A875-0990C60F6BAC}" type="parTrans" cxnId="{C7DE1147-3261-41B0-8763-AD5EB627BBBB}">
      <dgm:prSet/>
      <dgm:spPr/>
      <dgm:t>
        <a:bodyPr/>
        <a:lstStyle/>
        <a:p>
          <a:endParaRPr lang="en-US"/>
        </a:p>
      </dgm:t>
    </dgm:pt>
    <dgm:pt modelId="{24540F3C-D4C1-47F9-8860-3E85077A6212}" type="sibTrans" cxnId="{C7DE1147-3261-41B0-8763-AD5EB627BBBB}">
      <dgm:prSet/>
      <dgm:spPr/>
      <dgm:t>
        <a:bodyPr/>
        <a:lstStyle/>
        <a:p>
          <a:endParaRPr lang="en-US"/>
        </a:p>
      </dgm:t>
    </dgm:pt>
    <dgm:pt modelId="{B6E1DE57-AD32-7E41-8318-A81EE125BC77}" type="pres">
      <dgm:prSet presAssocID="{7BD1FF7E-467E-45D8-9904-EC066E5A9FC9}" presName="diagram" presStyleCnt="0">
        <dgm:presLayoutVars>
          <dgm:dir/>
          <dgm:resizeHandles val="exact"/>
        </dgm:presLayoutVars>
      </dgm:prSet>
      <dgm:spPr/>
    </dgm:pt>
    <dgm:pt modelId="{732A764A-8B27-C54E-A155-EA0584C6C8B0}" type="pres">
      <dgm:prSet presAssocID="{277A7F56-EA03-455E-8512-D11876195CED}" presName="node" presStyleLbl="node1" presStyleIdx="0" presStyleCnt="2">
        <dgm:presLayoutVars>
          <dgm:bulletEnabled val="1"/>
        </dgm:presLayoutVars>
      </dgm:prSet>
      <dgm:spPr/>
    </dgm:pt>
    <dgm:pt modelId="{0E4851FA-823D-A741-93F5-79E411A8D026}" type="pres">
      <dgm:prSet presAssocID="{D8C320FE-6EF1-49E6-A319-2B321F9A8F11}" presName="sibTrans" presStyleCnt="0"/>
      <dgm:spPr/>
    </dgm:pt>
    <dgm:pt modelId="{AE4C8D16-91EB-CA4A-84CB-01639F9A6193}" type="pres">
      <dgm:prSet presAssocID="{A4D8F163-8FC2-434A-8E42-5584A43D6A08}" presName="node" presStyleLbl="node1" presStyleIdx="1" presStyleCnt="2">
        <dgm:presLayoutVars>
          <dgm:bulletEnabled val="1"/>
        </dgm:presLayoutVars>
      </dgm:prSet>
      <dgm:spPr/>
    </dgm:pt>
  </dgm:ptLst>
  <dgm:cxnLst>
    <dgm:cxn modelId="{C7DE1147-3261-41B0-8763-AD5EB627BBBB}" srcId="{7BD1FF7E-467E-45D8-9904-EC066E5A9FC9}" destId="{A4D8F163-8FC2-434A-8E42-5584A43D6A08}" srcOrd="1" destOrd="0" parTransId="{4B7371D9-285A-43FE-A875-0990C60F6BAC}" sibTransId="{24540F3C-D4C1-47F9-8860-3E85077A6212}"/>
    <dgm:cxn modelId="{EA4B494C-3EA1-2B43-BC09-B8F83646E6C6}" type="presOf" srcId="{A4D8F163-8FC2-434A-8E42-5584A43D6A08}" destId="{AE4C8D16-91EB-CA4A-84CB-01639F9A6193}" srcOrd="0" destOrd="0" presId="urn:microsoft.com/office/officeart/2005/8/layout/default"/>
    <dgm:cxn modelId="{F39D4AAD-A695-2846-97B6-A5EFE350FA98}" type="presOf" srcId="{7BD1FF7E-467E-45D8-9904-EC066E5A9FC9}" destId="{B6E1DE57-AD32-7E41-8318-A81EE125BC77}" srcOrd="0" destOrd="0" presId="urn:microsoft.com/office/officeart/2005/8/layout/default"/>
    <dgm:cxn modelId="{37AD44B3-11B2-724E-9471-BEFB2F3A8CD2}" type="presOf" srcId="{277A7F56-EA03-455E-8512-D11876195CED}" destId="{732A764A-8B27-C54E-A155-EA0584C6C8B0}" srcOrd="0" destOrd="0" presId="urn:microsoft.com/office/officeart/2005/8/layout/default"/>
    <dgm:cxn modelId="{DB398AEB-13BE-4B78-8B50-8B813CF6AF9C}" srcId="{7BD1FF7E-467E-45D8-9904-EC066E5A9FC9}" destId="{277A7F56-EA03-455E-8512-D11876195CED}" srcOrd="0" destOrd="0" parTransId="{381B3940-903E-426D-9B2F-531AEFFB8168}" sibTransId="{D8C320FE-6EF1-49E6-A319-2B321F9A8F11}"/>
    <dgm:cxn modelId="{50D03E1E-29AE-D041-AF3E-950A69A7E69B}" type="presParOf" srcId="{B6E1DE57-AD32-7E41-8318-A81EE125BC77}" destId="{732A764A-8B27-C54E-A155-EA0584C6C8B0}" srcOrd="0" destOrd="0" presId="urn:microsoft.com/office/officeart/2005/8/layout/default"/>
    <dgm:cxn modelId="{13A7761D-B1C4-2D40-AB0C-82DAD63B94CC}" type="presParOf" srcId="{B6E1DE57-AD32-7E41-8318-A81EE125BC77}" destId="{0E4851FA-823D-A741-93F5-79E411A8D026}" srcOrd="1" destOrd="0" presId="urn:microsoft.com/office/officeart/2005/8/layout/default"/>
    <dgm:cxn modelId="{012268E7-42C7-5549-8615-B19571FEF1BF}" type="presParOf" srcId="{B6E1DE57-AD32-7E41-8318-A81EE125BC77}" destId="{AE4C8D16-91EB-CA4A-84CB-01639F9A619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E316AE-566B-477B-81CA-4F10B441BA67}"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42CDA6B4-A011-4DE8-A944-DF1C5B67EC66}">
      <dgm:prSet/>
      <dgm:spPr/>
      <dgm:t>
        <a:bodyPr/>
        <a:lstStyle/>
        <a:p>
          <a:r>
            <a:rPr lang="en-US"/>
            <a:t>33% of responses were from community-based organizations</a:t>
          </a:r>
        </a:p>
      </dgm:t>
    </dgm:pt>
    <dgm:pt modelId="{2CC523F5-2A52-426A-812C-9236FACF9014}" type="parTrans" cxnId="{3656A3B0-8195-4E3F-AA30-C73015954B4B}">
      <dgm:prSet/>
      <dgm:spPr/>
      <dgm:t>
        <a:bodyPr/>
        <a:lstStyle/>
        <a:p>
          <a:endParaRPr lang="en-US"/>
        </a:p>
      </dgm:t>
    </dgm:pt>
    <dgm:pt modelId="{D579CE38-7F96-4CFD-B83F-A65FB617EBEC}" type="sibTrans" cxnId="{3656A3B0-8195-4E3F-AA30-C73015954B4B}">
      <dgm:prSet/>
      <dgm:spPr/>
      <dgm:t>
        <a:bodyPr/>
        <a:lstStyle/>
        <a:p>
          <a:endParaRPr lang="en-US"/>
        </a:p>
      </dgm:t>
    </dgm:pt>
    <dgm:pt modelId="{267B35EF-A90F-4721-B04A-EDBF4C2551D7}">
      <dgm:prSet/>
      <dgm:spPr/>
      <dgm:t>
        <a:bodyPr/>
        <a:lstStyle/>
        <a:p>
          <a:r>
            <a:rPr lang="en-US"/>
            <a:t>Most (56%) provided 21or more contact hours with individual sitesduring the school year</a:t>
          </a:r>
        </a:p>
      </dgm:t>
    </dgm:pt>
    <dgm:pt modelId="{008DE023-077B-4043-9B37-FB49C8A038A4}" type="parTrans" cxnId="{4AC71D19-4175-46B1-95F0-378D20C15D5F}">
      <dgm:prSet/>
      <dgm:spPr/>
      <dgm:t>
        <a:bodyPr/>
        <a:lstStyle/>
        <a:p>
          <a:endParaRPr lang="en-US"/>
        </a:p>
      </dgm:t>
    </dgm:pt>
    <dgm:pt modelId="{581FF972-667F-4BF3-BB76-AE1680FCFE31}" type="sibTrans" cxnId="{4AC71D19-4175-46B1-95F0-378D20C15D5F}">
      <dgm:prSet/>
      <dgm:spPr/>
      <dgm:t>
        <a:bodyPr/>
        <a:lstStyle/>
        <a:p>
          <a:endParaRPr lang="en-US"/>
        </a:p>
      </dgm:t>
    </dgm:pt>
    <dgm:pt modelId="{9009302F-D5FE-4648-BF5E-5E924BE5AE1F}">
      <dgm:prSet/>
      <dgm:spPr/>
      <dgm:t>
        <a:bodyPr/>
        <a:lstStyle/>
        <a:p>
          <a:r>
            <a:rPr lang="en-US"/>
            <a:t>Most (56%) do not serve 21</a:t>
          </a:r>
          <a:r>
            <a:rPr lang="en-US" baseline="30000"/>
            <a:t>st</a:t>
          </a:r>
          <a:r>
            <a:rPr lang="en-US"/>
            <a:t> CCLC programs during the summer</a:t>
          </a:r>
        </a:p>
      </dgm:t>
    </dgm:pt>
    <dgm:pt modelId="{4848EA7C-62D7-4934-A217-48C78633A209}" type="parTrans" cxnId="{7FDB7A95-DD82-47F8-BDE1-AA77143ACA39}">
      <dgm:prSet/>
      <dgm:spPr/>
      <dgm:t>
        <a:bodyPr/>
        <a:lstStyle/>
        <a:p>
          <a:endParaRPr lang="en-US"/>
        </a:p>
      </dgm:t>
    </dgm:pt>
    <dgm:pt modelId="{83072612-34E7-4EBD-B7F1-BB791B36B04C}" type="sibTrans" cxnId="{7FDB7A95-DD82-47F8-BDE1-AA77143ACA39}">
      <dgm:prSet/>
      <dgm:spPr/>
      <dgm:t>
        <a:bodyPr/>
        <a:lstStyle/>
        <a:p>
          <a:endParaRPr lang="en-US"/>
        </a:p>
      </dgm:t>
    </dgm:pt>
    <dgm:pt modelId="{B5A64042-6C49-4DFF-A3EE-85B5B3AC5C60}">
      <dgm:prSet/>
      <dgm:spPr/>
      <dgm:t>
        <a:bodyPr/>
        <a:lstStyle/>
        <a:p>
          <a:r>
            <a:rPr lang="en-US"/>
            <a:t>27% provided 6-20 contact hours during the 2023 summer</a:t>
          </a:r>
        </a:p>
      </dgm:t>
    </dgm:pt>
    <dgm:pt modelId="{DD87FFB3-33B4-4C10-A33B-D9B9666FEB36}" type="parTrans" cxnId="{934AAEFA-1BF3-4C3C-A65F-48E082FEA077}">
      <dgm:prSet/>
      <dgm:spPr/>
      <dgm:t>
        <a:bodyPr/>
        <a:lstStyle/>
        <a:p>
          <a:endParaRPr lang="en-US"/>
        </a:p>
      </dgm:t>
    </dgm:pt>
    <dgm:pt modelId="{D777E47F-8BE2-482B-8597-6936FA2D0F76}" type="sibTrans" cxnId="{934AAEFA-1BF3-4C3C-A65F-48E082FEA077}">
      <dgm:prSet/>
      <dgm:spPr/>
      <dgm:t>
        <a:bodyPr/>
        <a:lstStyle/>
        <a:p>
          <a:endParaRPr lang="en-US"/>
        </a:p>
      </dgm:t>
    </dgm:pt>
    <dgm:pt modelId="{5817473D-A586-FE4A-9526-6C1ED25F11AD}" type="pres">
      <dgm:prSet presAssocID="{9FE316AE-566B-477B-81CA-4F10B441BA67}" presName="linear" presStyleCnt="0">
        <dgm:presLayoutVars>
          <dgm:animLvl val="lvl"/>
          <dgm:resizeHandles val="exact"/>
        </dgm:presLayoutVars>
      </dgm:prSet>
      <dgm:spPr/>
    </dgm:pt>
    <dgm:pt modelId="{B41A373E-3F75-6C43-885C-88A9370E1C3F}" type="pres">
      <dgm:prSet presAssocID="{42CDA6B4-A011-4DE8-A944-DF1C5B67EC66}" presName="parentText" presStyleLbl="node1" presStyleIdx="0" presStyleCnt="4">
        <dgm:presLayoutVars>
          <dgm:chMax val="0"/>
          <dgm:bulletEnabled val="1"/>
        </dgm:presLayoutVars>
      </dgm:prSet>
      <dgm:spPr/>
    </dgm:pt>
    <dgm:pt modelId="{4196EE5A-6C4A-C64B-82C4-435398DFA179}" type="pres">
      <dgm:prSet presAssocID="{D579CE38-7F96-4CFD-B83F-A65FB617EBEC}" presName="spacer" presStyleCnt="0"/>
      <dgm:spPr/>
    </dgm:pt>
    <dgm:pt modelId="{2B889681-DEF4-C842-B3F4-216FAA1630E2}" type="pres">
      <dgm:prSet presAssocID="{267B35EF-A90F-4721-B04A-EDBF4C2551D7}" presName="parentText" presStyleLbl="node1" presStyleIdx="1" presStyleCnt="4">
        <dgm:presLayoutVars>
          <dgm:chMax val="0"/>
          <dgm:bulletEnabled val="1"/>
        </dgm:presLayoutVars>
      </dgm:prSet>
      <dgm:spPr/>
    </dgm:pt>
    <dgm:pt modelId="{30F4C6A8-2079-644E-A091-8233A2284C4C}" type="pres">
      <dgm:prSet presAssocID="{581FF972-667F-4BF3-BB76-AE1680FCFE31}" presName="spacer" presStyleCnt="0"/>
      <dgm:spPr/>
    </dgm:pt>
    <dgm:pt modelId="{794D3626-A017-F742-B72E-75CF737E522A}" type="pres">
      <dgm:prSet presAssocID="{9009302F-D5FE-4648-BF5E-5E924BE5AE1F}" presName="parentText" presStyleLbl="node1" presStyleIdx="2" presStyleCnt="4">
        <dgm:presLayoutVars>
          <dgm:chMax val="0"/>
          <dgm:bulletEnabled val="1"/>
        </dgm:presLayoutVars>
      </dgm:prSet>
      <dgm:spPr/>
    </dgm:pt>
    <dgm:pt modelId="{486905BC-F4EB-EB45-82D7-0B7AF73C6692}" type="pres">
      <dgm:prSet presAssocID="{83072612-34E7-4EBD-B7F1-BB791B36B04C}" presName="spacer" presStyleCnt="0"/>
      <dgm:spPr/>
    </dgm:pt>
    <dgm:pt modelId="{B00DC3F6-BBD6-044D-82E6-6313147E1DB0}" type="pres">
      <dgm:prSet presAssocID="{B5A64042-6C49-4DFF-A3EE-85B5B3AC5C60}" presName="parentText" presStyleLbl="node1" presStyleIdx="3" presStyleCnt="4">
        <dgm:presLayoutVars>
          <dgm:chMax val="0"/>
          <dgm:bulletEnabled val="1"/>
        </dgm:presLayoutVars>
      </dgm:prSet>
      <dgm:spPr/>
    </dgm:pt>
  </dgm:ptLst>
  <dgm:cxnLst>
    <dgm:cxn modelId="{4AC71D19-4175-46B1-95F0-378D20C15D5F}" srcId="{9FE316AE-566B-477B-81CA-4F10B441BA67}" destId="{267B35EF-A90F-4721-B04A-EDBF4C2551D7}" srcOrd="1" destOrd="0" parTransId="{008DE023-077B-4043-9B37-FB49C8A038A4}" sibTransId="{581FF972-667F-4BF3-BB76-AE1680FCFE31}"/>
    <dgm:cxn modelId="{03FC5D21-EE2E-AE4A-9B0C-4622D911F135}" type="presOf" srcId="{42CDA6B4-A011-4DE8-A944-DF1C5B67EC66}" destId="{B41A373E-3F75-6C43-885C-88A9370E1C3F}" srcOrd="0" destOrd="0" presId="urn:microsoft.com/office/officeart/2005/8/layout/vList2"/>
    <dgm:cxn modelId="{08CA113E-2E0C-1D44-834D-4538F6FA27A9}" type="presOf" srcId="{267B35EF-A90F-4721-B04A-EDBF4C2551D7}" destId="{2B889681-DEF4-C842-B3F4-216FAA1630E2}" srcOrd="0" destOrd="0" presId="urn:microsoft.com/office/officeart/2005/8/layout/vList2"/>
    <dgm:cxn modelId="{6214C64C-28DB-7C4F-8B87-B7E2F4639731}" type="presOf" srcId="{9009302F-D5FE-4648-BF5E-5E924BE5AE1F}" destId="{794D3626-A017-F742-B72E-75CF737E522A}" srcOrd="0" destOrd="0" presId="urn:microsoft.com/office/officeart/2005/8/layout/vList2"/>
    <dgm:cxn modelId="{D1F23653-6666-8144-ACEC-46A562DE525A}" type="presOf" srcId="{B5A64042-6C49-4DFF-A3EE-85B5B3AC5C60}" destId="{B00DC3F6-BBD6-044D-82E6-6313147E1DB0}" srcOrd="0" destOrd="0" presId="urn:microsoft.com/office/officeart/2005/8/layout/vList2"/>
    <dgm:cxn modelId="{5F941C70-64D9-2342-9C33-1526E393D1B6}" type="presOf" srcId="{9FE316AE-566B-477B-81CA-4F10B441BA67}" destId="{5817473D-A586-FE4A-9526-6C1ED25F11AD}" srcOrd="0" destOrd="0" presId="urn:microsoft.com/office/officeart/2005/8/layout/vList2"/>
    <dgm:cxn modelId="{7FDB7A95-DD82-47F8-BDE1-AA77143ACA39}" srcId="{9FE316AE-566B-477B-81CA-4F10B441BA67}" destId="{9009302F-D5FE-4648-BF5E-5E924BE5AE1F}" srcOrd="2" destOrd="0" parTransId="{4848EA7C-62D7-4934-A217-48C78633A209}" sibTransId="{83072612-34E7-4EBD-B7F1-BB791B36B04C}"/>
    <dgm:cxn modelId="{3656A3B0-8195-4E3F-AA30-C73015954B4B}" srcId="{9FE316AE-566B-477B-81CA-4F10B441BA67}" destId="{42CDA6B4-A011-4DE8-A944-DF1C5B67EC66}" srcOrd="0" destOrd="0" parTransId="{2CC523F5-2A52-426A-812C-9236FACF9014}" sibTransId="{D579CE38-7F96-4CFD-B83F-A65FB617EBEC}"/>
    <dgm:cxn modelId="{934AAEFA-1BF3-4C3C-A65F-48E082FEA077}" srcId="{9FE316AE-566B-477B-81CA-4F10B441BA67}" destId="{B5A64042-6C49-4DFF-A3EE-85B5B3AC5C60}" srcOrd="3" destOrd="0" parTransId="{DD87FFB3-33B4-4C10-A33B-D9B9666FEB36}" sibTransId="{D777E47F-8BE2-482B-8597-6936FA2D0F76}"/>
    <dgm:cxn modelId="{DCE9746E-5967-F743-9208-D37067566D9E}" type="presParOf" srcId="{5817473D-A586-FE4A-9526-6C1ED25F11AD}" destId="{B41A373E-3F75-6C43-885C-88A9370E1C3F}" srcOrd="0" destOrd="0" presId="urn:microsoft.com/office/officeart/2005/8/layout/vList2"/>
    <dgm:cxn modelId="{199E6176-9A00-EF4D-B5A6-FFBEC5628ED7}" type="presParOf" srcId="{5817473D-A586-FE4A-9526-6C1ED25F11AD}" destId="{4196EE5A-6C4A-C64B-82C4-435398DFA179}" srcOrd="1" destOrd="0" presId="urn:microsoft.com/office/officeart/2005/8/layout/vList2"/>
    <dgm:cxn modelId="{9BCD15D5-BFA8-2644-BDAF-5735B27AE8F0}" type="presParOf" srcId="{5817473D-A586-FE4A-9526-6C1ED25F11AD}" destId="{2B889681-DEF4-C842-B3F4-216FAA1630E2}" srcOrd="2" destOrd="0" presId="urn:microsoft.com/office/officeart/2005/8/layout/vList2"/>
    <dgm:cxn modelId="{076511BB-A039-FC4A-8A0C-30DEC9F60346}" type="presParOf" srcId="{5817473D-A586-FE4A-9526-6C1ED25F11AD}" destId="{30F4C6A8-2079-644E-A091-8233A2284C4C}" srcOrd="3" destOrd="0" presId="urn:microsoft.com/office/officeart/2005/8/layout/vList2"/>
    <dgm:cxn modelId="{831C7FC3-A5C0-F945-AACA-09342718D8E3}" type="presParOf" srcId="{5817473D-A586-FE4A-9526-6C1ED25F11AD}" destId="{794D3626-A017-F742-B72E-75CF737E522A}" srcOrd="4" destOrd="0" presId="urn:microsoft.com/office/officeart/2005/8/layout/vList2"/>
    <dgm:cxn modelId="{9B86776F-341F-CA45-91D5-CC7FB811695E}" type="presParOf" srcId="{5817473D-A586-FE4A-9526-6C1ED25F11AD}" destId="{486905BC-F4EB-EB45-82D7-0B7AF73C6692}" srcOrd="5" destOrd="0" presId="urn:microsoft.com/office/officeart/2005/8/layout/vList2"/>
    <dgm:cxn modelId="{9A991D27-0A24-3C4A-8C52-2B641793A0D0}" type="presParOf" srcId="{5817473D-A586-FE4A-9526-6C1ED25F11AD}" destId="{B00DC3F6-BBD6-044D-82E6-6313147E1DB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F2473-00C3-486D-9D4C-9B17A5A9076E}">
      <dsp:nvSpPr>
        <dsp:cNvPr id="0" name=""/>
        <dsp:cNvSpPr/>
      </dsp:nvSpPr>
      <dsp:spPr>
        <a:xfrm>
          <a:off x="0" y="28532"/>
          <a:ext cx="5141912"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Purpose of Program</a:t>
          </a:r>
        </a:p>
      </dsp:txBody>
      <dsp:txXfrm>
        <a:off x="82931" y="111463"/>
        <a:ext cx="4976050" cy="1532978"/>
      </dsp:txXfrm>
    </dsp:sp>
    <dsp:sp modelId="{3FAD9383-AB28-4099-978D-A662796C9AE1}">
      <dsp:nvSpPr>
        <dsp:cNvPr id="0" name=""/>
        <dsp:cNvSpPr/>
      </dsp:nvSpPr>
      <dsp:spPr>
        <a:xfrm>
          <a:off x="0" y="1854092"/>
          <a:ext cx="5141912" cy="169884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Impacts</a:t>
          </a:r>
        </a:p>
      </dsp:txBody>
      <dsp:txXfrm>
        <a:off x="82931" y="1937023"/>
        <a:ext cx="4976050" cy="1532978"/>
      </dsp:txXfrm>
    </dsp:sp>
    <dsp:sp modelId="{8AF2047E-8A30-44B8-AD86-A6C1A935717D}">
      <dsp:nvSpPr>
        <dsp:cNvPr id="0" name=""/>
        <dsp:cNvSpPr/>
      </dsp:nvSpPr>
      <dsp:spPr>
        <a:xfrm>
          <a:off x="0" y="3679652"/>
          <a:ext cx="5141912" cy="16988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Benefits</a:t>
          </a:r>
        </a:p>
      </dsp:txBody>
      <dsp:txXfrm>
        <a:off x="82931" y="3762583"/>
        <a:ext cx="4976050" cy="153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A8D0-2A0A-0441-93C5-68F49CB62781}">
      <dsp:nvSpPr>
        <dsp:cNvPr id="0" name=""/>
        <dsp:cNvSpPr/>
      </dsp:nvSpPr>
      <dsp:spPr>
        <a:xfrm>
          <a:off x="0" y="4070153"/>
          <a:ext cx="1285478" cy="1335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23" tIns="156464" rIns="91423" bIns="156464" numCol="1" spcCol="1270" anchor="ctr" anchorCtr="0">
          <a:noAutofit/>
        </a:bodyPr>
        <a:lstStyle/>
        <a:p>
          <a:pPr marL="0" lvl="0" indent="0" algn="ctr" defTabSz="977900">
            <a:lnSpc>
              <a:spcPct val="90000"/>
            </a:lnSpc>
            <a:spcBef>
              <a:spcPct val="0"/>
            </a:spcBef>
            <a:spcAft>
              <a:spcPct val="35000"/>
            </a:spcAft>
            <a:buNone/>
          </a:pPr>
          <a:r>
            <a:rPr lang="en-US" sz="2200" kern="1200"/>
            <a:t>Strength #3</a:t>
          </a:r>
        </a:p>
      </dsp:txBody>
      <dsp:txXfrm>
        <a:off x="0" y="4070153"/>
        <a:ext cx="1285478" cy="1335915"/>
      </dsp:txXfrm>
    </dsp:sp>
    <dsp:sp modelId="{5F4DB17F-A28B-E74F-98C7-79B3FFFF986C}">
      <dsp:nvSpPr>
        <dsp:cNvPr id="0" name=""/>
        <dsp:cNvSpPr/>
      </dsp:nvSpPr>
      <dsp:spPr>
        <a:xfrm>
          <a:off x="1285478" y="4070153"/>
          <a:ext cx="3856434" cy="13359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27" tIns="279400" rIns="78227" bIns="279400" numCol="1" spcCol="1270" anchor="ctr" anchorCtr="0">
          <a:noAutofit/>
        </a:bodyPr>
        <a:lstStyle/>
        <a:p>
          <a:pPr marL="0" lvl="0" indent="0" algn="l" defTabSz="977900">
            <a:lnSpc>
              <a:spcPct val="90000"/>
            </a:lnSpc>
            <a:spcBef>
              <a:spcPct val="0"/>
            </a:spcBef>
            <a:spcAft>
              <a:spcPct val="35000"/>
            </a:spcAft>
            <a:buNone/>
          </a:pPr>
          <a:r>
            <a:rPr lang="en-US" sz="2200" kern="1200"/>
            <a:t>Evidence</a:t>
          </a:r>
        </a:p>
      </dsp:txBody>
      <dsp:txXfrm>
        <a:off x="1285478" y="4070153"/>
        <a:ext cx="3856434" cy="1335915"/>
      </dsp:txXfrm>
    </dsp:sp>
    <dsp:sp modelId="{4F3BDB7F-96AC-A24B-B40C-55EF07F2AE18}">
      <dsp:nvSpPr>
        <dsp:cNvPr id="0" name=""/>
        <dsp:cNvSpPr/>
      </dsp:nvSpPr>
      <dsp:spPr>
        <a:xfrm rot="10800000">
          <a:off x="0" y="2035554"/>
          <a:ext cx="1285478" cy="2054637"/>
        </a:xfrm>
        <a:prstGeom prst="upArrowCallout">
          <a:avLst>
            <a:gd name="adj1" fmla="val 5000"/>
            <a:gd name="adj2" fmla="val 10000"/>
            <a:gd name="adj3" fmla="val 15000"/>
            <a:gd name="adj4" fmla="val 64977"/>
          </a:avLst>
        </a:prstGeom>
        <a:solidFill>
          <a:schemeClr val="accent2">
            <a:hueOff val="953895"/>
            <a:satOff val="-21764"/>
            <a:lumOff val="8039"/>
            <a:alphaOff val="0"/>
          </a:schemeClr>
        </a:solidFill>
        <a:ln w="127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23" tIns="156464" rIns="91423" bIns="156464" numCol="1" spcCol="1270" anchor="ctr" anchorCtr="0">
          <a:noAutofit/>
        </a:bodyPr>
        <a:lstStyle/>
        <a:p>
          <a:pPr marL="0" lvl="0" indent="0" algn="ctr" defTabSz="977900">
            <a:lnSpc>
              <a:spcPct val="90000"/>
            </a:lnSpc>
            <a:spcBef>
              <a:spcPct val="0"/>
            </a:spcBef>
            <a:spcAft>
              <a:spcPct val="35000"/>
            </a:spcAft>
            <a:buNone/>
          </a:pPr>
          <a:r>
            <a:rPr lang="en-US" sz="2200" kern="1200"/>
            <a:t>Strength #2</a:t>
          </a:r>
        </a:p>
      </dsp:txBody>
      <dsp:txXfrm rot="-10800000">
        <a:off x="0" y="2035554"/>
        <a:ext cx="1285478" cy="1335514"/>
      </dsp:txXfrm>
    </dsp:sp>
    <dsp:sp modelId="{2B5894C5-8CC3-D745-B376-C750C3F51D2A}">
      <dsp:nvSpPr>
        <dsp:cNvPr id="0" name=""/>
        <dsp:cNvSpPr/>
      </dsp:nvSpPr>
      <dsp:spPr>
        <a:xfrm>
          <a:off x="1285478" y="2035554"/>
          <a:ext cx="3856434" cy="1335514"/>
        </a:xfrm>
        <a:prstGeom prst="rect">
          <a:avLst/>
        </a:prstGeom>
        <a:solidFill>
          <a:schemeClr val="accent2">
            <a:tint val="40000"/>
            <a:alpha val="90000"/>
            <a:hueOff val="987281"/>
            <a:satOff val="-2587"/>
            <a:lumOff val="926"/>
            <a:alphaOff val="0"/>
          </a:schemeClr>
        </a:solidFill>
        <a:ln w="12700" cap="flat" cmpd="sng" algn="ctr">
          <a:solidFill>
            <a:schemeClr val="accent2">
              <a:tint val="40000"/>
              <a:alpha val="90000"/>
              <a:hueOff val="987281"/>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27" tIns="279400" rIns="78227" bIns="279400" numCol="1" spcCol="1270" anchor="ctr" anchorCtr="0">
          <a:noAutofit/>
        </a:bodyPr>
        <a:lstStyle/>
        <a:p>
          <a:pPr marL="0" lvl="0" indent="0" algn="l" defTabSz="977900">
            <a:lnSpc>
              <a:spcPct val="90000"/>
            </a:lnSpc>
            <a:spcBef>
              <a:spcPct val="0"/>
            </a:spcBef>
            <a:spcAft>
              <a:spcPct val="35000"/>
            </a:spcAft>
            <a:buNone/>
          </a:pPr>
          <a:r>
            <a:rPr lang="en-US" sz="2200" kern="1200"/>
            <a:t>Evidence</a:t>
          </a:r>
        </a:p>
      </dsp:txBody>
      <dsp:txXfrm>
        <a:off x="1285478" y="2035554"/>
        <a:ext cx="3856434" cy="1335514"/>
      </dsp:txXfrm>
    </dsp:sp>
    <dsp:sp modelId="{AFBB4359-7D89-F24D-A7FE-81B05C42B6A9}">
      <dsp:nvSpPr>
        <dsp:cNvPr id="0" name=""/>
        <dsp:cNvSpPr/>
      </dsp:nvSpPr>
      <dsp:spPr>
        <a:xfrm rot="10800000">
          <a:off x="0" y="955"/>
          <a:ext cx="1285478" cy="2054637"/>
        </a:xfrm>
        <a:prstGeom prst="upArrowCallout">
          <a:avLst>
            <a:gd name="adj1" fmla="val 5000"/>
            <a:gd name="adj2" fmla="val 10000"/>
            <a:gd name="adj3" fmla="val 15000"/>
            <a:gd name="adj4" fmla="val 64977"/>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23" tIns="156464" rIns="91423" bIns="156464" numCol="1" spcCol="1270" anchor="ctr" anchorCtr="0">
          <a:noAutofit/>
        </a:bodyPr>
        <a:lstStyle/>
        <a:p>
          <a:pPr marL="0" lvl="0" indent="0" algn="ctr" defTabSz="977900">
            <a:lnSpc>
              <a:spcPct val="90000"/>
            </a:lnSpc>
            <a:spcBef>
              <a:spcPct val="0"/>
            </a:spcBef>
            <a:spcAft>
              <a:spcPct val="35000"/>
            </a:spcAft>
            <a:buNone/>
          </a:pPr>
          <a:r>
            <a:rPr lang="en-US" sz="2200" kern="1200"/>
            <a:t>Strength #1</a:t>
          </a:r>
        </a:p>
      </dsp:txBody>
      <dsp:txXfrm rot="-10800000">
        <a:off x="0" y="955"/>
        <a:ext cx="1285478" cy="1335514"/>
      </dsp:txXfrm>
    </dsp:sp>
    <dsp:sp modelId="{DA7D5FA1-2FDA-A240-8E07-1597A80BE661}">
      <dsp:nvSpPr>
        <dsp:cNvPr id="0" name=""/>
        <dsp:cNvSpPr/>
      </dsp:nvSpPr>
      <dsp:spPr>
        <a:xfrm>
          <a:off x="1285478" y="955"/>
          <a:ext cx="3856434" cy="1335514"/>
        </a:xfrm>
        <a:prstGeom prst="rect">
          <a:avLst/>
        </a:prstGeom>
        <a:solidFill>
          <a:schemeClr val="accent2">
            <a:tint val="40000"/>
            <a:alpha val="90000"/>
            <a:hueOff val="1974561"/>
            <a:satOff val="-5173"/>
            <a:lumOff val="1852"/>
            <a:alphaOff val="0"/>
          </a:schemeClr>
        </a:solidFill>
        <a:ln w="12700" cap="flat" cmpd="sng" algn="ctr">
          <a:solidFill>
            <a:schemeClr val="accent2">
              <a:tint val="40000"/>
              <a:alpha val="90000"/>
              <a:hueOff val="1974561"/>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27" tIns="279400" rIns="78227" bIns="279400" numCol="1" spcCol="1270" anchor="ctr" anchorCtr="0">
          <a:noAutofit/>
        </a:bodyPr>
        <a:lstStyle/>
        <a:p>
          <a:pPr marL="0" lvl="0" indent="0" algn="l" defTabSz="977900">
            <a:lnSpc>
              <a:spcPct val="90000"/>
            </a:lnSpc>
            <a:spcBef>
              <a:spcPct val="0"/>
            </a:spcBef>
            <a:spcAft>
              <a:spcPct val="35000"/>
            </a:spcAft>
            <a:buNone/>
          </a:pPr>
          <a:r>
            <a:rPr lang="en-US" sz="2200" kern="1200" dirty="0"/>
            <a:t>Evidence</a:t>
          </a:r>
        </a:p>
      </dsp:txBody>
      <dsp:txXfrm>
        <a:off x="1285478" y="955"/>
        <a:ext cx="3856434" cy="1335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7F2CA-4CE9-4648-B2B8-DFF98FDE3469}">
      <dsp:nvSpPr>
        <dsp:cNvPr id="0" name=""/>
        <dsp:cNvSpPr/>
      </dsp:nvSpPr>
      <dsp:spPr>
        <a:xfrm>
          <a:off x="0" y="2640"/>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491CE-DC06-0045-8E33-82406E858A3A}">
      <dsp:nvSpPr>
        <dsp:cNvPr id="0" name=""/>
        <dsp:cNvSpPr/>
      </dsp:nvSpPr>
      <dsp:spPr>
        <a:xfrm>
          <a:off x="0" y="2640"/>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How long has your program served students and the community?</a:t>
          </a:r>
        </a:p>
      </dsp:txBody>
      <dsp:txXfrm>
        <a:off x="0" y="2640"/>
        <a:ext cx="5141912" cy="1800581"/>
      </dsp:txXfrm>
    </dsp:sp>
    <dsp:sp modelId="{BEDC76EC-09BC-DF48-B867-DED2B1B5B804}">
      <dsp:nvSpPr>
        <dsp:cNvPr id="0" name=""/>
        <dsp:cNvSpPr/>
      </dsp:nvSpPr>
      <dsp:spPr>
        <a:xfrm>
          <a:off x="0" y="1803221"/>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7C8AC-AD60-8E45-8C5E-97221ECABA3E}">
      <dsp:nvSpPr>
        <dsp:cNvPr id="0" name=""/>
        <dsp:cNvSpPr/>
      </dsp:nvSpPr>
      <dsp:spPr>
        <a:xfrm>
          <a:off x="0" y="1803221"/>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What have been the benefits?</a:t>
          </a:r>
        </a:p>
      </dsp:txBody>
      <dsp:txXfrm>
        <a:off x="0" y="1803221"/>
        <a:ext cx="5141912" cy="1800581"/>
      </dsp:txXfrm>
    </dsp:sp>
    <dsp:sp modelId="{19D0D41F-CDFF-EA4F-97F6-9B8D4990CFBE}">
      <dsp:nvSpPr>
        <dsp:cNvPr id="0" name=""/>
        <dsp:cNvSpPr/>
      </dsp:nvSpPr>
      <dsp:spPr>
        <a:xfrm>
          <a:off x="0" y="3603803"/>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44CDF-1807-7B4E-97F5-AC2AFDFBFF5E}">
      <dsp:nvSpPr>
        <dsp:cNvPr id="0" name=""/>
        <dsp:cNvSpPr/>
      </dsp:nvSpPr>
      <dsp:spPr>
        <a:xfrm>
          <a:off x="0" y="3603803"/>
          <a:ext cx="5141912" cy="180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What has been the overall impact?</a:t>
          </a:r>
        </a:p>
      </dsp:txBody>
      <dsp:txXfrm>
        <a:off x="0" y="3603803"/>
        <a:ext cx="5141912" cy="1800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D5959-4941-4BA2-BDEE-72DA98C864DD}">
      <dsp:nvSpPr>
        <dsp:cNvPr id="0" name=""/>
        <dsp:cNvSpPr/>
      </dsp:nvSpPr>
      <dsp:spPr>
        <a:xfrm>
          <a:off x="0" y="450"/>
          <a:ext cx="4887594" cy="10533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85990-ADA6-4386-AAF3-B2449F79BA4B}">
      <dsp:nvSpPr>
        <dsp:cNvPr id="0" name=""/>
        <dsp:cNvSpPr/>
      </dsp:nvSpPr>
      <dsp:spPr>
        <a:xfrm>
          <a:off x="318650" y="237462"/>
          <a:ext cx="579364" cy="5793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0230C-F2F9-4AB8-98A3-40BDF6BA9522}">
      <dsp:nvSpPr>
        <dsp:cNvPr id="0" name=""/>
        <dsp:cNvSpPr/>
      </dsp:nvSpPr>
      <dsp:spPr>
        <a:xfrm>
          <a:off x="1216664" y="450"/>
          <a:ext cx="3670929" cy="105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4" tIns="111484" rIns="111484" bIns="111484" numCol="1" spcCol="1270" anchor="ctr" anchorCtr="0">
          <a:noAutofit/>
        </a:bodyPr>
        <a:lstStyle/>
        <a:p>
          <a:pPr marL="0" lvl="0" indent="0" algn="l" defTabSz="933450">
            <a:lnSpc>
              <a:spcPct val="100000"/>
            </a:lnSpc>
            <a:spcBef>
              <a:spcPct val="0"/>
            </a:spcBef>
            <a:spcAft>
              <a:spcPct val="35000"/>
            </a:spcAft>
            <a:buNone/>
          </a:pPr>
          <a:r>
            <a:rPr lang="en-US" sz="2100" kern="1200"/>
            <a:t>Stories are effective.</a:t>
          </a:r>
        </a:p>
      </dsp:txBody>
      <dsp:txXfrm>
        <a:off x="1216664" y="450"/>
        <a:ext cx="3670929" cy="1053389"/>
      </dsp:txXfrm>
    </dsp:sp>
    <dsp:sp modelId="{325C9C42-0645-4267-B31E-CC0418B1FEB1}">
      <dsp:nvSpPr>
        <dsp:cNvPr id="0" name=""/>
        <dsp:cNvSpPr/>
      </dsp:nvSpPr>
      <dsp:spPr>
        <a:xfrm>
          <a:off x="0" y="1317186"/>
          <a:ext cx="4887594" cy="10533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7DAA0-356B-41B9-926D-EEFCAF7AB4D2}">
      <dsp:nvSpPr>
        <dsp:cNvPr id="0" name=""/>
        <dsp:cNvSpPr/>
      </dsp:nvSpPr>
      <dsp:spPr>
        <a:xfrm>
          <a:off x="318650" y="1554199"/>
          <a:ext cx="579364" cy="5793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1D2D3-B50B-4E30-B154-AA578D193E1A}">
      <dsp:nvSpPr>
        <dsp:cNvPr id="0" name=""/>
        <dsp:cNvSpPr/>
      </dsp:nvSpPr>
      <dsp:spPr>
        <a:xfrm>
          <a:off x="1216664" y="1317186"/>
          <a:ext cx="3670929" cy="105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4" tIns="111484" rIns="111484" bIns="111484" numCol="1" spcCol="1270" anchor="ctr" anchorCtr="0">
          <a:noAutofit/>
        </a:bodyPr>
        <a:lstStyle/>
        <a:p>
          <a:pPr marL="0" lvl="0" indent="0" algn="l" defTabSz="933450">
            <a:lnSpc>
              <a:spcPct val="100000"/>
            </a:lnSpc>
            <a:spcBef>
              <a:spcPct val="0"/>
            </a:spcBef>
            <a:spcAft>
              <a:spcPct val="35000"/>
            </a:spcAft>
            <a:buNone/>
          </a:pPr>
          <a:r>
            <a:rPr lang="en-US" sz="2100" kern="1200"/>
            <a:t>Make the point that you can support with other data.</a:t>
          </a:r>
        </a:p>
      </dsp:txBody>
      <dsp:txXfrm>
        <a:off x="1216664" y="1317186"/>
        <a:ext cx="3670929" cy="1053389"/>
      </dsp:txXfrm>
    </dsp:sp>
    <dsp:sp modelId="{E53A0AB9-529A-4252-AD9D-FE3DC465BEC2}">
      <dsp:nvSpPr>
        <dsp:cNvPr id="0" name=""/>
        <dsp:cNvSpPr/>
      </dsp:nvSpPr>
      <dsp:spPr>
        <a:xfrm>
          <a:off x="0" y="2633923"/>
          <a:ext cx="4887594" cy="10533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0BF13-7F18-4D1B-A458-A638B84C9A7C}">
      <dsp:nvSpPr>
        <dsp:cNvPr id="0" name=""/>
        <dsp:cNvSpPr/>
      </dsp:nvSpPr>
      <dsp:spPr>
        <a:xfrm>
          <a:off x="318650" y="2870936"/>
          <a:ext cx="579364" cy="5793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16D4B-1AC1-4FBF-AF0B-C3401ED603DE}">
      <dsp:nvSpPr>
        <dsp:cNvPr id="0" name=""/>
        <dsp:cNvSpPr/>
      </dsp:nvSpPr>
      <dsp:spPr>
        <a:xfrm>
          <a:off x="1216664" y="2633923"/>
          <a:ext cx="3670929" cy="1053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4" tIns="111484" rIns="111484" bIns="111484" numCol="1" spcCol="1270" anchor="ctr" anchorCtr="0">
          <a:noAutofit/>
        </a:bodyPr>
        <a:lstStyle/>
        <a:p>
          <a:pPr marL="0" lvl="0" indent="0" algn="l" defTabSz="933450">
            <a:lnSpc>
              <a:spcPct val="100000"/>
            </a:lnSpc>
            <a:spcBef>
              <a:spcPct val="0"/>
            </a:spcBef>
            <a:spcAft>
              <a:spcPct val="35000"/>
            </a:spcAft>
            <a:buNone/>
          </a:pPr>
          <a:r>
            <a:rPr lang="en-US" sz="2100" kern="1200"/>
            <a:t>Draws people in and makes them want more.</a:t>
          </a:r>
        </a:p>
      </dsp:txBody>
      <dsp:txXfrm>
        <a:off x="1216664" y="2633923"/>
        <a:ext cx="3670929" cy="1053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A764A-8B27-C54E-A155-EA0584C6C8B0}">
      <dsp:nvSpPr>
        <dsp:cNvPr id="0" name=""/>
        <dsp:cNvSpPr/>
      </dsp:nvSpPr>
      <dsp:spPr>
        <a:xfrm>
          <a:off x="1227" y="372359"/>
          <a:ext cx="4788544" cy="287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 want to help underserved students in my community excel academically and to gain confidence and self-awareness”</a:t>
          </a:r>
        </a:p>
      </dsp:txBody>
      <dsp:txXfrm>
        <a:off x="1227" y="372359"/>
        <a:ext cx="4788544" cy="2873126"/>
      </dsp:txXfrm>
    </dsp:sp>
    <dsp:sp modelId="{AE4C8D16-91EB-CA4A-84CB-01639F9A6193}">
      <dsp:nvSpPr>
        <dsp:cNvPr id="0" name=""/>
        <dsp:cNvSpPr/>
      </dsp:nvSpPr>
      <dsp:spPr>
        <a:xfrm>
          <a:off x="5268627" y="372359"/>
          <a:ext cx="4788544" cy="28731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“Every week I have very valuable teaching experiences, and I feel much more prepared to graduate with my degree in </a:t>
          </a:r>
          <a:r>
            <a:rPr lang="en-US" sz="3000" kern="1200" dirty="0" err="1"/>
            <a:t>elem</a:t>
          </a:r>
          <a:r>
            <a:rPr lang="en-US" sz="3000" kern="1200" dirty="0"/>
            <a:t>/special ed”</a:t>
          </a:r>
        </a:p>
      </dsp:txBody>
      <dsp:txXfrm>
        <a:off x="5268627" y="372359"/>
        <a:ext cx="4788544" cy="2873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A373E-3F75-6C43-885C-88A9370E1C3F}">
      <dsp:nvSpPr>
        <dsp:cNvPr id="0" name=""/>
        <dsp:cNvSpPr/>
      </dsp:nvSpPr>
      <dsp:spPr>
        <a:xfrm>
          <a:off x="0" y="8607"/>
          <a:ext cx="10058399" cy="852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33% of responses were from community-based organizations</a:t>
          </a:r>
        </a:p>
      </dsp:txBody>
      <dsp:txXfrm>
        <a:off x="41622" y="50229"/>
        <a:ext cx="9975155" cy="769393"/>
      </dsp:txXfrm>
    </dsp:sp>
    <dsp:sp modelId="{2B889681-DEF4-C842-B3F4-216FAA1630E2}">
      <dsp:nvSpPr>
        <dsp:cNvPr id="0" name=""/>
        <dsp:cNvSpPr/>
      </dsp:nvSpPr>
      <dsp:spPr>
        <a:xfrm>
          <a:off x="0" y="924604"/>
          <a:ext cx="10058399" cy="852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Most (56%) provided 21or more contact hours with individual sitesduring the school year</a:t>
          </a:r>
        </a:p>
      </dsp:txBody>
      <dsp:txXfrm>
        <a:off x="41622" y="966226"/>
        <a:ext cx="9975155" cy="769393"/>
      </dsp:txXfrm>
    </dsp:sp>
    <dsp:sp modelId="{794D3626-A017-F742-B72E-75CF737E522A}">
      <dsp:nvSpPr>
        <dsp:cNvPr id="0" name=""/>
        <dsp:cNvSpPr/>
      </dsp:nvSpPr>
      <dsp:spPr>
        <a:xfrm>
          <a:off x="0" y="1840602"/>
          <a:ext cx="10058399" cy="852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Most (56%) do not serve 21</a:t>
          </a:r>
          <a:r>
            <a:rPr lang="en-US" sz="2200" kern="1200" baseline="30000"/>
            <a:t>st</a:t>
          </a:r>
          <a:r>
            <a:rPr lang="en-US" sz="2200" kern="1200"/>
            <a:t> CCLC programs during the summer</a:t>
          </a:r>
        </a:p>
      </dsp:txBody>
      <dsp:txXfrm>
        <a:off x="41622" y="1882224"/>
        <a:ext cx="9975155" cy="769393"/>
      </dsp:txXfrm>
    </dsp:sp>
    <dsp:sp modelId="{B00DC3F6-BBD6-044D-82E6-6313147E1DB0}">
      <dsp:nvSpPr>
        <dsp:cNvPr id="0" name=""/>
        <dsp:cNvSpPr/>
      </dsp:nvSpPr>
      <dsp:spPr>
        <a:xfrm>
          <a:off x="0" y="2756600"/>
          <a:ext cx="10058399" cy="852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27% provided 6-20 contact hours during the 2023 summer</a:t>
          </a:r>
        </a:p>
      </dsp:txBody>
      <dsp:txXfrm>
        <a:off x="41622" y="2798222"/>
        <a:ext cx="9975155" cy="76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CB96D7-F201-492C-AA50-574A730BC27F}" type="datetimeFigureOut">
              <a:rPr lang="en-US" smtClean="0"/>
              <a:t>3/4/25</a:t>
            </a:fld>
            <a:endParaRPr lang="en-US"/>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9D563E-BCB2-465B-8A3C-AC86CE64F69C}" type="slidenum">
              <a:rPr lang="en-US" smtClean="0"/>
              <a:t>‹#›</a:t>
            </a:fld>
            <a:endParaRPr lang="en-US"/>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D16CA8-7DCC-4F2C-A1EF-C632B9D3E96D}" type="datetimeFigureOut">
              <a:rPr lang="en-US" smtClean="0"/>
              <a:t>3/4/25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990660-4B7D-4C11-96DB-B19FFA8CA93C}" type="slidenum">
              <a:rPr lang="en-US" smtClean="0"/>
              <a:t>‹#›</a:t>
            </a:fld>
            <a:endParaRPr lang="en-US"/>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24</a:t>
            </a:fld>
            <a:endParaRPr lang="en-US"/>
          </a:p>
        </p:txBody>
      </p:sp>
    </p:spTree>
    <p:extLst>
      <p:ext uri="{BB962C8B-B14F-4D97-AF65-F5344CB8AC3E}">
        <p14:creationId xmlns:p14="http://schemas.microsoft.com/office/powerpoint/2010/main" val="40665001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3/4/25</a:t>
            </a:fld>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7609553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3/4/25</a:t>
            </a:fld>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6193877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3/4/25</a:t>
            </a:fld>
            <a:endParaRPr lang="en-US" dirty="0"/>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4146390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397096829"/>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279092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26496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8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188923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a:t>Click to add text</a:t>
            </a:r>
          </a:p>
          <a:p>
            <a:pPr lvl="1"/>
            <a:r>
              <a:rPr lang="en-US"/>
              <a:t>Second level</a:t>
            </a:r>
          </a:p>
          <a:p>
            <a:pPr lvl="2"/>
            <a:r>
              <a:rPr lang="en-US"/>
              <a:t>Third level </a:t>
            </a:r>
          </a:p>
          <a:p>
            <a:pPr lvl="3"/>
            <a:r>
              <a:rPr lang="en-US"/>
              <a:t>Fourth level </a:t>
            </a:r>
          </a:p>
          <a:p>
            <a:pPr lvl="4"/>
            <a:r>
              <a:rPr lang="en-US"/>
              <a:t>Fifth level </a:t>
            </a:r>
          </a:p>
          <a:p>
            <a:pPr lvl="0"/>
            <a:endParaRPr lang="en-US"/>
          </a:p>
        </p:txBody>
      </p:sp>
    </p:spTree>
    <p:extLst>
      <p:ext uri="{BB962C8B-B14F-4D97-AF65-F5344CB8AC3E}">
        <p14:creationId xmlns:p14="http://schemas.microsoft.com/office/powerpoint/2010/main" val="506748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a:t>Click to add content</a:t>
            </a:r>
          </a:p>
          <a:p>
            <a:pPr lvl="1"/>
            <a:r>
              <a:rPr lang="en-US"/>
              <a:t>Second level</a:t>
            </a:r>
          </a:p>
          <a:p>
            <a:pPr lvl="2"/>
            <a:r>
              <a:rPr lang="en-US"/>
              <a:t>Third level</a:t>
            </a:r>
          </a:p>
          <a:p>
            <a:pPr lvl="4"/>
            <a:r>
              <a:rPr lang="en-US"/>
              <a:t>Fourth level</a:t>
            </a:r>
          </a:p>
          <a:p>
            <a:pPr lvl="5"/>
            <a:r>
              <a:rPr lang="en-US"/>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148007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3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D15BA-1480-47EB-8BBE-66DAC90BFB19}" type="datetimeFigureOut">
              <a:rPr lang="en-US" smtClean="0"/>
              <a:t>3/4/25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733E7-9CC5-4E7A-928A-BB1B0971112A}" type="slidenum">
              <a:rPr lang="en-US" smtClean="0"/>
              <a:t>‹#›</a:t>
            </a:fld>
            <a:endParaRPr lang="en-US"/>
          </a:p>
        </p:txBody>
      </p:sp>
    </p:spTree>
    <p:extLst>
      <p:ext uri="{BB962C8B-B14F-4D97-AF65-F5344CB8AC3E}">
        <p14:creationId xmlns:p14="http://schemas.microsoft.com/office/powerpoint/2010/main" val="93525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a:p>
          </p:txBody>
        </p:sp>
      </p:grpSp>
    </p:spTree>
    <p:extLst>
      <p:ext uri="{BB962C8B-B14F-4D97-AF65-F5344CB8AC3E}">
        <p14:creationId xmlns:p14="http://schemas.microsoft.com/office/powerpoint/2010/main" val="159165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3/4/25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Presentation Title</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109831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3/4/25</a:t>
            </a:fld>
            <a:endParaRPr lang="en-US" dirty="0"/>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307200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3/4/25</a:t>
            </a:fld>
            <a:endParaRPr lang="en-US" dirty="0"/>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42286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3/4/25</a:t>
            </a:fld>
            <a:endParaRPr lang="en-US" dirty="0"/>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39673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19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3/4/25</a:t>
            </a:fld>
            <a:endParaRPr lang="en-US" dirty="0"/>
          </a:p>
        </p:txBody>
      </p:sp>
      <p:sp>
        <p:nvSpPr>
          <p:cNvPr id="6" name="Footer Placeholder 5"/>
          <p:cNvSpPr>
            <a:spLocks noGrp="1"/>
          </p:cNvSpPr>
          <p:nvPr>
            <p:ph type="ftr" sz="quarter" idx="11"/>
          </p:nvPr>
        </p:nvSpPr>
        <p:spPr/>
        <p:txBody>
          <a:bodyPr/>
          <a:lstStyle/>
          <a:p>
            <a:r>
              <a:rPr lang="en-US"/>
              <a:t>Presentation Title</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6783556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3/4/25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5508744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3/4/25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Presentation Title</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342235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695" r:id="rId19"/>
    <p:sldLayoutId id="2147483704" r:id="rId20"/>
    <p:sldLayoutId id="2147483651" r:id="rId21"/>
  </p:sldLayoutIdLst>
  <p:hf hdr="0" ftr="0" dt="0"/>
  <p:txStyles>
    <p:titleStyle>
      <a:lvl1pPr algn="l" defTabSz="914400" rtl="0" eaLnBrk="1" latinLnBrk="0" hangingPunct="1">
        <a:lnSpc>
          <a:spcPct val="90000"/>
        </a:lnSpc>
        <a:spcBef>
          <a:spcPct val="0"/>
        </a:spcBef>
        <a:buNone/>
        <a:defRPr sz="5400" kern="1200" cap="all" baseline="0">
          <a:blipFill>
            <a:blip r:embed="rId2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microsoft.com/office/2007/relationships/hdphoto" Target="../media/hdphoto1.wdp"/><Relationship Id="rId7" Type="http://schemas.microsoft.com/office/2007/relationships/hdphoto" Target="../media/hdphoto2.wdp"/><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2.xml"/><Relationship Id="rId5" Type="http://schemas.microsoft.com/office/2007/relationships/hdphoto" Target="../media/hdphoto3.wdp"/><Relationship Id="rId10" Type="http://schemas.openxmlformats.org/officeDocument/2006/relationships/diagramQuickStyle" Target="../diagrams/quickStyle2.xml"/><Relationship Id="rId4" Type="http://schemas.openxmlformats.org/officeDocument/2006/relationships/image" Target="../media/image17.png"/><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microsoft.com/office/2007/relationships/hdphoto" Target="../media/hdphoto1.wdp"/><Relationship Id="rId7" Type="http://schemas.microsoft.com/office/2007/relationships/hdphoto" Target="../media/hdphoto2.wdp"/><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diagramColors" Target="../diagrams/colors3.xml"/><Relationship Id="rId5" Type="http://schemas.microsoft.com/office/2007/relationships/hdphoto" Target="../media/hdphoto3.wdp"/><Relationship Id="rId10" Type="http://schemas.openxmlformats.org/officeDocument/2006/relationships/diagramQuickStyle" Target="../diagrams/quickStyle3.xml"/><Relationship Id="rId4" Type="http://schemas.openxmlformats.org/officeDocument/2006/relationships/image" Target="../media/image17.png"/><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85.sv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microsoft.com/office/2007/relationships/hdphoto" Target="../media/hdphoto1.wdp"/><Relationship Id="rId7" Type="http://schemas.microsoft.com/office/2007/relationships/hdphoto" Target="../media/hdphoto2.wdp"/><Relationship Id="rId12"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diagramColors" Target="../diagrams/colors1.xml"/><Relationship Id="rId5" Type="http://schemas.microsoft.com/office/2007/relationships/hdphoto" Target="../media/hdphoto3.wdp"/><Relationship Id="rId10" Type="http://schemas.openxmlformats.org/officeDocument/2006/relationships/diagramQuickStyle" Target="../diagrams/quickStyle1.xml"/><Relationship Id="rId4" Type="http://schemas.openxmlformats.org/officeDocument/2006/relationships/image" Target="../media/image17.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4961376" y="1432223"/>
            <a:ext cx="6057144" cy="3357976"/>
          </a:xfrm>
        </p:spPr>
        <p:txBody>
          <a:bodyPr vert="horz" lIns="91440" tIns="45720" rIns="91440" bIns="45720" rtlCol="0" anchor="ctr">
            <a:normAutofit/>
          </a:bodyPr>
          <a:lstStyle/>
          <a:p>
            <a:pPr>
              <a:lnSpc>
                <a:spcPct val="80000"/>
              </a:lnSpc>
            </a:pPr>
            <a:r>
              <a:rPr lang="en-US" sz="5000">
                <a:blipFill dpi="0" rotWithShape="1">
                  <a:blip r:embed="rId4"/>
                  <a:srcRect/>
                  <a:tile tx="6350" ty="-127000" sx="65000" sy="64000" flip="none" algn="tl"/>
                </a:blipFill>
              </a:rPr>
              <a:t>FROm DATA to Dollars: How to Leverage Data for SUstainability</a:t>
            </a:r>
          </a:p>
        </p:txBody>
      </p:sp>
      <p:sp>
        <p:nvSpPr>
          <p:cNvPr id="26" name="Rectangle 2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Statistics">
            <a:extLst>
              <a:ext uri="{FF2B5EF4-FFF2-40B4-BE49-F238E27FC236}">
                <a16:creationId xmlns:a16="http://schemas.microsoft.com/office/drawing/2014/main" id="{F0DF7EF7-FE35-7744-804A-2BB310B9D5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 name="Oval 19">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2" name="Rectangle 2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4A25C004-7945-19DF-EAC2-315899575B98}"/>
              </a:ext>
            </a:extLst>
          </p:cNvPr>
          <p:cNvSpPr>
            <a:spLocks noGrp="1"/>
          </p:cNvSpPr>
          <p:nvPr>
            <p:ph type="title" idx="4294967295"/>
          </p:nvPr>
        </p:nvSpPr>
        <p:spPr>
          <a:xfrm>
            <a:off x="1490145" y="2376862"/>
            <a:ext cx="2640646" cy="2104273"/>
          </a:xfrm>
          <a:noFill/>
        </p:spPr>
        <p:txBody>
          <a:bodyPr vert="horz" lIns="91440" tIns="45720" rIns="91440" bIns="45720" rtlCol="0" anchor="ctr">
            <a:normAutofit/>
          </a:bodyPr>
          <a:lstStyle/>
          <a:p>
            <a:pPr algn="ctr"/>
            <a:r>
              <a:rPr lang="en-US" sz="3000">
                <a:solidFill>
                  <a:srgbClr val="FFFFFF"/>
                </a:solidFill>
              </a:rPr>
              <a:t>Let’s practice</a:t>
            </a:r>
          </a:p>
        </p:txBody>
      </p:sp>
      <p:sp>
        <p:nvSpPr>
          <p:cNvPr id="28" name="Rectangle 2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Slide Number Placeholder 4">
            <a:extLst>
              <a:ext uri="{FF2B5EF4-FFF2-40B4-BE49-F238E27FC236}">
                <a16:creationId xmlns:a16="http://schemas.microsoft.com/office/drawing/2014/main" id="{838C6B57-439F-47FC-3D9F-29953CFAB33E}"/>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lnSpc>
                <a:spcPct val="90000"/>
              </a:lnSpc>
              <a:spcAft>
                <a:spcPts val="600"/>
              </a:spcAft>
            </a:pPr>
            <a:fld id="{B5CEABB6-07DC-46E8-9B57-56EC44A396E5}" type="slidenum">
              <a:rPr lang="en-US" sz="1900" b="1" kern="1200">
                <a:solidFill>
                  <a:schemeClr val="accent1"/>
                </a:solidFill>
                <a:latin typeface="+mj-lt"/>
                <a:ea typeface="+mn-ea"/>
                <a:cs typeface="+mn-cs"/>
              </a:rPr>
              <a:pPr>
                <a:lnSpc>
                  <a:spcPct val="90000"/>
                </a:lnSpc>
                <a:spcAft>
                  <a:spcPts val="600"/>
                </a:spcAft>
              </a:pPr>
              <a:t>10</a:t>
            </a:fld>
            <a:endParaRPr lang="en-US" sz="1900" b="1" kern="1200">
              <a:solidFill>
                <a:schemeClr val="accent1"/>
              </a:solidFill>
              <a:latin typeface="+mj-lt"/>
              <a:ea typeface="+mn-ea"/>
              <a:cs typeface="+mn-cs"/>
            </a:endParaRPr>
          </a:p>
        </p:txBody>
      </p:sp>
      <p:graphicFrame>
        <p:nvGraphicFramePr>
          <p:cNvPr id="9" name="Content Placeholder 6">
            <a:extLst>
              <a:ext uri="{FF2B5EF4-FFF2-40B4-BE49-F238E27FC236}">
                <a16:creationId xmlns:a16="http://schemas.microsoft.com/office/drawing/2014/main" id="{B9A6CFA1-C284-0543-7A0F-AAEDB7FE053A}"/>
              </a:ext>
            </a:extLst>
          </p:cNvPr>
          <p:cNvGraphicFramePr>
            <a:graphicFrameLocks noGrp="1"/>
          </p:cNvGraphicFramePr>
          <p:nvPr>
            <p:ph sz="quarter" idx="4294967295"/>
            <p:extLst>
              <p:ext uri="{D42A27DB-BD31-4B8C-83A1-F6EECF244321}">
                <p14:modId xmlns:p14="http://schemas.microsoft.com/office/powerpoint/2010/main" val="153954952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402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8" name="Oval 27">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4D6FEF50-93EC-04BA-CE85-E3251F32584E}"/>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a:solidFill>
                  <a:srgbClr val="FFFFFF"/>
                </a:solidFill>
              </a:rPr>
              <a:t>Summarize your accomplishments</a:t>
            </a:r>
          </a:p>
        </p:txBody>
      </p:sp>
      <p:sp>
        <p:nvSpPr>
          <p:cNvPr id="36" name="Rectangle 3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2" name="Text Placeholder 4">
            <a:extLst>
              <a:ext uri="{FF2B5EF4-FFF2-40B4-BE49-F238E27FC236}">
                <a16:creationId xmlns:a16="http://schemas.microsoft.com/office/drawing/2014/main" id="{BD51C79E-99C0-F218-BFCC-D0499BF04152}"/>
              </a:ext>
            </a:extLst>
          </p:cNvPr>
          <p:cNvGraphicFramePr/>
          <p:nvPr>
            <p:extLst>
              <p:ext uri="{D42A27DB-BD31-4B8C-83A1-F6EECF244321}">
                <p14:modId xmlns:p14="http://schemas.microsoft.com/office/powerpoint/2010/main" val="282815806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473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p:txBody>
          <a:bodyPr/>
          <a:lstStyle/>
          <a:p>
            <a:r>
              <a:rPr lang="en-US" dirty="0"/>
              <a:t>Incorporate qualitative data</a:t>
            </a:r>
            <a:endParaRPr lang="en-ZA" dirty="0"/>
          </a:p>
        </p:txBody>
      </p:sp>
      <p:graphicFrame>
        <p:nvGraphicFramePr>
          <p:cNvPr id="7" name="Content Placeholder 3">
            <a:extLst>
              <a:ext uri="{FF2B5EF4-FFF2-40B4-BE49-F238E27FC236}">
                <a16:creationId xmlns:a16="http://schemas.microsoft.com/office/drawing/2014/main" id="{42C09C19-2178-4550-434A-F132DE413940}"/>
              </a:ext>
            </a:extLst>
          </p:cNvPr>
          <p:cNvGraphicFramePr>
            <a:graphicFrameLocks noGrp="1"/>
          </p:cNvGraphicFramePr>
          <p:nvPr>
            <p:ph sz="quarter" idx="13"/>
          </p:nvPr>
        </p:nvGraphicFramePr>
        <p:xfrm>
          <a:off x="893763" y="2073275"/>
          <a:ext cx="4887594"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8E5B1204-B9F7-0D66-EBAA-9265C1E35527}"/>
              </a:ext>
            </a:extLst>
          </p:cNvPr>
          <p:cNvSpPr>
            <a:spLocks noGrp="1"/>
          </p:cNvSpPr>
          <p:nvPr>
            <p:ph sz="quarter" idx="14"/>
          </p:nvPr>
        </p:nvSpPr>
        <p:spPr/>
        <p:txBody>
          <a:bodyPr/>
          <a:lstStyle/>
          <a:p>
            <a:r>
              <a:rPr lang="en-US" dirty="0"/>
              <a:t>Think about your program –</a:t>
            </a:r>
          </a:p>
          <a:p>
            <a:r>
              <a:rPr lang="en-US" dirty="0"/>
              <a:t>What do you have available OR what can you collect before the deadline?</a:t>
            </a:r>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104147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3" name="Rectangle 12">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2082119" y="643466"/>
            <a:ext cx="3348017" cy="5571067"/>
          </a:xfrm>
        </p:spPr>
        <p:txBody>
          <a:bodyPr vert="horz" lIns="91440" tIns="45720" rIns="91440" bIns="45720" rtlCol="0" anchor="ctr">
            <a:normAutofit/>
          </a:bodyPr>
          <a:lstStyle/>
          <a:p>
            <a:r>
              <a:rPr lang="en-US" sz="4800" dirty="0">
                <a:solidFill>
                  <a:schemeClr val="tx1"/>
                </a:solidFill>
              </a:rPr>
              <a:t>Who is the audience?</a:t>
            </a:r>
          </a:p>
        </p:txBody>
      </p:sp>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6772315" y="643467"/>
            <a:ext cx="4534781" cy="5571066"/>
          </a:xfrm>
        </p:spPr>
        <p:txBody>
          <a:bodyPr vert="horz" lIns="91440" tIns="45720" rIns="91440" bIns="45720" rtlCol="0" anchor="ctr">
            <a:normAutofit/>
          </a:bodyPr>
          <a:lstStyle/>
          <a:p>
            <a:pPr indent="-182880">
              <a:lnSpc>
                <a:spcPct val="90000"/>
              </a:lnSpc>
              <a:buFont typeface="Wingdings" pitchFamily="2" charset="2"/>
              <a:buChar char="§"/>
            </a:pPr>
            <a:r>
              <a:rPr lang="en-US" sz="1800" dirty="0"/>
              <a:t>State or federal sources</a:t>
            </a:r>
          </a:p>
          <a:p>
            <a:pPr indent="-182880">
              <a:lnSpc>
                <a:spcPct val="90000"/>
              </a:lnSpc>
              <a:buFont typeface="Wingdings" pitchFamily="2" charset="2"/>
              <a:buChar char="§"/>
            </a:pPr>
            <a:r>
              <a:rPr lang="en-US" sz="1800" dirty="0"/>
              <a:t>Private funders</a:t>
            </a:r>
          </a:p>
          <a:p>
            <a:pPr indent="-182880">
              <a:lnSpc>
                <a:spcPct val="90000"/>
              </a:lnSpc>
              <a:buFont typeface="Wingdings" pitchFamily="2" charset="2"/>
              <a:buChar char="§"/>
            </a:pPr>
            <a:r>
              <a:rPr lang="en-US" sz="1800" dirty="0"/>
              <a:t>Partners</a:t>
            </a:r>
          </a:p>
          <a:p>
            <a:pPr indent="-182880">
              <a:lnSpc>
                <a:spcPct val="90000"/>
              </a:lnSpc>
              <a:buFont typeface="Wingdings" pitchFamily="2" charset="2"/>
              <a:buChar char="§"/>
            </a:pPr>
            <a:r>
              <a:rPr lang="en-US" sz="1800" dirty="0"/>
              <a:t>Parents</a:t>
            </a:r>
          </a:p>
          <a:p>
            <a:pPr indent="-182880">
              <a:lnSpc>
                <a:spcPct val="90000"/>
              </a:lnSpc>
              <a:buFont typeface="Wingdings" pitchFamily="2" charset="2"/>
              <a:buChar char="§"/>
            </a:pPr>
            <a:endParaRPr lang="en-US" sz="1800" dirty="0"/>
          </a:p>
          <a:p>
            <a:pPr marL="0" indent="-182880">
              <a:lnSpc>
                <a:spcPct val="90000"/>
              </a:lnSpc>
              <a:buFont typeface="Wingdings" pitchFamily="2" charset="2"/>
              <a:buChar char="§"/>
            </a:pPr>
            <a:endParaRPr lang="en-US" sz="1800" dirty="0"/>
          </a:p>
        </p:txBody>
      </p:sp>
      <p:grpSp>
        <p:nvGrpSpPr>
          <p:cNvPr id="19" name="Group 18">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0" name="Oval 19">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B5CEABB6-07DC-46E8-9B57-56EC44A396E5}" type="slidenum">
              <a:rPr lang="en-US" b="1" kern="1200" dirty="0">
                <a:solidFill>
                  <a:srgbClr val="FFFFFF"/>
                </a:solidFill>
                <a:latin typeface="+mj-lt"/>
                <a:ea typeface="+mn-ea"/>
                <a:cs typeface="+mn-cs"/>
              </a:rPr>
              <a:pPr>
                <a:spcAft>
                  <a:spcPts val="600"/>
                </a:spcAft>
              </a:pPr>
              <a:t>13</a:t>
            </a:fld>
            <a:endParaRPr lang="en-US" b="1" kern="1200" dirty="0">
              <a:solidFill>
                <a:srgbClr val="FFFFFF"/>
              </a:solidFill>
              <a:latin typeface="+mj-lt"/>
              <a:ea typeface="+mn-ea"/>
              <a:cs typeface="+mn-cs"/>
            </a:endParaRPr>
          </a:p>
        </p:txBody>
      </p:sp>
    </p:spTree>
    <p:extLst>
      <p:ext uri="{BB962C8B-B14F-4D97-AF65-F5344CB8AC3E}">
        <p14:creationId xmlns:p14="http://schemas.microsoft.com/office/powerpoint/2010/main" val="20990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CF87D8A-D5E5-B89B-C6F7-2F3C860F349F}"/>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Funders look for….</a:t>
            </a:r>
          </a:p>
        </p:txBody>
      </p:sp>
      <p:sp>
        <p:nvSpPr>
          <p:cNvPr id="12" name="Text Placeholder 2">
            <a:extLst>
              <a:ext uri="{FF2B5EF4-FFF2-40B4-BE49-F238E27FC236}">
                <a16:creationId xmlns:a16="http://schemas.microsoft.com/office/drawing/2014/main" id="{4A811AAC-C3DF-1E53-6C85-BA82BFF906E4}"/>
              </a:ext>
            </a:extLst>
          </p:cNvPr>
          <p:cNvSpPr>
            <a:spLocks noGrp="1"/>
          </p:cNvSpPr>
          <p:nvPr>
            <p:ph idx="1"/>
          </p:nvPr>
        </p:nvSpPr>
        <p:spPr>
          <a:xfrm>
            <a:off x="5053780" y="599768"/>
            <a:ext cx="6074467" cy="5572432"/>
          </a:xfrm>
        </p:spPr>
        <p:txBody>
          <a:bodyPr anchor="ctr">
            <a:normAutofit/>
          </a:bodyPr>
          <a:lstStyle/>
          <a:p>
            <a:r>
              <a:rPr lang="en-US"/>
              <a:t>Proven record of success</a:t>
            </a:r>
          </a:p>
          <a:p>
            <a:r>
              <a:rPr lang="en-US"/>
              <a:t>Strong leadership and organizational capacity</a:t>
            </a:r>
          </a:p>
          <a:p>
            <a:r>
              <a:rPr lang="en-US"/>
              <a:t>Positive outcomes that demonstrate long-term impact</a:t>
            </a:r>
          </a:p>
          <a:p>
            <a:r>
              <a:rPr lang="en-US"/>
              <a:t>Benefits to the community</a:t>
            </a:r>
          </a:p>
          <a:p>
            <a:r>
              <a:rPr lang="en-US"/>
              <a:t>Clear plan to measure success and collect data</a:t>
            </a:r>
          </a:p>
          <a:p>
            <a:endParaRPr lang="en-US"/>
          </a:p>
        </p:txBody>
      </p:sp>
      <p:sp>
        <p:nvSpPr>
          <p:cNvPr id="1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2AC17223-5EF7-2758-CD16-1C5BF81EE853}"/>
              </a:ext>
            </a:extLst>
          </p:cNvPr>
          <p:cNvSpPr>
            <a:spLocks noGrp="1"/>
          </p:cNvSpPr>
          <p:nvPr>
            <p:ph type="sldNum" sz="quarter" idx="12"/>
          </p:nvPr>
        </p:nvSpPr>
        <p:spPr>
          <a:xfrm>
            <a:off x="11311128" y="6272784"/>
            <a:ext cx="640080" cy="365125"/>
          </a:xfrm>
        </p:spPr>
        <p:txBody>
          <a:bodyPr>
            <a:normAutofit/>
          </a:bodyPr>
          <a:lstStyle/>
          <a:p>
            <a:pPr>
              <a:spcAft>
                <a:spcPts val="600"/>
              </a:spcAft>
            </a:pPr>
            <a:fld id="{B5CEABB6-07DC-46E8-9B57-56EC44A396E5}" type="slidenum">
              <a:rPr lang="en-US" smtClean="0"/>
              <a:pPr>
                <a:spcAft>
                  <a:spcPts val="600"/>
                </a:spcAft>
              </a:pPr>
              <a:t>14</a:t>
            </a:fld>
            <a:endParaRPr lang="en-US"/>
          </a:p>
        </p:txBody>
      </p:sp>
    </p:spTree>
    <p:extLst>
      <p:ext uri="{BB962C8B-B14F-4D97-AF65-F5344CB8AC3E}">
        <p14:creationId xmlns:p14="http://schemas.microsoft.com/office/powerpoint/2010/main" val="243630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536521-8CB2-8A65-67C7-9D390B146117}"/>
              </a:ext>
            </a:extLst>
          </p:cNvPr>
          <p:cNvSpPr>
            <a:spLocks noGrp="1"/>
          </p:cNvSpPr>
          <p:nvPr>
            <p:ph type="title"/>
          </p:nvPr>
        </p:nvSpPr>
        <p:spPr/>
        <p:txBody>
          <a:bodyPr/>
          <a:lstStyle/>
          <a:p>
            <a:r>
              <a:rPr lang="en-US" dirty="0"/>
              <a:t>Develop a 3-4 sentence summary  </a:t>
            </a:r>
          </a:p>
        </p:txBody>
      </p:sp>
      <p:sp>
        <p:nvSpPr>
          <p:cNvPr id="3" name="Text Placeholder 2">
            <a:extLst>
              <a:ext uri="{FF2B5EF4-FFF2-40B4-BE49-F238E27FC236}">
                <a16:creationId xmlns:a16="http://schemas.microsoft.com/office/drawing/2014/main" id="{EFDC7BE9-8BF9-63B6-8AF0-A00ABE6B5F6F}"/>
              </a:ext>
            </a:extLst>
          </p:cNvPr>
          <p:cNvSpPr>
            <a:spLocks noGrp="1"/>
          </p:cNvSpPr>
          <p:nvPr>
            <p:ph type="body" idx="1"/>
          </p:nvPr>
        </p:nvSpPr>
        <p:spPr/>
        <p:txBody>
          <a:bodyPr>
            <a:normAutofit/>
          </a:bodyPr>
          <a:lstStyle/>
          <a:p>
            <a:r>
              <a:rPr lang="en-US" dirty="0"/>
              <a:t>Take what you just did. Develop the summary.</a:t>
            </a:r>
          </a:p>
          <a:p>
            <a:r>
              <a:rPr lang="en-US" dirty="0"/>
              <a:t>Modify it for 2 audiences</a:t>
            </a:r>
          </a:p>
        </p:txBody>
      </p:sp>
    </p:spTree>
    <p:extLst>
      <p:ext uri="{BB962C8B-B14F-4D97-AF65-F5344CB8AC3E}">
        <p14:creationId xmlns:p14="http://schemas.microsoft.com/office/powerpoint/2010/main" val="215532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1414" y="685800"/>
            <a:ext cx="11032628" cy="5662106"/>
            <a:chOff x="0" y="0"/>
            <a:chExt cx="2247355" cy="1153375"/>
          </a:xfrm>
        </p:grpSpPr>
        <p:sp>
          <p:nvSpPr>
            <p:cNvPr id="4" name="Freeform 4"/>
            <p:cNvSpPr/>
            <p:nvPr/>
          </p:nvSpPr>
          <p:spPr>
            <a:xfrm>
              <a:off x="0" y="0"/>
              <a:ext cx="2247355" cy="1153375"/>
            </a:xfrm>
            <a:custGeom>
              <a:avLst/>
              <a:gdLst/>
              <a:ahLst/>
              <a:cxnLst/>
              <a:rect l="l" t="t" r="r" b="b"/>
              <a:pathLst>
                <a:path w="2247355" h="1153375">
                  <a:moveTo>
                    <a:pt x="45932" y="0"/>
                  </a:moveTo>
                  <a:lnTo>
                    <a:pt x="2201423" y="0"/>
                  </a:lnTo>
                  <a:cubicBezTo>
                    <a:pt x="2213605" y="0"/>
                    <a:pt x="2225288" y="4839"/>
                    <a:pt x="2233902" y="13453"/>
                  </a:cubicBezTo>
                  <a:cubicBezTo>
                    <a:pt x="2242516" y="22067"/>
                    <a:pt x="2247355" y="33750"/>
                    <a:pt x="2247355" y="45932"/>
                  </a:cubicBezTo>
                  <a:lnTo>
                    <a:pt x="2247355" y="1107443"/>
                  </a:lnTo>
                  <a:cubicBezTo>
                    <a:pt x="2247355" y="1119625"/>
                    <a:pt x="2242516" y="1131308"/>
                    <a:pt x="2233902" y="1139922"/>
                  </a:cubicBezTo>
                  <a:cubicBezTo>
                    <a:pt x="2225288" y="1148536"/>
                    <a:pt x="2213605" y="1153375"/>
                    <a:pt x="2201423" y="1153375"/>
                  </a:cubicBezTo>
                  <a:lnTo>
                    <a:pt x="45932" y="1153375"/>
                  </a:lnTo>
                  <a:cubicBezTo>
                    <a:pt x="33750" y="1153375"/>
                    <a:pt x="22067" y="1148536"/>
                    <a:pt x="13453" y="1139922"/>
                  </a:cubicBezTo>
                  <a:cubicBezTo>
                    <a:pt x="4839" y="1131308"/>
                    <a:pt x="0" y="1119625"/>
                    <a:pt x="0" y="1107443"/>
                  </a:cubicBezTo>
                  <a:lnTo>
                    <a:pt x="0" y="45932"/>
                  </a:lnTo>
                  <a:cubicBezTo>
                    <a:pt x="0" y="33750"/>
                    <a:pt x="4839" y="22067"/>
                    <a:pt x="13453" y="13453"/>
                  </a:cubicBezTo>
                  <a:cubicBezTo>
                    <a:pt x="22067" y="4839"/>
                    <a:pt x="33750" y="0"/>
                    <a:pt x="45932" y="0"/>
                  </a:cubicBezTo>
                  <a:close/>
                </a:path>
              </a:pathLst>
            </a:custGeom>
            <a:solidFill>
              <a:srgbClr val="FFFBED"/>
            </a:solidFill>
          </p:spPr>
          <p:txBody>
            <a:bodyPr/>
            <a:lstStyle/>
            <a:p>
              <a:pPr defTabSz="609630"/>
              <a:endParaRPr lang="en-US" sz="1200">
                <a:solidFill>
                  <a:prstClr val="black"/>
                </a:solidFill>
                <a:latin typeface="Calibri"/>
              </a:endParaRPr>
            </a:p>
          </p:txBody>
        </p:sp>
        <p:sp>
          <p:nvSpPr>
            <p:cNvPr id="5" name="TextBox 5"/>
            <p:cNvSpPr txBox="1"/>
            <p:nvPr/>
          </p:nvSpPr>
          <p:spPr>
            <a:xfrm>
              <a:off x="0" y="-47625"/>
              <a:ext cx="2247355" cy="1201000"/>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pSp>
        <p:nvGrpSpPr>
          <p:cNvPr id="6" name="Group 6"/>
          <p:cNvGrpSpPr/>
          <p:nvPr/>
        </p:nvGrpSpPr>
        <p:grpSpPr>
          <a:xfrm>
            <a:off x="405861" y="218076"/>
            <a:ext cx="7319255" cy="1420225"/>
            <a:chOff x="0" y="0"/>
            <a:chExt cx="2891557" cy="561076"/>
          </a:xfrm>
        </p:grpSpPr>
        <p:sp>
          <p:nvSpPr>
            <p:cNvPr id="7" name="Freeform 7"/>
            <p:cNvSpPr/>
            <p:nvPr/>
          </p:nvSpPr>
          <p:spPr>
            <a:xfrm>
              <a:off x="0" y="0"/>
              <a:ext cx="2891557" cy="561077"/>
            </a:xfrm>
            <a:custGeom>
              <a:avLst/>
              <a:gdLst/>
              <a:ahLst/>
              <a:cxnLst/>
              <a:rect l="l" t="t" r="r" b="b"/>
              <a:pathLst>
                <a:path w="2891557" h="561077">
                  <a:moveTo>
                    <a:pt x="0" y="0"/>
                  </a:moveTo>
                  <a:lnTo>
                    <a:pt x="2891557" y="0"/>
                  </a:lnTo>
                  <a:lnTo>
                    <a:pt x="2891557" y="561077"/>
                  </a:lnTo>
                  <a:lnTo>
                    <a:pt x="0" y="561077"/>
                  </a:lnTo>
                  <a:close/>
                </a:path>
              </a:pathLst>
            </a:custGeom>
            <a:solidFill>
              <a:srgbClr val="FFFBED"/>
            </a:solidFill>
          </p:spPr>
          <p:txBody>
            <a:bodyPr/>
            <a:lstStyle/>
            <a:p>
              <a:pPr defTabSz="609630"/>
              <a:endParaRPr lang="en-US" sz="1200">
                <a:solidFill>
                  <a:prstClr val="black"/>
                </a:solidFill>
                <a:latin typeface="Calibri"/>
              </a:endParaRPr>
            </a:p>
          </p:txBody>
        </p:sp>
        <p:sp>
          <p:nvSpPr>
            <p:cNvPr id="8" name="TextBox 8"/>
            <p:cNvSpPr txBox="1"/>
            <p:nvPr/>
          </p:nvSpPr>
          <p:spPr>
            <a:xfrm>
              <a:off x="0" y="-47625"/>
              <a:ext cx="2891557" cy="608701"/>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pSp>
        <p:nvGrpSpPr>
          <p:cNvPr id="9" name="Group 9"/>
          <p:cNvGrpSpPr/>
          <p:nvPr/>
        </p:nvGrpSpPr>
        <p:grpSpPr>
          <a:xfrm>
            <a:off x="2644656" y="1728001"/>
            <a:ext cx="1167734" cy="1334553"/>
            <a:chOff x="0" y="0"/>
            <a:chExt cx="2335468" cy="2669106"/>
          </a:xfrm>
        </p:grpSpPr>
        <p:sp>
          <p:nvSpPr>
            <p:cNvPr id="10" name="Freeform 10"/>
            <p:cNvSpPr/>
            <p:nvPr/>
          </p:nvSpPr>
          <p:spPr>
            <a:xfrm>
              <a:off x="0" y="0"/>
              <a:ext cx="2335468" cy="2669106"/>
            </a:xfrm>
            <a:custGeom>
              <a:avLst/>
              <a:gdLst/>
              <a:ahLst/>
              <a:cxnLst/>
              <a:rect l="l" t="t" r="r" b="b"/>
              <a:pathLst>
                <a:path w="2335468" h="2669106">
                  <a:moveTo>
                    <a:pt x="0" y="0"/>
                  </a:moveTo>
                  <a:lnTo>
                    <a:pt x="2335468" y="0"/>
                  </a:lnTo>
                  <a:lnTo>
                    <a:pt x="2335468" y="2669106"/>
                  </a:lnTo>
                  <a:lnTo>
                    <a:pt x="0" y="26691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179222" y="705912"/>
              <a:ext cx="1524768" cy="732240"/>
              <a:chOff x="0" y="0"/>
              <a:chExt cx="450203" cy="216201"/>
            </a:xfrm>
          </p:grpSpPr>
          <p:sp>
            <p:nvSpPr>
              <p:cNvPr id="12" name="Freeform 12"/>
              <p:cNvSpPr/>
              <p:nvPr/>
            </p:nvSpPr>
            <p:spPr>
              <a:xfrm>
                <a:off x="0" y="0"/>
                <a:ext cx="450203" cy="216201"/>
              </a:xfrm>
              <a:custGeom>
                <a:avLst/>
                <a:gdLst/>
                <a:ahLst/>
                <a:cxnLst/>
                <a:rect l="l" t="t" r="r" b="b"/>
                <a:pathLst>
                  <a:path w="450203" h="216201">
                    <a:moveTo>
                      <a:pt x="0" y="0"/>
                    </a:moveTo>
                    <a:lnTo>
                      <a:pt x="450203" y="0"/>
                    </a:lnTo>
                    <a:lnTo>
                      <a:pt x="450203" y="216201"/>
                    </a:lnTo>
                    <a:lnTo>
                      <a:pt x="0" y="216201"/>
                    </a:lnTo>
                    <a:close/>
                  </a:path>
                </a:pathLst>
              </a:custGeom>
              <a:solidFill>
                <a:srgbClr val="FFFBED"/>
              </a:solidFill>
            </p:spPr>
            <p:txBody>
              <a:bodyPr/>
              <a:lstStyle/>
              <a:p>
                <a:pPr defTabSz="609630"/>
                <a:endParaRPr lang="en-US" sz="1200">
                  <a:solidFill>
                    <a:prstClr val="black"/>
                  </a:solidFill>
                  <a:latin typeface="Calibri"/>
                </a:endParaRPr>
              </a:p>
            </p:txBody>
          </p:sp>
          <p:sp>
            <p:nvSpPr>
              <p:cNvPr id="13" name="TextBox 13"/>
              <p:cNvSpPr txBox="1"/>
              <p:nvPr/>
            </p:nvSpPr>
            <p:spPr>
              <a:xfrm>
                <a:off x="0" y="-38100"/>
                <a:ext cx="450203" cy="254301"/>
              </a:xfrm>
              <a:prstGeom prst="rect">
                <a:avLst/>
              </a:prstGeom>
            </p:spPr>
            <p:txBody>
              <a:bodyPr lIns="33867" tIns="33867" rIns="33867" bIns="33867" rtlCol="0" anchor="ctr"/>
              <a:lstStyle/>
              <a:p>
                <a:pPr algn="ctr" defTabSz="609630">
                  <a:lnSpc>
                    <a:spcPts val="1680"/>
                  </a:lnSpc>
                </a:pPr>
                <a:endParaRPr sz="1200">
                  <a:solidFill>
                    <a:prstClr val="black"/>
                  </a:solidFill>
                  <a:latin typeface="Calibri"/>
                </a:endParaRPr>
              </a:p>
            </p:txBody>
          </p:sp>
        </p:grpSp>
      </p:grpSp>
      <p:grpSp>
        <p:nvGrpSpPr>
          <p:cNvPr id="14" name="Group 14"/>
          <p:cNvGrpSpPr/>
          <p:nvPr/>
        </p:nvGrpSpPr>
        <p:grpSpPr>
          <a:xfrm>
            <a:off x="4561648" y="3155575"/>
            <a:ext cx="771923" cy="656135"/>
            <a:chOff x="0" y="0"/>
            <a:chExt cx="1543847" cy="1312270"/>
          </a:xfrm>
        </p:grpSpPr>
        <p:sp>
          <p:nvSpPr>
            <p:cNvPr id="15" name="Freeform 15"/>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76718" y="116410"/>
              <a:ext cx="121430" cy="991268"/>
            </a:xfrm>
            <a:custGeom>
              <a:avLst/>
              <a:gdLst/>
              <a:ahLst/>
              <a:cxnLst/>
              <a:rect l="l" t="t" r="r" b="b"/>
              <a:pathLst>
                <a:path w="121430" h="991268">
                  <a:moveTo>
                    <a:pt x="0" y="0"/>
                  </a:moveTo>
                  <a:lnTo>
                    <a:pt x="121430" y="0"/>
                  </a:lnTo>
                  <a:lnTo>
                    <a:pt x="121430" y="991268"/>
                  </a:lnTo>
                  <a:lnTo>
                    <a:pt x="0" y="991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flipH="1">
              <a:off x="1297380" y="116410"/>
              <a:ext cx="121430" cy="991268"/>
            </a:xfrm>
            <a:custGeom>
              <a:avLst/>
              <a:gdLst/>
              <a:ahLst/>
              <a:cxnLst/>
              <a:rect l="l" t="t" r="r" b="b"/>
              <a:pathLst>
                <a:path w="121430" h="991268">
                  <a:moveTo>
                    <a:pt x="121430" y="0"/>
                  </a:moveTo>
                  <a:lnTo>
                    <a:pt x="0" y="0"/>
                  </a:lnTo>
                  <a:lnTo>
                    <a:pt x="0" y="991268"/>
                  </a:lnTo>
                  <a:lnTo>
                    <a:pt x="121430" y="991268"/>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244930" y="39947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FFFFFF"/>
                  </a:solidFill>
                  <a:latin typeface="Radnika Next Medium"/>
                  <a:ea typeface="Radnika Next Medium"/>
                  <a:cs typeface="Radnika Next Medium"/>
                  <a:sym typeface="Radnika Next Medium"/>
                </a:rPr>
                <a:t>3.89</a:t>
              </a:r>
            </a:p>
          </p:txBody>
        </p:sp>
      </p:grpSp>
      <p:sp>
        <p:nvSpPr>
          <p:cNvPr id="19" name="AutoShape 19"/>
          <p:cNvSpPr/>
          <p:nvPr/>
        </p:nvSpPr>
        <p:spPr>
          <a:xfrm>
            <a:off x="3804018" y="3483642"/>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sp>
        <p:nvSpPr>
          <p:cNvPr id="20" name="AutoShape 20"/>
          <p:cNvSpPr/>
          <p:nvPr/>
        </p:nvSpPr>
        <p:spPr>
          <a:xfrm>
            <a:off x="3797472" y="4319861"/>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sp>
        <p:nvSpPr>
          <p:cNvPr id="21" name="AutoShape 21"/>
          <p:cNvSpPr/>
          <p:nvPr/>
        </p:nvSpPr>
        <p:spPr>
          <a:xfrm>
            <a:off x="5577563" y="4319861"/>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grpSp>
        <p:nvGrpSpPr>
          <p:cNvPr id="22" name="Group 22"/>
          <p:cNvGrpSpPr/>
          <p:nvPr/>
        </p:nvGrpSpPr>
        <p:grpSpPr>
          <a:xfrm>
            <a:off x="6328647" y="4884342"/>
            <a:ext cx="771923" cy="656135"/>
            <a:chOff x="0" y="0"/>
            <a:chExt cx="1543847" cy="1312270"/>
          </a:xfrm>
        </p:grpSpPr>
        <p:sp>
          <p:nvSpPr>
            <p:cNvPr id="23" name="Freeform 23"/>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a:off x="76486" y="138456"/>
              <a:ext cx="121430" cy="991268"/>
            </a:xfrm>
            <a:custGeom>
              <a:avLst/>
              <a:gdLst/>
              <a:ahLst/>
              <a:cxnLst/>
              <a:rect l="l" t="t" r="r" b="b"/>
              <a:pathLst>
                <a:path w="121430" h="991268">
                  <a:moveTo>
                    <a:pt x="0" y="0"/>
                  </a:moveTo>
                  <a:lnTo>
                    <a:pt x="121430" y="0"/>
                  </a:lnTo>
                  <a:lnTo>
                    <a:pt x="121430" y="991267"/>
                  </a:lnTo>
                  <a:lnTo>
                    <a:pt x="0" y="9912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5" name="TextBox 25"/>
            <p:cNvSpPr txBox="1"/>
            <p:nvPr/>
          </p:nvSpPr>
          <p:spPr>
            <a:xfrm>
              <a:off x="244700" y="421518"/>
              <a:ext cx="1005667" cy="504240"/>
            </a:xfrm>
            <a:prstGeom prst="rect">
              <a:avLst/>
            </a:prstGeom>
          </p:spPr>
          <p:txBody>
            <a:bodyPr lIns="0" tIns="0" rIns="0" bIns="0" rtlCol="0" anchor="t">
              <a:spAutoFit/>
            </a:bodyPr>
            <a:lstStyle/>
            <a:p>
              <a:pPr algn="ctr" defTabSz="609630">
                <a:lnSpc>
                  <a:spcPts val="2073"/>
                </a:lnSpc>
              </a:pPr>
              <a:r>
                <a:rPr lang="en-US" sz="1481">
                  <a:solidFill>
                    <a:srgbClr val="FFFFFF"/>
                  </a:solidFill>
                  <a:latin typeface="Radnika Next Medium"/>
                  <a:ea typeface="Radnika Next Medium"/>
                  <a:cs typeface="Radnika Next Medium"/>
                  <a:sym typeface="Radnika Next Medium"/>
                </a:rPr>
                <a:t>3.75</a:t>
              </a:r>
            </a:p>
          </p:txBody>
        </p:sp>
        <p:sp>
          <p:nvSpPr>
            <p:cNvPr id="26" name="Freeform 26"/>
            <p:cNvSpPr/>
            <p:nvPr/>
          </p:nvSpPr>
          <p:spPr>
            <a:xfrm flipH="1">
              <a:off x="1308077" y="125231"/>
              <a:ext cx="121430" cy="991268"/>
            </a:xfrm>
            <a:custGeom>
              <a:avLst/>
              <a:gdLst/>
              <a:ahLst/>
              <a:cxnLst/>
              <a:rect l="l" t="t" r="r" b="b"/>
              <a:pathLst>
                <a:path w="121430" h="991268">
                  <a:moveTo>
                    <a:pt x="121430" y="0"/>
                  </a:moveTo>
                  <a:lnTo>
                    <a:pt x="0" y="0"/>
                  </a:lnTo>
                  <a:lnTo>
                    <a:pt x="0" y="991267"/>
                  </a:lnTo>
                  <a:lnTo>
                    <a:pt x="121430" y="991267"/>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sp>
        <p:nvSpPr>
          <p:cNvPr id="27" name="AutoShape 27"/>
          <p:cNvSpPr/>
          <p:nvPr/>
        </p:nvSpPr>
        <p:spPr>
          <a:xfrm>
            <a:off x="3804018" y="5212409"/>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sp>
        <p:nvSpPr>
          <p:cNvPr id="28" name="AutoShape 28"/>
          <p:cNvSpPr/>
          <p:nvPr/>
        </p:nvSpPr>
        <p:spPr>
          <a:xfrm>
            <a:off x="5597201" y="5212409"/>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grpSp>
        <p:nvGrpSpPr>
          <p:cNvPr id="29" name="Group 29"/>
          <p:cNvGrpSpPr/>
          <p:nvPr/>
        </p:nvGrpSpPr>
        <p:grpSpPr>
          <a:xfrm>
            <a:off x="2768464" y="3155575"/>
            <a:ext cx="771923" cy="656135"/>
            <a:chOff x="0" y="0"/>
            <a:chExt cx="1543847" cy="1312270"/>
          </a:xfrm>
        </p:grpSpPr>
        <p:sp>
          <p:nvSpPr>
            <p:cNvPr id="30" name="Freeform 30"/>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31" name="Freeform 31"/>
            <p:cNvSpPr/>
            <p:nvPr/>
          </p:nvSpPr>
          <p:spPr>
            <a:xfrm>
              <a:off x="100877" y="138456"/>
              <a:ext cx="121430" cy="991268"/>
            </a:xfrm>
            <a:custGeom>
              <a:avLst/>
              <a:gdLst/>
              <a:ahLst/>
              <a:cxnLst/>
              <a:rect l="l" t="t" r="r" b="b"/>
              <a:pathLst>
                <a:path w="121430" h="991268">
                  <a:moveTo>
                    <a:pt x="0" y="0"/>
                  </a:moveTo>
                  <a:lnTo>
                    <a:pt x="121431" y="0"/>
                  </a:lnTo>
                  <a:lnTo>
                    <a:pt x="121431" y="991267"/>
                  </a:lnTo>
                  <a:lnTo>
                    <a:pt x="0" y="9912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32" name="Freeform 32"/>
            <p:cNvSpPr/>
            <p:nvPr/>
          </p:nvSpPr>
          <p:spPr>
            <a:xfrm flipH="1">
              <a:off x="1321540" y="138456"/>
              <a:ext cx="121430" cy="991268"/>
            </a:xfrm>
            <a:custGeom>
              <a:avLst/>
              <a:gdLst/>
              <a:ahLst/>
              <a:cxnLst/>
              <a:rect l="l" t="t" r="r" b="b"/>
              <a:pathLst>
                <a:path w="121430" h="991268">
                  <a:moveTo>
                    <a:pt x="121430" y="0"/>
                  </a:moveTo>
                  <a:lnTo>
                    <a:pt x="0" y="0"/>
                  </a:lnTo>
                  <a:lnTo>
                    <a:pt x="0" y="991267"/>
                  </a:lnTo>
                  <a:lnTo>
                    <a:pt x="121430" y="991267"/>
                  </a:lnTo>
                  <a:lnTo>
                    <a:pt x="12143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33" name="TextBox 33"/>
            <p:cNvSpPr txBox="1"/>
            <p:nvPr/>
          </p:nvSpPr>
          <p:spPr>
            <a:xfrm>
              <a:off x="269090" y="421518"/>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000000"/>
                  </a:solidFill>
                  <a:latin typeface="Radnika Next Medium"/>
                  <a:ea typeface="Radnika Next Medium"/>
                  <a:cs typeface="Radnika Next Medium"/>
                  <a:sym typeface="Radnika Next Medium"/>
                </a:rPr>
                <a:t>3.6</a:t>
              </a:r>
            </a:p>
          </p:txBody>
        </p:sp>
      </p:grpSp>
      <p:grpSp>
        <p:nvGrpSpPr>
          <p:cNvPr id="34" name="Group 34"/>
          <p:cNvGrpSpPr/>
          <p:nvPr/>
        </p:nvGrpSpPr>
        <p:grpSpPr>
          <a:xfrm>
            <a:off x="6328647" y="3155575"/>
            <a:ext cx="771923" cy="656135"/>
            <a:chOff x="0" y="0"/>
            <a:chExt cx="1543847" cy="1312270"/>
          </a:xfrm>
        </p:grpSpPr>
        <p:sp>
          <p:nvSpPr>
            <p:cNvPr id="35" name="Freeform 35"/>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36" name="Freeform 36"/>
            <p:cNvSpPr/>
            <p:nvPr/>
          </p:nvSpPr>
          <p:spPr>
            <a:xfrm>
              <a:off x="104616" y="116410"/>
              <a:ext cx="121430" cy="991268"/>
            </a:xfrm>
            <a:custGeom>
              <a:avLst/>
              <a:gdLst/>
              <a:ahLst/>
              <a:cxnLst/>
              <a:rect l="l" t="t" r="r" b="b"/>
              <a:pathLst>
                <a:path w="121430" h="991268">
                  <a:moveTo>
                    <a:pt x="0" y="0"/>
                  </a:moveTo>
                  <a:lnTo>
                    <a:pt x="121431" y="0"/>
                  </a:lnTo>
                  <a:lnTo>
                    <a:pt x="121431" y="991268"/>
                  </a:lnTo>
                  <a:lnTo>
                    <a:pt x="0" y="991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37" name="Freeform 37"/>
            <p:cNvSpPr/>
            <p:nvPr/>
          </p:nvSpPr>
          <p:spPr>
            <a:xfrm flipH="1">
              <a:off x="1325279" y="116410"/>
              <a:ext cx="121430" cy="991268"/>
            </a:xfrm>
            <a:custGeom>
              <a:avLst/>
              <a:gdLst/>
              <a:ahLst/>
              <a:cxnLst/>
              <a:rect l="l" t="t" r="r" b="b"/>
              <a:pathLst>
                <a:path w="121430" h="991268">
                  <a:moveTo>
                    <a:pt x="121430" y="0"/>
                  </a:moveTo>
                  <a:lnTo>
                    <a:pt x="0" y="0"/>
                  </a:lnTo>
                  <a:lnTo>
                    <a:pt x="0" y="991268"/>
                  </a:lnTo>
                  <a:lnTo>
                    <a:pt x="121430" y="991268"/>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38" name="TextBox 38"/>
            <p:cNvSpPr txBox="1"/>
            <p:nvPr/>
          </p:nvSpPr>
          <p:spPr>
            <a:xfrm>
              <a:off x="272828" y="39947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FFFFFF"/>
                  </a:solidFill>
                  <a:latin typeface="Radnika Next Medium"/>
                  <a:ea typeface="Radnika Next Medium"/>
                  <a:cs typeface="Radnika Next Medium"/>
                  <a:sym typeface="Radnika Next Medium"/>
                </a:rPr>
                <a:t>3.90</a:t>
              </a:r>
            </a:p>
          </p:txBody>
        </p:sp>
      </p:grpSp>
      <p:grpSp>
        <p:nvGrpSpPr>
          <p:cNvPr id="39" name="Group 39"/>
          <p:cNvGrpSpPr/>
          <p:nvPr/>
        </p:nvGrpSpPr>
        <p:grpSpPr>
          <a:xfrm>
            <a:off x="2768464" y="3991795"/>
            <a:ext cx="771923" cy="656135"/>
            <a:chOff x="0" y="0"/>
            <a:chExt cx="1543847" cy="1312270"/>
          </a:xfrm>
        </p:grpSpPr>
        <p:sp>
          <p:nvSpPr>
            <p:cNvPr id="40" name="Freeform 40"/>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41" name="Freeform 41"/>
            <p:cNvSpPr/>
            <p:nvPr/>
          </p:nvSpPr>
          <p:spPr>
            <a:xfrm>
              <a:off x="97138" y="116410"/>
              <a:ext cx="121430" cy="991268"/>
            </a:xfrm>
            <a:custGeom>
              <a:avLst/>
              <a:gdLst/>
              <a:ahLst/>
              <a:cxnLst/>
              <a:rect l="l" t="t" r="r" b="b"/>
              <a:pathLst>
                <a:path w="121430" h="991268">
                  <a:moveTo>
                    <a:pt x="0" y="0"/>
                  </a:moveTo>
                  <a:lnTo>
                    <a:pt x="121430" y="0"/>
                  </a:lnTo>
                  <a:lnTo>
                    <a:pt x="121430" y="991268"/>
                  </a:lnTo>
                  <a:lnTo>
                    <a:pt x="0" y="9912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42" name="Freeform 42"/>
            <p:cNvSpPr/>
            <p:nvPr/>
          </p:nvSpPr>
          <p:spPr>
            <a:xfrm flipH="1">
              <a:off x="1317801" y="116410"/>
              <a:ext cx="121430" cy="991268"/>
            </a:xfrm>
            <a:custGeom>
              <a:avLst/>
              <a:gdLst/>
              <a:ahLst/>
              <a:cxnLst/>
              <a:rect l="l" t="t" r="r" b="b"/>
              <a:pathLst>
                <a:path w="121430" h="991268">
                  <a:moveTo>
                    <a:pt x="121430" y="0"/>
                  </a:moveTo>
                  <a:lnTo>
                    <a:pt x="0" y="0"/>
                  </a:lnTo>
                  <a:lnTo>
                    <a:pt x="0" y="991268"/>
                  </a:lnTo>
                  <a:lnTo>
                    <a:pt x="121430" y="991268"/>
                  </a:lnTo>
                  <a:lnTo>
                    <a:pt x="12143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43" name="TextBox 43"/>
            <p:cNvSpPr txBox="1"/>
            <p:nvPr/>
          </p:nvSpPr>
          <p:spPr>
            <a:xfrm>
              <a:off x="265352" y="39947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000000"/>
                  </a:solidFill>
                  <a:latin typeface="Radnika Next Medium"/>
                  <a:ea typeface="Radnika Next Medium"/>
                  <a:cs typeface="Radnika Next Medium"/>
                  <a:sym typeface="Radnika Next Medium"/>
                </a:rPr>
                <a:t>3.7</a:t>
              </a:r>
            </a:p>
          </p:txBody>
        </p:sp>
      </p:grpSp>
      <p:grpSp>
        <p:nvGrpSpPr>
          <p:cNvPr id="44" name="Group 44"/>
          <p:cNvGrpSpPr/>
          <p:nvPr/>
        </p:nvGrpSpPr>
        <p:grpSpPr>
          <a:xfrm>
            <a:off x="4548556" y="3991795"/>
            <a:ext cx="771923" cy="656135"/>
            <a:chOff x="0" y="0"/>
            <a:chExt cx="1543847" cy="1312270"/>
          </a:xfrm>
        </p:grpSpPr>
        <p:sp>
          <p:nvSpPr>
            <p:cNvPr id="45" name="Freeform 45"/>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6" name="Freeform 46"/>
            <p:cNvSpPr/>
            <p:nvPr/>
          </p:nvSpPr>
          <p:spPr>
            <a:xfrm>
              <a:off x="97138" y="160501"/>
              <a:ext cx="121430" cy="991268"/>
            </a:xfrm>
            <a:custGeom>
              <a:avLst/>
              <a:gdLst/>
              <a:ahLst/>
              <a:cxnLst/>
              <a:rect l="l" t="t" r="r" b="b"/>
              <a:pathLst>
                <a:path w="121430" h="991268">
                  <a:moveTo>
                    <a:pt x="0" y="0"/>
                  </a:moveTo>
                  <a:lnTo>
                    <a:pt x="121430" y="0"/>
                  </a:lnTo>
                  <a:lnTo>
                    <a:pt x="121430" y="991268"/>
                  </a:lnTo>
                  <a:lnTo>
                    <a:pt x="0" y="991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47" name="Freeform 47"/>
            <p:cNvSpPr/>
            <p:nvPr/>
          </p:nvSpPr>
          <p:spPr>
            <a:xfrm flipH="1">
              <a:off x="1317801" y="160501"/>
              <a:ext cx="121430" cy="991268"/>
            </a:xfrm>
            <a:custGeom>
              <a:avLst/>
              <a:gdLst/>
              <a:ahLst/>
              <a:cxnLst/>
              <a:rect l="l" t="t" r="r" b="b"/>
              <a:pathLst>
                <a:path w="121430" h="991268">
                  <a:moveTo>
                    <a:pt x="121430" y="0"/>
                  </a:moveTo>
                  <a:lnTo>
                    <a:pt x="0" y="0"/>
                  </a:lnTo>
                  <a:lnTo>
                    <a:pt x="0" y="991268"/>
                  </a:lnTo>
                  <a:lnTo>
                    <a:pt x="121430" y="991268"/>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48" name="TextBox 48"/>
            <p:cNvSpPr txBox="1"/>
            <p:nvPr/>
          </p:nvSpPr>
          <p:spPr>
            <a:xfrm>
              <a:off x="265352" y="44356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FFFFFF"/>
                  </a:solidFill>
                  <a:latin typeface="Radnika Next Medium"/>
                  <a:ea typeface="Radnika Next Medium"/>
                  <a:cs typeface="Radnika Next Medium"/>
                  <a:sym typeface="Radnika Next Medium"/>
                </a:rPr>
                <a:t>3.87</a:t>
              </a:r>
            </a:p>
          </p:txBody>
        </p:sp>
      </p:grpSp>
      <p:grpSp>
        <p:nvGrpSpPr>
          <p:cNvPr id="49" name="Group 49"/>
          <p:cNvGrpSpPr/>
          <p:nvPr/>
        </p:nvGrpSpPr>
        <p:grpSpPr>
          <a:xfrm>
            <a:off x="6328647" y="3991795"/>
            <a:ext cx="771923" cy="656135"/>
            <a:chOff x="0" y="0"/>
            <a:chExt cx="1543847" cy="1312270"/>
          </a:xfrm>
        </p:grpSpPr>
        <p:sp>
          <p:nvSpPr>
            <p:cNvPr id="50" name="Freeform 50"/>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51" name="Freeform 51"/>
            <p:cNvSpPr/>
            <p:nvPr/>
          </p:nvSpPr>
          <p:spPr>
            <a:xfrm>
              <a:off x="89884" y="160501"/>
              <a:ext cx="121430" cy="991268"/>
            </a:xfrm>
            <a:custGeom>
              <a:avLst/>
              <a:gdLst/>
              <a:ahLst/>
              <a:cxnLst/>
              <a:rect l="l" t="t" r="r" b="b"/>
              <a:pathLst>
                <a:path w="121430" h="991268">
                  <a:moveTo>
                    <a:pt x="0" y="0"/>
                  </a:moveTo>
                  <a:lnTo>
                    <a:pt x="121430" y="0"/>
                  </a:lnTo>
                  <a:lnTo>
                    <a:pt x="121430" y="991268"/>
                  </a:lnTo>
                  <a:lnTo>
                    <a:pt x="0" y="991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2" name="Freeform 52"/>
            <p:cNvSpPr/>
            <p:nvPr/>
          </p:nvSpPr>
          <p:spPr>
            <a:xfrm flipH="1">
              <a:off x="1310546" y="160501"/>
              <a:ext cx="121430" cy="991268"/>
            </a:xfrm>
            <a:custGeom>
              <a:avLst/>
              <a:gdLst/>
              <a:ahLst/>
              <a:cxnLst/>
              <a:rect l="l" t="t" r="r" b="b"/>
              <a:pathLst>
                <a:path w="121430" h="991268">
                  <a:moveTo>
                    <a:pt x="121430" y="0"/>
                  </a:moveTo>
                  <a:lnTo>
                    <a:pt x="0" y="0"/>
                  </a:lnTo>
                  <a:lnTo>
                    <a:pt x="0" y="991268"/>
                  </a:lnTo>
                  <a:lnTo>
                    <a:pt x="121430" y="991268"/>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3" name="TextBox 53"/>
            <p:cNvSpPr txBox="1"/>
            <p:nvPr/>
          </p:nvSpPr>
          <p:spPr>
            <a:xfrm>
              <a:off x="258096" y="44356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FFFFFF"/>
                  </a:solidFill>
                  <a:latin typeface="Radnika Next Medium"/>
                  <a:ea typeface="Radnika Next Medium"/>
                  <a:cs typeface="Radnika Next Medium"/>
                  <a:sym typeface="Radnika Next Medium"/>
                </a:rPr>
                <a:t>3.84</a:t>
              </a:r>
            </a:p>
          </p:txBody>
        </p:sp>
      </p:grpSp>
      <p:grpSp>
        <p:nvGrpSpPr>
          <p:cNvPr id="54" name="Group 54"/>
          <p:cNvGrpSpPr/>
          <p:nvPr/>
        </p:nvGrpSpPr>
        <p:grpSpPr>
          <a:xfrm>
            <a:off x="2768464" y="4884342"/>
            <a:ext cx="771923" cy="656135"/>
            <a:chOff x="0" y="0"/>
            <a:chExt cx="1543847" cy="1312270"/>
          </a:xfrm>
        </p:grpSpPr>
        <p:sp>
          <p:nvSpPr>
            <p:cNvPr id="55" name="Freeform 55"/>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56" name="Freeform 56"/>
            <p:cNvSpPr/>
            <p:nvPr/>
          </p:nvSpPr>
          <p:spPr>
            <a:xfrm>
              <a:off x="93399" y="160501"/>
              <a:ext cx="121430" cy="991268"/>
            </a:xfrm>
            <a:custGeom>
              <a:avLst/>
              <a:gdLst/>
              <a:ahLst/>
              <a:cxnLst/>
              <a:rect l="l" t="t" r="r" b="b"/>
              <a:pathLst>
                <a:path w="121430" h="991268">
                  <a:moveTo>
                    <a:pt x="0" y="0"/>
                  </a:moveTo>
                  <a:lnTo>
                    <a:pt x="121430" y="0"/>
                  </a:lnTo>
                  <a:lnTo>
                    <a:pt x="121430" y="991268"/>
                  </a:lnTo>
                  <a:lnTo>
                    <a:pt x="0" y="9912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57" name="Freeform 57"/>
            <p:cNvSpPr/>
            <p:nvPr/>
          </p:nvSpPr>
          <p:spPr>
            <a:xfrm flipH="1">
              <a:off x="1314061" y="160501"/>
              <a:ext cx="121430" cy="991268"/>
            </a:xfrm>
            <a:custGeom>
              <a:avLst/>
              <a:gdLst/>
              <a:ahLst/>
              <a:cxnLst/>
              <a:rect l="l" t="t" r="r" b="b"/>
              <a:pathLst>
                <a:path w="121430" h="991268">
                  <a:moveTo>
                    <a:pt x="121431" y="0"/>
                  </a:moveTo>
                  <a:lnTo>
                    <a:pt x="0" y="0"/>
                  </a:lnTo>
                  <a:lnTo>
                    <a:pt x="0" y="991268"/>
                  </a:lnTo>
                  <a:lnTo>
                    <a:pt x="121431" y="991268"/>
                  </a:lnTo>
                  <a:lnTo>
                    <a:pt x="12143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58" name="TextBox 58"/>
            <p:cNvSpPr txBox="1"/>
            <p:nvPr/>
          </p:nvSpPr>
          <p:spPr>
            <a:xfrm>
              <a:off x="261612" y="443564"/>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000000"/>
                  </a:solidFill>
                  <a:latin typeface="Radnika Next Medium"/>
                  <a:ea typeface="Radnika Next Medium"/>
                  <a:cs typeface="Radnika Next Medium"/>
                  <a:sym typeface="Radnika Next Medium"/>
                </a:rPr>
                <a:t>3.5</a:t>
              </a:r>
            </a:p>
          </p:txBody>
        </p:sp>
      </p:grpSp>
      <p:grpSp>
        <p:nvGrpSpPr>
          <p:cNvPr id="59" name="Group 59"/>
          <p:cNvGrpSpPr/>
          <p:nvPr/>
        </p:nvGrpSpPr>
        <p:grpSpPr>
          <a:xfrm>
            <a:off x="4561648" y="4884342"/>
            <a:ext cx="771923" cy="656135"/>
            <a:chOff x="0" y="0"/>
            <a:chExt cx="1543847" cy="1312270"/>
          </a:xfrm>
        </p:grpSpPr>
        <p:sp>
          <p:nvSpPr>
            <p:cNvPr id="60" name="AutoShape 60"/>
            <p:cNvSpPr/>
            <p:nvPr/>
          </p:nvSpPr>
          <p:spPr>
            <a:xfrm>
              <a:off x="276162" y="215769"/>
              <a:ext cx="987998" cy="0"/>
            </a:xfrm>
            <a:prstGeom prst="line">
              <a:avLst/>
            </a:prstGeom>
            <a:ln w="70541"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sp>
          <p:nvSpPr>
            <p:cNvPr id="61" name="Freeform 61"/>
            <p:cNvSpPr/>
            <p:nvPr/>
          </p:nvSpPr>
          <p:spPr>
            <a:xfrm>
              <a:off x="0" y="0"/>
              <a:ext cx="1543847" cy="1312270"/>
            </a:xfrm>
            <a:custGeom>
              <a:avLst/>
              <a:gdLst/>
              <a:ahLst/>
              <a:cxnLst/>
              <a:rect l="l" t="t" r="r" b="b"/>
              <a:pathLst>
                <a:path w="1543847" h="1312270">
                  <a:moveTo>
                    <a:pt x="0" y="0"/>
                  </a:moveTo>
                  <a:lnTo>
                    <a:pt x="1543847" y="0"/>
                  </a:lnTo>
                  <a:lnTo>
                    <a:pt x="1543847" y="1312270"/>
                  </a:lnTo>
                  <a:lnTo>
                    <a:pt x="0" y="1312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2" name="Freeform 62"/>
            <p:cNvSpPr/>
            <p:nvPr/>
          </p:nvSpPr>
          <p:spPr>
            <a:xfrm>
              <a:off x="97138" y="138456"/>
              <a:ext cx="121430" cy="991268"/>
            </a:xfrm>
            <a:custGeom>
              <a:avLst/>
              <a:gdLst/>
              <a:ahLst/>
              <a:cxnLst/>
              <a:rect l="l" t="t" r="r" b="b"/>
              <a:pathLst>
                <a:path w="121430" h="991268">
                  <a:moveTo>
                    <a:pt x="0" y="0"/>
                  </a:moveTo>
                  <a:lnTo>
                    <a:pt x="121430" y="0"/>
                  </a:lnTo>
                  <a:lnTo>
                    <a:pt x="121430" y="991267"/>
                  </a:lnTo>
                  <a:lnTo>
                    <a:pt x="0" y="9912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3" name="Freeform 63"/>
            <p:cNvSpPr/>
            <p:nvPr/>
          </p:nvSpPr>
          <p:spPr>
            <a:xfrm flipH="1">
              <a:off x="1317801" y="138456"/>
              <a:ext cx="121430" cy="991268"/>
            </a:xfrm>
            <a:custGeom>
              <a:avLst/>
              <a:gdLst/>
              <a:ahLst/>
              <a:cxnLst/>
              <a:rect l="l" t="t" r="r" b="b"/>
              <a:pathLst>
                <a:path w="121430" h="991268">
                  <a:moveTo>
                    <a:pt x="121430" y="0"/>
                  </a:moveTo>
                  <a:lnTo>
                    <a:pt x="0" y="0"/>
                  </a:lnTo>
                  <a:lnTo>
                    <a:pt x="0" y="991267"/>
                  </a:lnTo>
                  <a:lnTo>
                    <a:pt x="121430" y="991267"/>
                  </a:lnTo>
                  <a:lnTo>
                    <a:pt x="12143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4" name="TextBox 64"/>
            <p:cNvSpPr txBox="1"/>
            <p:nvPr/>
          </p:nvSpPr>
          <p:spPr>
            <a:xfrm>
              <a:off x="265352" y="421518"/>
              <a:ext cx="1005667" cy="504240"/>
            </a:xfrm>
            <a:prstGeom prst="rect">
              <a:avLst/>
            </a:prstGeom>
          </p:spPr>
          <p:txBody>
            <a:bodyPr lIns="0" tIns="0" rIns="0" bIns="0" rtlCol="0" anchor="t">
              <a:spAutoFit/>
            </a:bodyPr>
            <a:lstStyle/>
            <a:p>
              <a:pPr algn="ctr" defTabSz="609630">
                <a:lnSpc>
                  <a:spcPts val="2073"/>
                </a:lnSpc>
                <a:spcBef>
                  <a:spcPct val="0"/>
                </a:spcBef>
              </a:pPr>
              <a:r>
                <a:rPr lang="en-US" sz="1481">
                  <a:solidFill>
                    <a:srgbClr val="FFFFFF"/>
                  </a:solidFill>
                  <a:latin typeface="Radnika Next Medium"/>
                  <a:ea typeface="Radnika Next Medium"/>
                  <a:cs typeface="Radnika Next Medium"/>
                  <a:sym typeface="Radnika Next Medium"/>
                </a:rPr>
                <a:t>3.54</a:t>
              </a:r>
            </a:p>
          </p:txBody>
        </p:sp>
      </p:grpSp>
      <p:sp>
        <p:nvSpPr>
          <p:cNvPr id="65" name="AutoShape 65"/>
          <p:cNvSpPr/>
          <p:nvPr/>
        </p:nvSpPr>
        <p:spPr>
          <a:xfrm>
            <a:off x="5597201" y="3483642"/>
            <a:ext cx="493999" cy="0"/>
          </a:xfrm>
          <a:prstGeom prst="line">
            <a:avLst/>
          </a:prstGeom>
          <a:ln w="57150" cap="flat">
            <a:solidFill>
              <a:srgbClr val="000000"/>
            </a:solidFill>
            <a:prstDash val="solid"/>
            <a:headEnd type="none" w="sm" len="sm"/>
            <a:tailEnd type="arrow" w="med" len="sm"/>
          </a:ln>
        </p:spPr>
        <p:txBody>
          <a:bodyPr/>
          <a:lstStyle/>
          <a:p>
            <a:pPr defTabSz="609630"/>
            <a:endParaRPr lang="en-US" sz="1200">
              <a:solidFill>
                <a:prstClr val="black"/>
              </a:solidFill>
              <a:latin typeface="Calibri"/>
            </a:endParaRPr>
          </a:p>
        </p:txBody>
      </p:sp>
      <p:grpSp>
        <p:nvGrpSpPr>
          <p:cNvPr id="66" name="Group 66"/>
          <p:cNvGrpSpPr/>
          <p:nvPr/>
        </p:nvGrpSpPr>
        <p:grpSpPr>
          <a:xfrm>
            <a:off x="4442136" y="1741662"/>
            <a:ext cx="1167734" cy="1334553"/>
            <a:chOff x="0" y="0"/>
            <a:chExt cx="2335468" cy="2669106"/>
          </a:xfrm>
        </p:grpSpPr>
        <p:sp>
          <p:nvSpPr>
            <p:cNvPr id="67" name="Freeform 67"/>
            <p:cNvSpPr/>
            <p:nvPr/>
          </p:nvSpPr>
          <p:spPr>
            <a:xfrm>
              <a:off x="0" y="0"/>
              <a:ext cx="2335468" cy="2669106"/>
            </a:xfrm>
            <a:custGeom>
              <a:avLst/>
              <a:gdLst/>
              <a:ahLst/>
              <a:cxnLst/>
              <a:rect l="l" t="t" r="r" b="b"/>
              <a:pathLst>
                <a:path w="2335468" h="2669106">
                  <a:moveTo>
                    <a:pt x="0" y="0"/>
                  </a:moveTo>
                  <a:lnTo>
                    <a:pt x="2335468" y="0"/>
                  </a:lnTo>
                  <a:lnTo>
                    <a:pt x="2335468" y="2669106"/>
                  </a:lnTo>
                  <a:lnTo>
                    <a:pt x="0" y="26691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grpSp>
          <p:nvGrpSpPr>
            <p:cNvPr id="68" name="Group 68"/>
            <p:cNvGrpSpPr/>
            <p:nvPr/>
          </p:nvGrpSpPr>
          <p:grpSpPr>
            <a:xfrm>
              <a:off x="179222" y="705912"/>
              <a:ext cx="1524768" cy="732240"/>
              <a:chOff x="0" y="0"/>
              <a:chExt cx="450203" cy="216201"/>
            </a:xfrm>
          </p:grpSpPr>
          <p:sp>
            <p:nvSpPr>
              <p:cNvPr id="69" name="Freeform 69"/>
              <p:cNvSpPr/>
              <p:nvPr/>
            </p:nvSpPr>
            <p:spPr>
              <a:xfrm>
                <a:off x="0" y="0"/>
                <a:ext cx="450203" cy="216201"/>
              </a:xfrm>
              <a:custGeom>
                <a:avLst/>
                <a:gdLst/>
                <a:ahLst/>
                <a:cxnLst/>
                <a:rect l="l" t="t" r="r" b="b"/>
                <a:pathLst>
                  <a:path w="450203" h="216201">
                    <a:moveTo>
                      <a:pt x="0" y="0"/>
                    </a:moveTo>
                    <a:lnTo>
                      <a:pt x="450203" y="0"/>
                    </a:lnTo>
                    <a:lnTo>
                      <a:pt x="450203" y="216201"/>
                    </a:lnTo>
                    <a:lnTo>
                      <a:pt x="0" y="216201"/>
                    </a:lnTo>
                    <a:close/>
                  </a:path>
                </a:pathLst>
              </a:custGeom>
              <a:solidFill>
                <a:srgbClr val="FFFBED"/>
              </a:solidFill>
            </p:spPr>
            <p:txBody>
              <a:bodyPr/>
              <a:lstStyle/>
              <a:p>
                <a:pPr defTabSz="609630"/>
                <a:endParaRPr lang="en-US" sz="1200">
                  <a:solidFill>
                    <a:prstClr val="black"/>
                  </a:solidFill>
                  <a:latin typeface="Calibri"/>
                </a:endParaRPr>
              </a:p>
            </p:txBody>
          </p:sp>
          <p:sp>
            <p:nvSpPr>
              <p:cNvPr id="70" name="TextBox 70"/>
              <p:cNvSpPr txBox="1"/>
              <p:nvPr/>
            </p:nvSpPr>
            <p:spPr>
              <a:xfrm>
                <a:off x="0" y="-38100"/>
                <a:ext cx="450203" cy="254301"/>
              </a:xfrm>
              <a:prstGeom prst="rect">
                <a:avLst/>
              </a:prstGeom>
            </p:spPr>
            <p:txBody>
              <a:bodyPr lIns="33867" tIns="33867" rIns="33867" bIns="33867" rtlCol="0" anchor="ctr"/>
              <a:lstStyle/>
              <a:p>
                <a:pPr algn="ctr" defTabSz="609630">
                  <a:lnSpc>
                    <a:spcPts val="1680"/>
                  </a:lnSpc>
                </a:pPr>
                <a:endParaRPr sz="1200">
                  <a:solidFill>
                    <a:prstClr val="black"/>
                  </a:solidFill>
                  <a:latin typeface="Calibri"/>
                </a:endParaRPr>
              </a:p>
            </p:txBody>
          </p:sp>
        </p:grpSp>
      </p:grpSp>
      <p:grpSp>
        <p:nvGrpSpPr>
          <p:cNvPr id="71" name="Group 71"/>
          <p:cNvGrpSpPr/>
          <p:nvPr/>
        </p:nvGrpSpPr>
        <p:grpSpPr>
          <a:xfrm>
            <a:off x="6156926" y="1728001"/>
            <a:ext cx="1167734" cy="1334553"/>
            <a:chOff x="0" y="0"/>
            <a:chExt cx="2335468" cy="2669106"/>
          </a:xfrm>
        </p:grpSpPr>
        <p:sp>
          <p:nvSpPr>
            <p:cNvPr id="72" name="Freeform 72"/>
            <p:cNvSpPr/>
            <p:nvPr/>
          </p:nvSpPr>
          <p:spPr>
            <a:xfrm>
              <a:off x="0" y="0"/>
              <a:ext cx="2335468" cy="2669106"/>
            </a:xfrm>
            <a:custGeom>
              <a:avLst/>
              <a:gdLst/>
              <a:ahLst/>
              <a:cxnLst/>
              <a:rect l="l" t="t" r="r" b="b"/>
              <a:pathLst>
                <a:path w="2335468" h="2669106">
                  <a:moveTo>
                    <a:pt x="0" y="0"/>
                  </a:moveTo>
                  <a:lnTo>
                    <a:pt x="2335468" y="0"/>
                  </a:lnTo>
                  <a:lnTo>
                    <a:pt x="2335468" y="2669106"/>
                  </a:lnTo>
                  <a:lnTo>
                    <a:pt x="0" y="266910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grpSp>
          <p:nvGrpSpPr>
            <p:cNvPr id="73" name="Group 73"/>
            <p:cNvGrpSpPr/>
            <p:nvPr/>
          </p:nvGrpSpPr>
          <p:grpSpPr>
            <a:xfrm>
              <a:off x="179222" y="705912"/>
              <a:ext cx="1524768" cy="732240"/>
              <a:chOff x="0" y="0"/>
              <a:chExt cx="450203" cy="216201"/>
            </a:xfrm>
          </p:grpSpPr>
          <p:sp>
            <p:nvSpPr>
              <p:cNvPr id="74" name="Freeform 74"/>
              <p:cNvSpPr/>
              <p:nvPr/>
            </p:nvSpPr>
            <p:spPr>
              <a:xfrm>
                <a:off x="0" y="0"/>
                <a:ext cx="450203" cy="216201"/>
              </a:xfrm>
              <a:custGeom>
                <a:avLst/>
                <a:gdLst/>
                <a:ahLst/>
                <a:cxnLst/>
                <a:rect l="l" t="t" r="r" b="b"/>
                <a:pathLst>
                  <a:path w="450203" h="216201">
                    <a:moveTo>
                      <a:pt x="0" y="0"/>
                    </a:moveTo>
                    <a:lnTo>
                      <a:pt x="450203" y="0"/>
                    </a:lnTo>
                    <a:lnTo>
                      <a:pt x="450203" y="216201"/>
                    </a:lnTo>
                    <a:lnTo>
                      <a:pt x="0" y="216201"/>
                    </a:lnTo>
                    <a:close/>
                  </a:path>
                </a:pathLst>
              </a:custGeom>
              <a:solidFill>
                <a:srgbClr val="FFFBED"/>
              </a:solidFill>
            </p:spPr>
            <p:txBody>
              <a:bodyPr/>
              <a:lstStyle/>
              <a:p>
                <a:pPr defTabSz="609630"/>
                <a:endParaRPr lang="en-US" sz="1200">
                  <a:solidFill>
                    <a:prstClr val="black"/>
                  </a:solidFill>
                  <a:latin typeface="Calibri"/>
                </a:endParaRPr>
              </a:p>
            </p:txBody>
          </p:sp>
          <p:sp>
            <p:nvSpPr>
              <p:cNvPr id="75" name="TextBox 75"/>
              <p:cNvSpPr txBox="1"/>
              <p:nvPr/>
            </p:nvSpPr>
            <p:spPr>
              <a:xfrm>
                <a:off x="0" y="-38100"/>
                <a:ext cx="450203" cy="254301"/>
              </a:xfrm>
              <a:prstGeom prst="rect">
                <a:avLst/>
              </a:prstGeom>
            </p:spPr>
            <p:txBody>
              <a:bodyPr lIns="33867" tIns="33867" rIns="33867" bIns="33867" rtlCol="0" anchor="ctr"/>
              <a:lstStyle/>
              <a:p>
                <a:pPr algn="ctr" defTabSz="609630">
                  <a:lnSpc>
                    <a:spcPts val="1680"/>
                  </a:lnSpc>
                </a:pPr>
                <a:endParaRPr sz="1200">
                  <a:solidFill>
                    <a:prstClr val="black"/>
                  </a:solidFill>
                  <a:latin typeface="Calibri"/>
                </a:endParaRPr>
              </a:p>
            </p:txBody>
          </p:sp>
        </p:grpSp>
      </p:grpSp>
      <p:grpSp>
        <p:nvGrpSpPr>
          <p:cNvPr id="76" name="Group 76"/>
          <p:cNvGrpSpPr/>
          <p:nvPr/>
        </p:nvGrpSpPr>
        <p:grpSpPr>
          <a:xfrm>
            <a:off x="1329504" y="685800"/>
            <a:ext cx="5727595" cy="961802"/>
            <a:chOff x="0" y="0"/>
            <a:chExt cx="11455191" cy="1923606"/>
          </a:xfrm>
        </p:grpSpPr>
        <p:sp>
          <p:nvSpPr>
            <p:cNvPr id="77" name="TextBox 77"/>
            <p:cNvSpPr txBox="1"/>
            <p:nvPr/>
          </p:nvSpPr>
          <p:spPr>
            <a:xfrm>
              <a:off x="0" y="0"/>
              <a:ext cx="5277388" cy="1923606"/>
            </a:xfrm>
            <a:prstGeom prst="rect">
              <a:avLst/>
            </a:prstGeom>
          </p:spPr>
          <p:txBody>
            <a:bodyPr lIns="0" tIns="0" rIns="0" bIns="0" rtlCol="0" anchor="t">
              <a:spAutoFit/>
            </a:bodyPr>
            <a:lstStyle/>
            <a:p>
              <a:pPr algn="r" defTabSz="609630">
                <a:lnSpc>
                  <a:spcPts val="7520"/>
                </a:lnSpc>
                <a:spcBef>
                  <a:spcPct val="0"/>
                </a:spcBef>
              </a:pPr>
              <a:r>
                <a:rPr lang="en-US" sz="6266">
                  <a:solidFill>
                    <a:srgbClr val="000000"/>
                  </a:solidFill>
                  <a:latin typeface="Roca One Bold"/>
                  <a:ea typeface="Roca One Bold"/>
                  <a:cs typeface="Roca One Bold"/>
                  <a:sym typeface="Roca One Bold"/>
                </a:rPr>
                <a:t>Parent </a:t>
              </a:r>
            </a:p>
          </p:txBody>
        </p:sp>
        <p:sp>
          <p:nvSpPr>
            <p:cNvPr id="78" name="TextBox 78"/>
            <p:cNvSpPr txBox="1"/>
            <p:nvPr/>
          </p:nvSpPr>
          <p:spPr>
            <a:xfrm>
              <a:off x="5663048" y="0"/>
              <a:ext cx="5792143" cy="1923606"/>
            </a:xfrm>
            <a:prstGeom prst="rect">
              <a:avLst/>
            </a:prstGeom>
          </p:spPr>
          <p:txBody>
            <a:bodyPr lIns="0" tIns="0" rIns="0" bIns="0" rtlCol="0" anchor="t">
              <a:spAutoFit/>
            </a:bodyPr>
            <a:lstStyle/>
            <a:p>
              <a:pPr defTabSz="609630">
                <a:lnSpc>
                  <a:spcPts val="7520"/>
                </a:lnSpc>
                <a:spcBef>
                  <a:spcPct val="0"/>
                </a:spcBef>
              </a:pPr>
              <a:r>
                <a:rPr lang="en-US" sz="6266">
                  <a:solidFill>
                    <a:srgbClr val="951B30"/>
                  </a:solidFill>
                  <a:latin typeface="Roca One"/>
                  <a:ea typeface="Roca One"/>
                  <a:cs typeface="Roca One"/>
                  <a:sym typeface="Roca One"/>
                </a:rPr>
                <a:t>Survey</a:t>
              </a:r>
            </a:p>
          </p:txBody>
        </p:sp>
      </p:grpSp>
      <p:sp>
        <p:nvSpPr>
          <p:cNvPr id="79" name="TextBox 79"/>
          <p:cNvSpPr txBox="1"/>
          <p:nvPr/>
        </p:nvSpPr>
        <p:spPr>
          <a:xfrm rot="-5400000">
            <a:off x="1933652" y="2327090"/>
            <a:ext cx="1038918" cy="216982"/>
          </a:xfrm>
          <a:prstGeom prst="rect">
            <a:avLst/>
          </a:prstGeom>
        </p:spPr>
        <p:txBody>
          <a:bodyPr lIns="0" tIns="0" rIns="0" bIns="0" rtlCol="0" anchor="t">
            <a:spAutoFit/>
          </a:bodyPr>
          <a:lstStyle/>
          <a:p>
            <a:pPr algn="ctr" defTabSz="609630">
              <a:lnSpc>
                <a:spcPts val="1814"/>
              </a:lnSpc>
            </a:pPr>
            <a:r>
              <a:rPr lang="en-US" sz="1296">
                <a:solidFill>
                  <a:srgbClr val="000000"/>
                </a:solidFill>
                <a:latin typeface="Radnika Next Medium"/>
                <a:ea typeface="Radnika Next Medium"/>
                <a:cs typeface="Radnika Next Medium"/>
                <a:sym typeface="Radnika Next Medium"/>
              </a:rPr>
              <a:t>2003-2004* </a:t>
            </a:r>
          </a:p>
        </p:txBody>
      </p:sp>
      <p:sp>
        <p:nvSpPr>
          <p:cNvPr id="80" name="TextBox 80"/>
          <p:cNvSpPr txBox="1"/>
          <p:nvPr/>
        </p:nvSpPr>
        <p:spPr>
          <a:xfrm>
            <a:off x="2768464" y="2128886"/>
            <a:ext cx="703601" cy="297517"/>
          </a:xfrm>
          <a:prstGeom prst="rect">
            <a:avLst/>
          </a:prstGeom>
        </p:spPr>
        <p:txBody>
          <a:bodyPr lIns="0" tIns="0" rIns="0" bIns="0" rtlCol="0" anchor="t">
            <a:spAutoFit/>
          </a:bodyPr>
          <a:lstStyle/>
          <a:p>
            <a:pPr algn="ctr" defTabSz="609630">
              <a:lnSpc>
                <a:spcPts val="1166"/>
              </a:lnSpc>
            </a:pPr>
            <a:r>
              <a:rPr lang="en-US" sz="833">
                <a:solidFill>
                  <a:srgbClr val="000000"/>
                </a:solidFill>
                <a:latin typeface="Radnika Next Medium"/>
                <a:ea typeface="Radnika Next Medium"/>
                <a:cs typeface="Radnika Next Medium"/>
                <a:sym typeface="Radnika Next Medium"/>
              </a:rPr>
              <a:t>310 surveys completed</a:t>
            </a:r>
          </a:p>
        </p:txBody>
      </p:sp>
      <p:sp>
        <p:nvSpPr>
          <p:cNvPr id="81" name="TextBox 81"/>
          <p:cNvSpPr txBox="1"/>
          <p:nvPr/>
        </p:nvSpPr>
        <p:spPr>
          <a:xfrm>
            <a:off x="949775" y="3187719"/>
            <a:ext cx="1617380" cy="601511"/>
          </a:xfrm>
          <a:prstGeom prst="rect">
            <a:avLst/>
          </a:prstGeom>
        </p:spPr>
        <p:txBody>
          <a:bodyPr lIns="0" tIns="0" rIns="0" bIns="0" rtlCol="0" anchor="t">
            <a:spAutoFit/>
          </a:bodyPr>
          <a:lstStyle/>
          <a:p>
            <a:pPr defTabSz="609630">
              <a:lnSpc>
                <a:spcPts val="1555"/>
              </a:lnSpc>
              <a:spcBef>
                <a:spcPct val="0"/>
              </a:spcBef>
            </a:pPr>
            <a:r>
              <a:rPr lang="en-US" sz="1111">
                <a:solidFill>
                  <a:srgbClr val="000000"/>
                </a:solidFill>
                <a:latin typeface="Libre Baskerville"/>
                <a:ea typeface="Libre Baskerville"/>
                <a:cs typeface="Libre Baskerville"/>
                <a:sym typeface="Libre Baskerville"/>
              </a:rPr>
              <a:t>The afterschool program is a benefit to my child.</a:t>
            </a:r>
          </a:p>
        </p:txBody>
      </p:sp>
      <p:sp>
        <p:nvSpPr>
          <p:cNvPr id="82" name="TextBox 82"/>
          <p:cNvSpPr txBox="1"/>
          <p:nvPr/>
        </p:nvSpPr>
        <p:spPr>
          <a:xfrm>
            <a:off x="949775" y="3976476"/>
            <a:ext cx="1617380" cy="806696"/>
          </a:xfrm>
          <a:prstGeom prst="rect">
            <a:avLst/>
          </a:prstGeom>
        </p:spPr>
        <p:txBody>
          <a:bodyPr lIns="0" tIns="0" rIns="0" bIns="0" rtlCol="0" anchor="t">
            <a:spAutoFit/>
          </a:bodyPr>
          <a:lstStyle/>
          <a:p>
            <a:pPr defTabSz="609630">
              <a:lnSpc>
                <a:spcPts val="1555"/>
              </a:lnSpc>
              <a:spcBef>
                <a:spcPct val="0"/>
              </a:spcBef>
            </a:pPr>
            <a:r>
              <a:rPr lang="en-US" sz="1111">
                <a:solidFill>
                  <a:srgbClr val="000000"/>
                </a:solidFill>
                <a:latin typeface="Libre Baskerville"/>
                <a:ea typeface="Libre Baskerville"/>
                <a:cs typeface="Libre Baskerville"/>
                <a:sym typeface="Libre Baskerville"/>
              </a:rPr>
              <a:t>The 21st CCLC program is a safe place, physically and emotionally.</a:t>
            </a:r>
          </a:p>
        </p:txBody>
      </p:sp>
      <p:sp>
        <p:nvSpPr>
          <p:cNvPr id="83" name="TextBox 83"/>
          <p:cNvSpPr txBox="1"/>
          <p:nvPr/>
        </p:nvSpPr>
        <p:spPr>
          <a:xfrm>
            <a:off x="949775" y="4906481"/>
            <a:ext cx="1617380" cy="601511"/>
          </a:xfrm>
          <a:prstGeom prst="rect">
            <a:avLst/>
          </a:prstGeom>
        </p:spPr>
        <p:txBody>
          <a:bodyPr lIns="0" tIns="0" rIns="0" bIns="0" rtlCol="0" anchor="t">
            <a:spAutoFit/>
          </a:bodyPr>
          <a:lstStyle/>
          <a:p>
            <a:pPr defTabSz="609630">
              <a:lnSpc>
                <a:spcPts val="1555"/>
              </a:lnSpc>
            </a:pPr>
            <a:r>
              <a:rPr lang="en-US" sz="1111">
                <a:solidFill>
                  <a:srgbClr val="000000"/>
                </a:solidFill>
                <a:latin typeface="Libre Baskerville"/>
                <a:ea typeface="Libre Baskerville"/>
                <a:cs typeface="Libre Baskerville"/>
                <a:sym typeface="Libre Baskerville"/>
              </a:rPr>
              <a:t>I am satisfied with the communication level from the program.</a:t>
            </a:r>
          </a:p>
        </p:txBody>
      </p:sp>
      <p:sp>
        <p:nvSpPr>
          <p:cNvPr id="84" name="TextBox 84"/>
          <p:cNvSpPr txBox="1"/>
          <p:nvPr/>
        </p:nvSpPr>
        <p:spPr>
          <a:xfrm>
            <a:off x="4468999" y="2142547"/>
            <a:ext cx="929411" cy="297517"/>
          </a:xfrm>
          <a:prstGeom prst="rect">
            <a:avLst/>
          </a:prstGeom>
        </p:spPr>
        <p:txBody>
          <a:bodyPr lIns="0" tIns="0" rIns="0" bIns="0" rtlCol="0" anchor="t">
            <a:spAutoFit/>
          </a:bodyPr>
          <a:lstStyle/>
          <a:p>
            <a:pPr algn="ctr" defTabSz="609630">
              <a:lnSpc>
                <a:spcPts val="1166"/>
              </a:lnSpc>
            </a:pPr>
            <a:r>
              <a:rPr lang="en-US" sz="833">
                <a:solidFill>
                  <a:srgbClr val="000000"/>
                </a:solidFill>
                <a:latin typeface="Radnika Next Medium"/>
                <a:ea typeface="Radnika Next Medium"/>
                <a:cs typeface="Radnika Next Medium"/>
                <a:sym typeface="Radnika Next Medium"/>
              </a:rPr>
              <a:t>6447 surveys completed</a:t>
            </a:r>
          </a:p>
        </p:txBody>
      </p:sp>
      <p:sp>
        <p:nvSpPr>
          <p:cNvPr id="85" name="TextBox 85"/>
          <p:cNvSpPr txBox="1"/>
          <p:nvPr/>
        </p:nvSpPr>
        <p:spPr>
          <a:xfrm>
            <a:off x="6170559" y="2128886"/>
            <a:ext cx="930011" cy="297517"/>
          </a:xfrm>
          <a:prstGeom prst="rect">
            <a:avLst/>
          </a:prstGeom>
        </p:spPr>
        <p:txBody>
          <a:bodyPr lIns="0" tIns="0" rIns="0" bIns="0" rtlCol="0" anchor="t">
            <a:spAutoFit/>
          </a:bodyPr>
          <a:lstStyle/>
          <a:p>
            <a:pPr algn="ctr" defTabSz="609630">
              <a:lnSpc>
                <a:spcPts val="1166"/>
              </a:lnSpc>
            </a:pPr>
            <a:r>
              <a:rPr lang="en-US" sz="833">
                <a:solidFill>
                  <a:srgbClr val="000000"/>
                </a:solidFill>
                <a:latin typeface="Radnika Next Medium"/>
                <a:ea typeface="Radnika Next Medium"/>
                <a:cs typeface="Radnika Next Medium"/>
                <a:sym typeface="Radnika Next Medium"/>
              </a:rPr>
              <a:t>6817 surveys completed</a:t>
            </a:r>
          </a:p>
        </p:txBody>
      </p:sp>
      <p:sp>
        <p:nvSpPr>
          <p:cNvPr id="86" name="TextBox 86"/>
          <p:cNvSpPr txBox="1"/>
          <p:nvPr/>
        </p:nvSpPr>
        <p:spPr>
          <a:xfrm rot="-5400000">
            <a:off x="3789358" y="2360311"/>
            <a:ext cx="972477" cy="216982"/>
          </a:xfrm>
          <a:prstGeom prst="rect">
            <a:avLst/>
          </a:prstGeom>
        </p:spPr>
        <p:txBody>
          <a:bodyPr lIns="0" tIns="0" rIns="0" bIns="0" rtlCol="0" anchor="t">
            <a:spAutoFit/>
          </a:bodyPr>
          <a:lstStyle/>
          <a:p>
            <a:pPr algn="ctr" defTabSz="609630">
              <a:lnSpc>
                <a:spcPts val="1814"/>
              </a:lnSpc>
            </a:pPr>
            <a:r>
              <a:rPr lang="en-US" sz="1296">
                <a:solidFill>
                  <a:srgbClr val="000000"/>
                </a:solidFill>
                <a:latin typeface="Radnika Next Medium"/>
                <a:ea typeface="Radnika Next Medium"/>
                <a:cs typeface="Radnika Next Medium"/>
                <a:sym typeface="Radnika Next Medium"/>
              </a:rPr>
              <a:t>2013-2014 </a:t>
            </a:r>
          </a:p>
        </p:txBody>
      </p:sp>
      <p:sp>
        <p:nvSpPr>
          <p:cNvPr id="87" name="TextBox 87"/>
          <p:cNvSpPr txBox="1"/>
          <p:nvPr/>
        </p:nvSpPr>
        <p:spPr>
          <a:xfrm rot="-5400000">
            <a:off x="5490917" y="2360311"/>
            <a:ext cx="972477" cy="216982"/>
          </a:xfrm>
          <a:prstGeom prst="rect">
            <a:avLst/>
          </a:prstGeom>
        </p:spPr>
        <p:txBody>
          <a:bodyPr lIns="0" tIns="0" rIns="0" bIns="0" rtlCol="0" anchor="t">
            <a:spAutoFit/>
          </a:bodyPr>
          <a:lstStyle/>
          <a:p>
            <a:pPr algn="ctr" defTabSz="609630">
              <a:lnSpc>
                <a:spcPts val="1814"/>
              </a:lnSpc>
            </a:pPr>
            <a:r>
              <a:rPr lang="en-US" sz="1296">
                <a:solidFill>
                  <a:srgbClr val="000000"/>
                </a:solidFill>
                <a:latin typeface="Radnika Next Medium"/>
                <a:ea typeface="Radnika Next Medium"/>
                <a:cs typeface="Radnika Next Medium"/>
                <a:sym typeface="Radnika Next Medium"/>
              </a:rPr>
              <a:t>2022-2023</a:t>
            </a:r>
          </a:p>
        </p:txBody>
      </p:sp>
      <p:sp>
        <p:nvSpPr>
          <p:cNvPr id="88" name="TextBox 88"/>
          <p:cNvSpPr txBox="1"/>
          <p:nvPr/>
        </p:nvSpPr>
        <p:spPr>
          <a:xfrm>
            <a:off x="961522" y="2021742"/>
            <a:ext cx="1206489" cy="572593"/>
          </a:xfrm>
          <a:prstGeom prst="rect">
            <a:avLst/>
          </a:prstGeom>
        </p:spPr>
        <p:txBody>
          <a:bodyPr lIns="0" tIns="0" rIns="0" bIns="0" rtlCol="0" anchor="t">
            <a:spAutoFit/>
          </a:bodyPr>
          <a:lstStyle/>
          <a:p>
            <a:pPr defTabSz="609630">
              <a:lnSpc>
                <a:spcPts val="2333"/>
              </a:lnSpc>
            </a:pPr>
            <a:r>
              <a:rPr lang="en-US" sz="1666">
                <a:solidFill>
                  <a:srgbClr val="000000"/>
                </a:solidFill>
                <a:latin typeface="Radnika Next Medium"/>
                <a:ea typeface="Radnika Next Medium"/>
                <a:cs typeface="Radnika Next Medium"/>
                <a:sym typeface="Radnika Next Medium"/>
              </a:rPr>
              <a:t>Parent survey results</a:t>
            </a:r>
          </a:p>
        </p:txBody>
      </p:sp>
      <p:sp>
        <p:nvSpPr>
          <p:cNvPr id="89" name="TextBox 89"/>
          <p:cNvSpPr txBox="1"/>
          <p:nvPr/>
        </p:nvSpPr>
        <p:spPr>
          <a:xfrm>
            <a:off x="949775" y="6018050"/>
            <a:ext cx="6374885" cy="156068"/>
          </a:xfrm>
          <a:prstGeom prst="rect">
            <a:avLst/>
          </a:prstGeom>
        </p:spPr>
        <p:txBody>
          <a:bodyPr lIns="0" tIns="0" rIns="0" bIns="0" rtlCol="0" anchor="t">
            <a:spAutoFit/>
          </a:bodyPr>
          <a:lstStyle/>
          <a:p>
            <a:pPr defTabSz="609630">
              <a:lnSpc>
                <a:spcPts val="1296"/>
              </a:lnSpc>
            </a:pPr>
            <a:r>
              <a:rPr lang="en-US" sz="925" spc="-10">
                <a:solidFill>
                  <a:srgbClr val="000000"/>
                </a:solidFill>
                <a:latin typeface="Libre Baskerville"/>
                <a:ea typeface="Libre Baskerville"/>
                <a:cs typeface="Libre Baskerville"/>
                <a:sym typeface="Libre Baskerville"/>
              </a:rPr>
              <a:t>*Items on the 2003-2004 Parent Survey used different phrasing than the 2013-2014 and 2022-2023 surveys.</a:t>
            </a:r>
          </a:p>
        </p:txBody>
      </p:sp>
      <p:sp>
        <p:nvSpPr>
          <p:cNvPr id="90" name="TextBox 90"/>
          <p:cNvSpPr txBox="1"/>
          <p:nvPr/>
        </p:nvSpPr>
        <p:spPr>
          <a:xfrm>
            <a:off x="949775" y="5697780"/>
            <a:ext cx="6374885" cy="156068"/>
          </a:xfrm>
          <a:prstGeom prst="rect">
            <a:avLst/>
          </a:prstGeom>
        </p:spPr>
        <p:txBody>
          <a:bodyPr lIns="0" tIns="0" rIns="0" bIns="0" rtlCol="0" anchor="t">
            <a:spAutoFit/>
          </a:bodyPr>
          <a:lstStyle/>
          <a:p>
            <a:pPr algn="ctr" defTabSz="609630">
              <a:lnSpc>
                <a:spcPts val="1296"/>
              </a:lnSpc>
              <a:spcBef>
                <a:spcPct val="0"/>
              </a:spcBef>
            </a:pPr>
            <a:r>
              <a:rPr lang="en-US" sz="925" spc="-17">
                <a:solidFill>
                  <a:srgbClr val="000000"/>
                </a:solidFill>
                <a:latin typeface="Libre Baskerville"/>
                <a:ea typeface="Libre Baskerville"/>
                <a:cs typeface="Libre Baskerville"/>
                <a:sym typeface="Libre Baskerville"/>
              </a:rPr>
              <a:t>Scale: 1=Not at all true, 2= Somewhat true, 3=Mostly true, 4=Completely true</a:t>
            </a:r>
          </a:p>
        </p:txBody>
      </p:sp>
      <p:grpSp>
        <p:nvGrpSpPr>
          <p:cNvPr id="91" name="Group 91"/>
          <p:cNvGrpSpPr/>
          <p:nvPr/>
        </p:nvGrpSpPr>
        <p:grpSpPr>
          <a:xfrm>
            <a:off x="7725116" y="3875371"/>
            <a:ext cx="3445080" cy="2061302"/>
            <a:chOff x="0" y="0"/>
            <a:chExt cx="6890159" cy="4122604"/>
          </a:xfrm>
        </p:grpSpPr>
        <p:sp>
          <p:nvSpPr>
            <p:cNvPr id="92" name="Freeform 92"/>
            <p:cNvSpPr/>
            <p:nvPr/>
          </p:nvSpPr>
          <p:spPr>
            <a:xfrm>
              <a:off x="0" y="0"/>
              <a:ext cx="6890159" cy="1860343"/>
            </a:xfrm>
            <a:custGeom>
              <a:avLst/>
              <a:gdLst/>
              <a:ahLst/>
              <a:cxnLst/>
              <a:rect l="l" t="t" r="r" b="b"/>
              <a:pathLst>
                <a:path w="6890159" h="1860343">
                  <a:moveTo>
                    <a:pt x="0" y="0"/>
                  </a:moveTo>
                  <a:lnTo>
                    <a:pt x="6890159" y="0"/>
                  </a:lnTo>
                  <a:lnTo>
                    <a:pt x="6890159" y="1860343"/>
                  </a:lnTo>
                  <a:lnTo>
                    <a:pt x="0" y="18603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93" name="Freeform 93"/>
            <p:cNvSpPr/>
            <p:nvPr/>
          </p:nvSpPr>
          <p:spPr>
            <a:xfrm>
              <a:off x="0" y="1560584"/>
              <a:ext cx="6890159" cy="1860343"/>
            </a:xfrm>
            <a:custGeom>
              <a:avLst/>
              <a:gdLst/>
              <a:ahLst/>
              <a:cxnLst/>
              <a:rect l="l" t="t" r="r" b="b"/>
              <a:pathLst>
                <a:path w="6890159" h="1860343">
                  <a:moveTo>
                    <a:pt x="0" y="0"/>
                  </a:moveTo>
                  <a:lnTo>
                    <a:pt x="6890159" y="0"/>
                  </a:lnTo>
                  <a:lnTo>
                    <a:pt x="6890159" y="1860343"/>
                  </a:lnTo>
                  <a:lnTo>
                    <a:pt x="0" y="1860343"/>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94" name="Freeform 94"/>
            <p:cNvSpPr/>
            <p:nvPr/>
          </p:nvSpPr>
          <p:spPr>
            <a:xfrm>
              <a:off x="0" y="2262261"/>
              <a:ext cx="6890159" cy="1860343"/>
            </a:xfrm>
            <a:custGeom>
              <a:avLst/>
              <a:gdLst/>
              <a:ahLst/>
              <a:cxnLst/>
              <a:rect l="l" t="t" r="r" b="b"/>
              <a:pathLst>
                <a:path w="6890159" h="1860343">
                  <a:moveTo>
                    <a:pt x="0" y="0"/>
                  </a:moveTo>
                  <a:lnTo>
                    <a:pt x="6890159" y="0"/>
                  </a:lnTo>
                  <a:lnTo>
                    <a:pt x="6890159" y="1860343"/>
                  </a:lnTo>
                  <a:lnTo>
                    <a:pt x="0" y="18603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grpSp>
      <p:sp>
        <p:nvSpPr>
          <p:cNvPr id="95" name="TextBox 95"/>
          <p:cNvSpPr txBox="1"/>
          <p:nvPr/>
        </p:nvSpPr>
        <p:spPr>
          <a:xfrm>
            <a:off x="7788014" y="4212362"/>
            <a:ext cx="3319285" cy="1445717"/>
          </a:xfrm>
          <a:prstGeom prst="rect">
            <a:avLst/>
          </a:prstGeom>
        </p:spPr>
        <p:txBody>
          <a:bodyPr lIns="0" tIns="0" rIns="0" bIns="0" rtlCol="0" anchor="t">
            <a:spAutoFit/>
          </a:bodyPr>
          <a:lstStyle/>
          <a:p>
            <a:pPr algn="ctr" defTabSz="609630">
              <a:lnSpc>
                <a:spcPts val="1867"/>
              </a:lnSpc>
            </a:pPr>
            <a:r>
              <a:rPr lang="en-US" sz="1333">
                <a:solidFill>
                  <a:srgbClr val="FFFFFF"/>
                </a:solidFill>
                <a:latin typeface="Libre Baskerville"/>
                <a:ea typeface="Libre Baskerville"/>
                <a:cs typeface="Libre Baskerville"/>
                <a:sym typeface="Libre Baskerville"/>
              </a:rPr>
              <a:t>On the 2022-2023 Parent Survey,</a:t>
            </a:r>
            <a:r>
              <a:rPr lang="en-US" sz="1333">
                <a:solidFill>
                  <a:srgbClr val="FFFFFF"/>
                </a:solidFill>
                <a:latin typeface="Libre Baskerville Bold"/>
                <a:ea typeface="Libre Baskerville Bold"/>
                <a:cs typeface="Libre Baskerville Bold"/>
                <a:sym typeface="Libre Baskerville Bold"/>
              </a:rPr>
              <a:t> </a:t>
            </a:r>
          </a:p>
          <a:p>
            <a:pPr algn="ctr" defTabSz="609630">
              <a:lnSpc>
                <a:spcPts val="1867"/>
              </a:lnSpc>
            </a:pPr>
            <a:r>
              <a:rPr lang="en-US" sz="1333">
                <a:solidFill>
                  <a:srgbClr val="FFFFFF"/>
                </a:solidFill>
                <a:latin typeface="Libre Baskerville Bold"/>
                <a:ea typeface="Libre Baskerville Bold"/>
                <a:cs typeface="Libre Baskerville Bold"/>
                <a:sym typeface="Libre Baskerville Bold"/>
              </a:rPr>
              <a:t>88% </a:t>
            </a:r>
            <a:r>
              <a:rPr lang="en-US" sz="1333">
                <a:solidFill>
                  <a:srgbClr val="FFFFFF"/>
                </a:solidFill>
                <a:latin typeface="Libre Baskerville"/>
                <a:ea typeface="Libre Baskerville"/>
                <a:cs typeface="Libre Baskerville"/>
                <a:sym typeface="Libre Baskerville"/>
              </a:rPr>
              <a:t>of respondents indicated that academic support and homework are important or very important factors for their child's participation in the afterschool program.</a:t>
            </a:r>
          </a:p>
        </p:txBody>
      </p:sp>
      <p:sp>
        <p:nvSpPr>
          <p:cNvPr id="96" name="Freeform 96"/>
          <p:cNvSpPr/>
          <p:nvPr/>
        </p:nvSpPr>
        <p:spPr>
          <a:xfrm>
            <a:off x="7725116" y="728174"/>
            <a:ext cx="3445080" cy="3356271"/>
          </a:xfrm>
          <a:custGeom>
            <a:avLst/>
            <a:gdLst/>
            <a:ahLst/>
            <a:cxnLst/>
            <a:rect l="l" t="t" r="r" b="b"/>
            <a:pathLst>
              <a:path w="5167620" h="5034407">
                <a:moveTo>
                  <a:pt x="0" y="0"/>
                </a:moveTo>
                <a:lnTo>
                  <a:pt x="5167619" y="0"/>
                </a:lnTo>
                <a:lnTo>
                  <a:pt x="5167619" y="5034407"/>
                </a:lnTo>
                <a:lnTo>
                  <a:pt x="0" y="5034407"/>
                </a:lnTo>
                <a:lnTo>
                  <a:pt x="0" y="0"/>
                </a:lnTo>
                <a:close/>
              </a:path>
            </a:pathLst>
          </a:custGeom>
          <a:blipFill>
            <a:blip r:embed="rId20"/>
            <a:stretch>
              <a:fillRect t="-22961" b="-13899"/>
            </a:stretch>
          </a:blipFill>
          <a:ln cap="sq">
            <a:noFill/>
            <a:prstDash val="solid"/>
            <a:miter/>
          </a:ln>
        </p:spPr>
        <p:txBody>
          <a:bodyPr/>
          <a:lstStyle/>
          <a:p>
            <a:pPr defTabSz="609630"/>
            <a:endParaRPr lang="en-US" sz="1200">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F09F-7E57-F12C-78BE-CC23AFB87C6A}"/>
              </a:ext>
            </a:extLst>
          </p:cNvPr>
          <p:cNvSpPr>
            <a:spLocks noGrp="1"/>
          </p:cNvSpPr>
          <p:nvPr>
            <p:ph type="title"/>
          </p:nvPr>
        </p:nvSpPr>
        <p:spPr>
          <a:xfrm>
            <a:off x="1069848" y="484632"/>
            <a:ext cx="10058400" cy="1609344"/>
          </a:xfrm>
        </p:spPr>
        <p:txBody>
          <a:bodyPr>
            <a:normAutofit/>
          </a:bodyPr>
          <a:lstStyle/>
          <a:p>
            <a:r>
              <a:rPr lang="en-US"/>
              <a:t>Summer 2023 Student survey</a:t>
            </a:r>
            <a:br>
              <a:rPr lang="en-US"/>
            </a:br>
            <a:r>
              <a:rPr lang="en-US"/>
              <a:t>N=2,544; 46% return rate</a:t>
            </a:r>
          </a:p>
        </p:txBody>
      </p:sp>
      <p:graphicFrame>
        <p:nvGraphicFramePr>
          <p:cNvPr id="25" name="Content Placeholder 3">
            <a:extLst>
              <a:ext uri="{FF2B5EF4-FFF2-40B4-BE49-F238E27FC236}">
                <a16:creationId xmlns:a16="http://schemas.microsoft.com/office/drawing/2014/main" id="{4625FB53-CADA-3239-9064-4B0052CFED55}"/>
              </a:ext>
            </a:extLst>
          </p:cNvPr>
          <p:cNvGraphicFramePr>
            <a:graphicFrameLocks noGrp="1"/>
          </p:cNvGraphicFramePr>
          <p:nvPr>
            <p:ph idx="1"/>
          </p:nvPr>
        </p:nvGraphicFramePr>
        <p:xfrm>
          <a:off x="1338421" y="2385390"/>
          <a:ext cx="9521508" cy="3844941"/>
        </p:xfrm>
        <a:graphic>
          <a:graphicData uri="http://schemas.openxmlformats.org/drawingml/2006/table">
            <a:tbl>
              <a:tblPr firstRow="1" bandRow="1">
                <a:solidFill>
                  <a:schemeClr val="bg1">
                    <a:lumMod val="95000"/>
                  </a:schemeClr>
                </a:solidFill>
                <a:tableStyleId>{5C22544A-7EE6-4342-B048-85BDC9FD1C3A}</a:tableStyleId>
              </a:tblPr>
              <a:tblGrid>
                <a:gridCol w="7339351">
                  <a:extLst>
                    <a:ext uri="{9D8B030D-6E8A-4147-A177-3AD203B41FA5}">
                      <a16:colId xmlns:a16="http://schemas.microsoft.com/office/drawing/2014/main" val="194023307"/>
                    </a:ext>
                  </a:extLst>
                </a:gridCol>
                <a:gridCol w="2182157">
                  <a:extLst>
                    <a:ext uri="{9D8B030D-6E8A-4147-A177-3AD203B41FA5}">
                      <a16:colId xmlns:a16="http://schemas.microsoft.com/office/drawing/2014/main" val="1299859920"/>
                    </a:ext>
                  </a:extLst>
                </a:gridCol>
              </a:tblGrid>
              <a:tr h="992146">
                <a:tc>
                  <a:txBody>
                    <a:bodyPr/>
                    <a:lstStyle/>
                    <a:p>
                      <a:pPr marL="0" marR="0">
                        <a:lnSpc>
                          <a:spcPct val="115000"/>
                        </a:lnSpc>
                        <a:spcBef>
                          <a:spcPts val="300"/>
                        </a:spcBef>
                        <a:spcAft>
                          <a:spcPts val="300"/>
                        </a:spcAft>
                      </a:pPr>
                      <a:r>
                        <a:rPr lang="en-US" sz="2200" b="1" cap="none" spc="0" dirty="0">
                          <a:solidFill>
                            <a:srgbClr val="C00000"/>
                          </a:solidFill>
                          <a:effectLst/>
                          <a:highlight>
                            <a:srgbClr val="F2F2F2"/>
                          </a:highlight>
                        </a:rPr>
                        <a:t>Summer Student Survey Items (all grades)</a:t>
                      </a:r>
                      <a:endParaRPr lang="en-US" sz="2200" b="1" cap="none" spc="0" dirty="0">
                        <a:solidFill>
                          <a:srgbClr val="C00000"/>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algn="ctr">
                        <a:lnSpc>
                          <a:spcPct val="115000"/>
                        </a:lnSpc>
                        <a:spcBef>
                          <a:spcPts val="300"/>
                        </a:spcBef>
                        <a:spcAft>
                          <a:spcPts val="300"/>
                        </a:spcAft>
                      </a:pPr>
                      <a:r>
                        <a:rPr lang="en-US" sz="2200" b="1" cap="none" spc="0" dirty="0">
                          <a:solidFill>
                            <a:srgbClr val="C00000"/>
                          </a:solidFill>
                          <a:effectLst/>
                        </a:rPr>
                        <a:t>Statewide 21</a:t>
                      </a:r>
                      <a:r>
                        <a:rPr lang="en-US" sz="2200" b="1" cap="none" spc="0" baseline="30000" dirty="0">
                          <a:solidFill>
                            <a:srgbClr val="C00000"/>
                          </a:solidFill>
                          <a:effectLst/>
                        </a:rPr>
                        <a:t>st</a:t>
                      </a:r>
                      <a:r>
                        <a:rPr lang="en-US" sz="2200" b="1" cap="none" spc="0" dirty="0">
                          <a:solidFill>
                            <a:srgbClr val="C00000"/>
                          </a:solidFill>
                          <a:effectLst/>
                        </a:rPr>
                        <a:t> CCLC</a:t>
                      </a:r>
                      <a:endParaRPr lang="en-US" sz="2200" b="1" cap="non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4264625930"/>
                  </a:ext>
                </a:extLst>
              </a:tr>
              <a:tr h="525140">
                <a:tc>
                  <a:txBody>
                    <a:bodyPr/>
                    <a:lstStyle/>
                    <a:p>
                      <a:pPr marL="0" marR="0">
                        <a:lnSpc>
                          <a:spcPct val="115000"/>
                        </a:lnSpc>
                        <a:spcBef>
                          <a:spcPts val="300"/>
                        </a:spcBef>
                        <a:spcAft>
                          <a:spcPts val="300"/>
                        </a:spcAft>
                      </a:pPr>
                      <a:r>
                        <a:rPr lang="en-US" sz="1600" cap="none" spc="0">
                          <a:solidFill>
                            <a:schemeClr val="tx1"/>
                          </a:solidFill>
                          <a:effectLst/>
                          <a:highlight>
                            <a:srgbClr val="F2F2F2"/>
                          </a:highlight>
                        </a:rPr>
                        <a:t>I learned something new during this summer program.</a:t>
                      </a:r>
                      <a:endParaRPr lang="en-US" sz="1600" cap="none" spc="0">
                        <a:solidFill>
                          <a:schemeClr val="tx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600" cap="none" spc="0">
                          <a:solidFill>
                            <a:schemeClr val="tx1"/>
                          </a:solidFill>
                          <a:effectLst/>
                        </a:rPr>
                        <a:t>4.26</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130657593"/>
                  </a:ext>
                </a:extLst>
              </a:tr>
              <a:tr h="525140">
                <a:tc>
                  <a:txBody>
                    <a:bodyPr/>
                    <a:lstStyle/>
                    <a:p>
                      <a:pPr marL="0" marR="0">
                        <a:lnSpc>
                          <a:spcPct val="115000"/>
                        </a:lnSpc>
                        <a:spcBef>
                          <a:spcPts val="300"/>
                        </a:spcBef>
                        <a:spcAft>
                          <a:spcPts val="300"/>
                        </a:spcAft>
                      </a:pPr>
                      <a:r>
                        <a:rPr lang="en-US" sz="1600" cap="none" spc="0">
                          <a:solidFill>
                            <a:schemeClr val="tx1"/>
                          </a:solidFill>
                          <a:effectLst/>
                        </a:rPr>
                        <a:t>This summer program was fun.</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ctr">
                        <a:lnSpc>
                          <a:spcPct val="115000"/>
                        </a:lnSpc>
                        <a:spcBef>
                          <a:spcPts val="0"/>
                        </a:spcBef>
                        <a:spcAft>
                          <a:spcPts val="0"/>
                        </a:spcAft>
                      </a:pPr>
                      <a:r>
                        <a:rPr lang="en-US" sz="1600" cap="none" spc="0">
                          <a:solidFill>
                            <a:schemeClr val="tx1"/>
                          </a:solidFill>
                          <a:effectLst/>
                        </a:rPr>
                        <a:t>4.44</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38817226"/>
                  </a:ext>
                </a:extLst>
              </a:tr>
              <a:tr h="525140">
                <a:tc>
                  <a:txBody>
                    <a:bodyPr/>
                    <a:lstStyle/>
                    <a:p>
                      <a:pPr marL="0" marR="0">
                        <a:lnSpc>
                          <a:spcPct val="115000"/>
                        </a:lnSpc>
                        <a:spcBef>
                          <a:spcPts val="300"/>
                        </a:spcBef>
                        <a:spcAft>
                          <a:spcPts val="300"/>
                        </a:spcAft>
                      </a:pPr>
                      <a:r>
                        <a:rPr lang="en-US" sz="1600" cap="none" spc="0">
                          <a:solidFill>
                            <a:schemeClr val="tx1"/>
                          </a:solidFill>
                          <a:effectLst/>
                        </a:rPr>
                        <a:t>I had friends and/or made new friends during the summer program.</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600" cap="none" spc="0">
                          <a:solidFill>
                            <a:schemeClr val="tx1"/>
                          </a:solidFill>
                          <a:effectLst/>
                        </a:rPr>
                        <a:t>4.40</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786775948"/>
                  </a:ext>
                </a:extLst>
              </a:tr>
              <a:tr h="525140">
                <a:tc>
                  <a:txBody>
                    <a:bodyPr/>
                    <a:lstStyle/>
                    <a:p>
                      <a:pPr marL="0" marR="0">
                        <a:lnSpc>
                          <a:spcPct val="115000"/>
                        </a:lnSpc>
                        <a:spcBef>
                          <a:spcPts val="300"/>
                        </a:spcBef>
                        <a:spcAft>
                          <a:spcPts val="300"/>
                        </a:spcAft>
                      </a:pPr>
                      <a:r>
                        <a:rPr lang="en-US" sz="1600" cap="none" spc="0">
                          <a:solidFill>
                            <a:schemeClr val="tx1"/>
                          </a:solidFill>
                          <a:effectLst/>
                        </a:rPr>
                        <a:t>Summer program staff were good leaders (friendly, prepared, and energetic).</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ctr">
                        <a:lnSpc>
                          <a:spcPct val="115000"/>
                        </a:lnSpc>
                        <a:spcBef>
                          <a:spcPts val="0"/>
                        </a:spcBef>
                        <a:spcAft>
                          <a:spcPts val="0"/>
                        </a:spcAft>
                      </a:pPr>
                      <a:r>
                        <a:rPr lang="en-US" sz="1600" cap="none" spc="0">
                          <a:solidFill>
                            <a:schemeClr val="tx1"/>
                          </a:solidFill>
                          <a:effectLst/>
                        </a:rPr>
                        <a:t>4.42</a:t>
                      </a:r>
                      <a:endParaRPr lang="en-US" sz="16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40900849"/>
                  </a:ext>
                </a:extLst>
              </a:tr>
              <a:tr h="525140">
                <a:tc>
                  <a:txBody>
                    <a:bodyPr/>
                    <a:lstStyle/>
                    <a:p>
                      <a:pPr marL="0" marR="0">
                        <a:lnSpc>
                          <a:spcPct val="115000"/>
                        </a:lnSpc>
                        <a:spcBef>
                          <a:spcPts val="300"/>
                        </a:spcBef>
                        <a:spcAft>
                          <a:spcPts val="300"/>
                        </a:spcAft>
                      </a:pPr>
                      <a:r>
                        <a:rPr lang="en-US" sz="1600" cap="none" spc="0">
                          <a:solidFill>
                            <a:schemeClr val="tx1"/>
                          </a:solidFill>
                          <a:effectLst/>
                          <a:highlight>
                            <a:srgbClr val="F2F2F2"/>
                          </a:highlight>
                        </a:rPr>
                        <a:t>I would recommend the summer program to other students.</a:t>
                      </a:r>
                      <a:endParaRPr lang="en-US" sz="1600" cap="none" spc="0">
                        <a:solidFill>
                          <a:schemeClr val="tx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600" cap="none" spc="0" dirty="0">
                          <a:solidFill>
                            <a:schemeClr val="tx1"/>
                          </a:solidFill>
                          <a:effectLst/>
                        </a:rPr>
                        <a:t>4.32</a:t>
                      </a:r>
                      <a:endParaRPr lang="en-US" sz="16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095" marR="94388" marT="25170" marB="188775" anchor="b">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86465272"/>
                  </a:ext>
                </a:extLst>
              </a:tr>
            </a:tbl>
          </a:graphicData>
        </a:graphic>
      </p:graphicFrame>
    </p:spTree>
    <p:extLst>
      <p:ext uri="{BB962C8B-B14F-4D97-AF65-F5344CB8AC3E}">
        <p14:creationId xmlns:p14="http://schemas.microsoft.com/office/powerpoint/2010/main" val="209544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6AF684-FE67-00EF-DB5A-674CF06DBFA6}"/>
              </a:ext>
            </a:extLst>
          </p:cNvPr>
          <p:cNvGraphicFramePr>
            <a:graphicFrameLocks noGrp="1"/>
          </p:cNvGraphicFramePr>
          <p:nvPr>
            <p:ph idx="1"/>
          </p:nvPr>
        </p:nvGraphicFramePr>
        <p:xfrm>
          <a:off x="1069975" y="428625"/>
          <a:ext cx="10058404" cy="5391016"/>
        </p:xfrm>
        <a:graphic>
          <a:graphicData uri="http://schemas.openxmlformats.org/drawingml/2006/table">
            <a:tbl>
              <a:tblPr firstRow="1" firstCol="1" bandRow="1">
                <a:noFill/>
                <a:tableStyleId>{5C22544A-7EE6-4342-B048-85BDC9FD1C3A}</a:tableStyleId>
              </a:tblPr>
              <a:tblGrid>
                <a:gridCol w="1667757">
                  <a:extLst>
                    <a:ext uri="{9D8B030D-6E8A-4147-A177-3AD203B41FA5}">
                      <a16:colId xmlns:a16="http://schemas.microsoft.com/office/drawing/2014/main" val="1232193701"/>
                    </a:ext>
                  </a:extLst>
                </a:gridCol>
                <a:gridCol w="1699326">
                  <a:extLst>
                    <a:ext uri="{9D8B030D-6E8A-4147-A177-3AD203B41FA5}">
                      <a16:colId xmlns:a16="http://schemas.microsoft.com/office/drawing/2014/main" val="2590089614"/>
                    </a:ext>
                  </a:extLst>
                </a:gridCol>
                <a:gridCol w="1611479">
                  <a:extLst>
                    <a:ext uri="{9D8B030D-6E8A-4147-A177-3AD203B41FA5}">
                      <a16:colId xmlns:a16="http://schemas.microsoft.com/office/drawing/2014/main" val="3838357524"/>
                    </a:ext>
                  </a:extLst>
                </a:gridCol>
                <a:gridCol w="1619353">
                  <a:extLst>
                    <a:ext uri="{9D8B030D-6E8A-4147-A177-3AD203B41FA5}">
                      <a16:colId xmlns:a16="http://schemas.microsoft.com/office/drawing/2014/main" val="1401101974"/>
                    </a:ext>
                  </a:extLst>
                </a:gridCol>
                <a:gridCol w="1756955">
                  <a:extLst>
                    <a:ext uri="{9D8B030D-6E8A-4147-A177-3AD203B41FA5}">
                      <a16:colId xmlns:a16="http://schemas.microsoft.com/office/drawing/2014/main" val="2721572602"/>
                    </a:ext>
                  </a:extLst>
                </a:gridCol>
                <a:gridCol w="1703534">
                  <a:extLst>
                    <a:ext uri="{9D8B030D-6E8A-4147-A177-3AD203B41FA5}">
                      <a16:colId xmlns:a16="http://schemas.microsoft.com/office/drawing/2014/main" val="2480504452"/>
                    </a:ext>
                  </a:extLst>
                </a:gridCol>
              </a:tblGrid>
              <a:tr h="611078">
                <a:tc gridSpan="6">
                  <a:txBody>
                    <a:bodyPr/>
                    <a:lstStyle/>
                    <a:p>
                      <a:pPr marL="0" marR="0">
                        <a:spcBef>
                          <a:spcPts val="0"/>
                        </a:spcBef>
                        <a:spcAft>
                          <a:spcPts val="0"/>
                        </a:spcAft>
                      </a:pPr>
                      <a:r>
                        <a:rPr lang="en-US" sz="1600" b="0" cap="none" spc="0">
                          <a:solidFill>
                            <a:schemeClr val="tx1"/>
                          </a:solidFill>
                          <a:effectLst/>
                        </a:rPr>
                        <a:t>3</a:t>
                      </a:r>
                      <a:r>
                        <a:rPr lang="en-US" sz="1600" b="0" cap="none" spc="0" baseline="30000">
                          <a:solidFill>
                            <a:schemeClr val="tx1"/>
                          </a:solidFill>
                          <a:effectLst/>
                        </a:rPr>
                        <a:t>rd</a:t>
                      </a:r>
                      <a:r>
                        <a:rPr lang="en-US" sz="1600" b="0" cap="none" spc="0">
                          <a:solidFill>
                            <a:schemeClr val="tx1"/>
                          </a:solidFill>
                          <a:effectLst/>
                        </a:rPr>
                        <a:t>-5</a:t>
                      </a:r>
                      <a:r>
                        <a:rPr lang="en-US" sz="1600" b="0" cap="none" spc="0" baseline="30000">
                          <a:solidFill>
                            <a:schemeClr val="tx1"/>
                          </a:solidFill>
                          <a:effectLst/>
                        </a:rPr>
                        <a:t>th</a:t>
                      </a:r>
                      <a:r>
                        <a:rPr lang="en-US" sz="1600" b="0" cap="none" spc="0">
                          <a:solidFill>
                            <a:schemeClr val="tx1"/>
                          </a:solidFill>
                          <a:effectLst/>
                        </a:rPr>
                        <a:t> Grade Student Survey Domains by Attendance Levels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lnL>
                    <a:lnR w="12700" cmpd="sng">
                      <a:noFill/>
                    </a:lnR>
                    <a:lnT w="9525" cap="flat" cmpd="sng" algn="ctr">
                      <a:noFill/>
                      <a:prstDash val="solid"/>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1462124"/>
                  </a:ext>
                </a:extLst>
              </a:tr>
              <a:tr h="1113470">
                <a:tc>
                  <a:txBody>
                    <a:bodyPr/>
                    <a:lstStyle/>
                    <a:p>
                      <a:pPr marL="0" marR="0">
                        <a:spcBef>
                          <a:spcPts val="0"/>
                        </a:spcBef>
                        <a:spcAft>
                          <a:spcPts val="0"/>
                        </a:spcAft>
                      </a:pPr>
                      <a:r>
                        <a:rPr lang="en-US" sz="1600" b="0" cap="none" spc="0">
                          <a:solidFill>
                            <a:schemeClr val="tx1"/>
                          </a:solidFill>
                          <a:effectLst/>
                        </a:rPr>
                        <a:t> </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spcBef>
                          <a:spcPts val="0"/>
                        </a:spcBef>
                        <a:spcAft>
                          <a:spcPts val="0"/>
                        </a:spcAft>
                      </a:pPr>
                      <a:r>
                        <a:rPr lang="en-US" sz="1200" cap="none" spc="0" dirty="0">
                          <a:solidFill>
                            <a:schemeClr val="tx1"/>
                          </a:solidFill>
                          <a:effectLst/>
                        </a:rPr>
                        <a:t>Domain 1: Academic Self-Efficacy</a:t>
                      </a:r>
                      <a:endParaRPr lang="en-US" sz="12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spcBef>
                          <a:spcPts val="0"/>
                        </a:spcBef>
                        <a:spcAft>
                          <a:spcPts val="0"/>
                        </a:spcAft>
                      </a:pPr>
                      <a:r>
                        <a:rPr lang="en-US" sz="1200" cap="none" spc="0">
                          <a:solidFill>
                            <a:schemeClr val="tx1"/>
                          </a:solidFill>
                          <a:effectLst/>
                        </a:rPr>
                        <a:t>Domain 2: Persistence</a:t>
                      </a:r>
                      <a:endParaRPr lang="en-US" sz="12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spcBef>
                          <a:spcPts val="0"/>
                        </a:spcBef>
                        <a:spcAft>
                          <a:spcPts val="0"/>
                        </a:spcAft>
                      </a:pPr>
                      <a:r>
                        <a:rPr lang="en-US" sz="1200" cap="none" spc="0">
                          <a:solidFill>
                            <a:schemeClr val="tx1"/>
                          </a:solidFill>
                          <a:effectLst/>
                        </a:rPr>
                        <a:t>Domain 3: Mastery Orientation</a:t>
                      </a:r>
                      <a:endParaRPr lang="en-US" sz="12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spcBef>
                          <a:spcPts val="0"/>
                        </a:spcBef>
                        <a:spcAft>
                          <a:spcPts val="0"/>
                        </a:spcAft>
                      </a:pPr>
                      <a:r>
                        <a:rPr lang="en-US" sz="1200" cap="none" spc="0">
                          <a:solidFill>
                            <a:schemeClr val="tx1"/>
                          </a:solidFill>
                          <a:effectLst/>
                        </a:rPr>
                        <a:t>Domain 4: Self-Control</a:t>
                      </a:r>
                      <a:endParaRPr lang="en-US" sz="12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spcBef>
                          <a:spcPts val="0"/>
                        </a:spcBef>
                        <a:spcAft>
                          <a:spcPts val="0"/>
                        </a:spcAft>
                      </a:pPr>
                      <a:r>
                        <a:rPr lang="en-US" sz="1200" cap="none" spc="0">
                          <a:solidFill>
                            <a:schemeClr val="tx1"/>
                          </a:solidFill>
                          <a:effectLst/>
                        </a:rPr>
                        <a:t>Domain 5: Program Belonging and Engagement</a:t>
                      </a:r>
                      <a:endParaRPr lang="en-US" sz="12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ctr">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044961"/>
                  </a:ext>
                </a:extLst>
              </a:tr>
              <a:tr h="611078">
                <a:tc>
                  <a:txBody>
                    <a:bodyPr/>
                    <a:lstStyle/>
                    <a:p>
                      <a:pPr marL="0" marR="0">
                        <a:spcBef>
                          <a:spcPts val="0"/>
                        </a:spcBef>
                        <a:spcAft>
                          <a:spcPts val="0"/>
                        </a:spcAft>
                      </a:pPr>
                      <a:r>
                        <a:rPr lang="en-US" sz="1600" b="0" cap="none" spc="0">
                          <a:solidFill>
                            <a:schemeClr val="tx1"/>
                          </a:solidFill>
                          <a:effectLst/>
                        </a:rPr>
                        <a:t>&lt; 15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dirty="0">
                          <a:solidFill>
                            <a:schemeClr val="tx1"/>
                          </a:solidFill>
                          <a:effectLst/>
                        </a:rPr>
                        <a:t>2.87</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3.10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3.08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3.25</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3.32</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62086470"/>
                  </a:ext>
                </a:extLst>
              </a:tr>
              <a:tr h="611078">
                <a:tc>
                  <a:txBody>
                    <a:bodyPr/>
                    <a:lstStyle/>
                    <a:p>
                      <a:pPr marL="0" marR="0">
                        <a:spcBef>
                          <a:spcPts val="0"/>
                        </a:spcBef>
                        <a:spcAft>
                          <a:spcPts val="0"/>
                        </a:spcAft>
                      </a:pPr>
                      <a:r>
                        <a:rPr lang="en-US" sz="1600" b="0" cap="none" spc="0">
                          <a:solidFill>
                            <a:schemeClr val="tx1"/>
                          </a:solidFill>
                          <a:effectLst/>
                        </a:rPr>
                        <a:t>15-44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dirty="0">
                          <a:solidFill>
                            <a:schemeClr val="tx1"/>
                          </a:solidFill>
                          <a:effectLst/>
                        </a:rPr>
                        <a:t>2.88</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dirty="0">
                          <a:solidFill>
                            <a:schemeClr val="tx1"/>
                          </a:solidFill>
                          <a:effectLst/>
                        </a:rPr>
                        <a:t>3.08</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3.06</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3.28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3.39</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579641078"/>
                  </a:ext>
                </a:extLst>
              </a:tr>
              <a:tr h="611078">
                <a:tc>
                  <a:txBody>
                    <a:bodyPr/>
                    <a:lstStyle/>
                    <a:p>
                      <a:pPr marL="0" marR="0">
                        <a:spcBef>
                          <a:spcPts val="0"/>
                        </a:spcBef>
                        <a:spcAft>
                          <a:spcPts val="0"/>
                        </a:spcAft>
                      </a:pPr>
                      <a:r>
                        <a:rPr lang="en-US" sz="1600" b="0" cap="none" spc="0">
                          <a:solidFill>
                            <a:schemeClr val="tx1"/>
                          </a:solidFill>
                          <a:effectLst/>
                        </a:rPr>
                        <a:t>45-89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2.84</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dirty="0">
                          <a:solidFill>
                            <a:schemeClr val="tx1"/>
                          </a:solidFill>
                          <a:effectLst/>
                        </a:rPr>
                        <a:t>3.09</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dirty="0">
                          <a:solidFill>
                            <a:schemeClr val="tx1"/>
                          </a:solidFill>
                          <a:effectLst/>
                        </a:rPr>
                        <a:t>3.07</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3.27</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3.39</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01976484"/>
                  </a:ext>
                </a:extLst>
              </a:tr>
              <a:tr h="611078">
                <a:tc>
                  <a:txBody>
                    <a:bodyPr/>
                    <a:lstStyle/>
                    <a:p>
                      <a:pPr marL="0" marR="0">
                        <a:spcBef>
                          <a:spcPts val="0"/>
                        </a:spcBef>
                        <a:spcAft>
                          <a:spcPts val="0"/>
                        </a:spcAft>
                      </a:pPr>
                      <a:r>
                        <a:rPr lang="en-US" sz="1600" b="0" cap="none" spc="0">
                          <a:solidFill>
                            <a:schemeClr val="tx1"/>
                          </a:solidFill>
                          <a:effectLst/>
                        </a:rPr>
                        <a:t>90-179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2.78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dirty="0">
                          <a:solidFill>
                            <a:schemeClr val="tx1"/>
                          </a:solidFill>
                          <a:effectLst/>
                        </a:rPr>
                        <a:t>3.03</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dirty="0">
                          <a:solidFill>
                            <a:schemeClr val="tx1"/>
                          </a:solidFill>
                          <a:effectLst/>
                        </a:rPr>
                        <a:t>2.96</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3.20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ctr">
                        <a:spcBef>
                          <a:spcPts val="0"/>
                        </a:spcBef>
                        <a:spcAft>
                          <a:spcPts val="0"/>
                        </a:spcAft>
                      </a:pPr>
                      <a:r>
                        <a:rPr lang="en-US" sz="2000" cap="none" spc="0">
                          <a:solidFill>
                            <a:schemeClr val="tx1"/>
                          </a:solidFill>
                          <a:effectLst/>
                        </a:rPr>
                        <a:t>3.35</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87797138"/>
                  </a:ext>
                </a:extLst>
              </a:tr>
              <a:tr h="611078">
                <a:tc>
                  <a:txBody>
                    <a:bodyPr/>
                    <a:lstStyle/>
                    <a:p>
                      <a:pPr marL="0" marR="0">
                        <a:spcBef>
                          <a:spcPts val="0"/>
                        </a:spcBef>
                        <a:spcAft>
                          <a:spcPts val="0"/>
                        </a:spcAft>
                      </a:pPr>
                      <a:r>
                        <a:rPr lang="en-US" sz="1600" b="0" cap="none" spc="0">
                          <a:solidFill>
                            <a:schemeClr val="tx1"/>
                          </a:solidFill>
                          <a:effectLst/>
                        </a:rPr>
                        <a:t>180-269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2.81</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3.03</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dirty="0">
                          <a:solidFill>
                            <a:schemeClr val="tx1"/>
                          </a:solidFill>
                          <a:effectLst/>
                        </a:rPr>
                        <a:t>2.96</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dirty="0">
                          <a:solidFill>
                            <a:schemeClr val="tx1"/>
                          </a:solidFill>
                          <a:effectLst/>
                        </a:rPr>
                        <a:t>3.20</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2000" cap="none" spc="0">
                          <a:solidFill>
                            <a:schemeClr val="tx1"/>
                          </a:solidFill>
                          <a:effectLst/>
                        </a:rPr>
                        <a:t>3.39</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36083324"/>
                  </a:ext>
                </a:extLst>
              </a:tr>
              <a:tr h="611078">
                <a:tc>
                  <a:txBody>
                    <a:bodyPr/>
                    <a:lstStyle/>
                    <a:p>
                      <a:pPr marL="0" marR="0">
                        <a:spcBef>
                          <a:spcPts val="0"/>
                        </a:spcBef>
                        <a:spcAft>
                          <a:spcPts val="0"/>
                        </a:spcAft>
                      </a:pPr>
                      <a:r>
                        <a:rPr lang="en-US" sz="1600" b="0" cap="none" spc="0">
                          <a:solidFill>
                            <a:schemeClr val="tx1"/>
                          </a:solidFill>
                          <a:effectLst/>
                        </a:rPr>
                        <a:t>270 + hours</a:t>
                      </a:r>
                      <a:endParaRPr lang="en-US" sz="1600" b="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2000" cap="none" spc="0">
                          <a:solidFill>
                            <a:schemeClr val="tx1"/>
                          </a:solidFill>
                          <a:effectLst/>
                        </a:rPr>
                        <a:t>2.78</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2000" cap="none" spc="0">
                          <a:solidFill>
                            <a:schemeClr val="tx1"/>
                          </a:solidFill>
                          <a:effectLst/>
                        </a:rPr>
                        <a:t>3.00</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2000" cap="none" spc="0">
                          <a:solidFill>
                            <a:schemeClr val="tx1"/>
                          </a:solidFill>
                          <a:effectLst/>
                        </a:rPr>
                        <a:t>2.86</a:t>
                      </a:r>
                      <a:endParaRPr lang="en-US" sz="2000" cap="none" spc="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2000" cap="none" spc="0" dirty="0">
                          <a:solidFill>
                            <a:schemeClr val="tx1"/>
                          </a:solidFill>
                          <a:effectLst/>
                        </a:rPr>
                        <a:t>3.13</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2000" cap="none" spc="0" dirty="0">
                          <a:solidFill>
                            <a:schemeClr val="tx1"/>
                          </a:solidFill>
                          <a:effectLst/>
                        </a:rPr>
                        <a:t>3.42</a:t>
                      </a:r>
                      <a:endParaRPr lang="en-US" sz="2000" cap="none" spc="0" dirty="0">
                        <a:solidFill>
                          <a:schemeClr val="tx1"/>
                        </a:solidFill>
                        <a:effectLst/>
                        <a:latin typeface="Times New Roman" panose="02020603050405020304" pitchFamily="18" charset="0"/>
                        <a:ea typeface="Times New Roman" panose="02020603050405020304" pitchFamily="18" charset="0"/>
                      </a:endParaRPr>
                    </a:p>
                  </a:txBody>
                  <a:tcPr marL="44884" marR="44884" marT="0" marB="89769"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28345823"/>
                  </a:ext>
                </a:extLst>
              </a:tr>
            </a:tbl>
          </a:graphicData>
        </a:graphic>
      </p:graphicFrame>
    </p:spTree>
    <p:extLst>
      <p:ext uri="{BB962C8B-B14F-4D97-AF65-F5344CB8AC3E}">
        <p14:creationId xmlns:p14="http://schemas.microsoft.com/office/powerpoint/2010/main" val="87836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2703" y="421090"/>
            <a:ext cx="1373461" cy="13734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BD67"/>
            </a:solidFill>
          </p:spPr>
          <p:txBody>
            <a:bodyPr/>
            <a:lstStyle/>
            <a:p>
              <a:pPr defTabSz="609630"/>
              <a:endParaRPr lang="en-US" sz="1200">
                <a:solidFill>
                  <a:prstClr val="black"/>
                </a:solidFill>
                <a:latin typeface="Calibri"/>
              </a:endParaRPr>
            </a:p>
          </p:txBody>
        </p:sp>
        <p:sp>
          <p:nvSpPr>
            <p:cNvPr id="5" name="TextBox 5"/>
            <p:cNvSpPr txBox="1"/>
            <p:nvPr/>
          </p:nvSpPr>
          <p:spPr>
            <a:xfrm>
              <a:off x="76200" y="28575"/>
              <a:ext cx="660400" cy="708025"/>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pSp>
        <p:nvGrpSpPr>
          <p:cNvPr id="6" name="Group 6"/>
          <p:cNvGrpSpPr/>
          <p:nvPr/>
        </p:nvGrpSpPr>
        <p:grpSpPr>
          <a:xfrm>
            <a:off x="5955053" y="529741"/>
            <a:ext cx="5657989" cy="5875790"/>
            <a:chOff x="0" y="0"/>
            <a:chExt cx="1152537" cy="1196903"/>
          </a:xfrm>
        </p:grpSpPr>
        <p:sp>
          <p:nvSpPr>
            <p:cNvPr id="7" name="Freeform 7"/>
            <p:cNvSpPr/>
            <p:nvPr/>
          </p:nvSpPr>
          <p:spPr>
            <a:xfrm>
              <a:off x="0" y="0"/>
              <a:ext cx="1152537" cy="1196903"/>
            </a:xfrm>
            <a:custGeom>
              <a:avLst/>
              <a:gdLst/>
              <a:ahLst/>
              <a:cxnLst/>
              <a:rect l="l" t="t" r="r" b="b"/>
              <a:pathLst>
                <a:path w="1152537" h="1196903">
                  <a:moveTo>
                    <a:pt x="89564" y="0"/>
                  </a:moveTo>
                  <a:lnTo>
                    <a:pt x="1062973" y="0"/>
                  </a:lnTo>
                  <a:cubicBezTo>
                    <a:pt x="1086727" y="0"/>
                    <a:pt x="1109508" y="9436"/>
                    <a:pt x="1126304" y="26233"/>
                  </a:cubicBezTo>
                  <a:cubicBezTo>
                    <a:pt x="1143101" y="43029"/>
                    <a:pt x="1152537" y="65810"/>
                    <a:pt x="1152537" y="89564"/>
                  </a:cubicBezTo>
                  <a:lnTo>
                    <a:pt x="1152537" y="1107339"/>
                  </a:lnTo>
                  <a:cubicBezTo>
                    <a:pt x="1152537" y="1131093"/>
                    <a:pt x="1143101" y="1153874"/>
                    <a:pt x="1126304" y="1170671"/>
                  </a:cubicBezTo>
                  <a:cubicBezTo>
                    <a:pt x="1109508" y="1187467"/>
                    <a:pt x="1086727" y="1196903"/>
                    <a:pt x="1062973" y="1196903"/>
                  </a:cubicBezTo>
                  <a:lnTo>
                    <a:pt x="89564" y="1196903"/>
                  </a:lnTo>
                  <a:cubicBezTo>
                    <a:pt x="65810" y="1196903"/>
                    <a:pt x="43029" y="1187467"/>
                    <a:pt x="26233" y="1170671"/>
                  </a:cubicBezTo>
                  <a:cubicBezTo>
                    <a:pt x="9436" y="1153874"/>
                    <a:pt x="0" y="1131093"/>
                    <a:pt x="0" y="1107339"/>
                  </a:cubicBezTo>
                  <a:lnTo>
                    <a:pt x="0" y="89564"/>
                  </a:lnTo>
                  <a:cubicBezTo>
                    <a:pt x="0" y="65810"/>
                    <a:pt x="9436" y="43029"/>
                    <a:pt x="26233" y="26233"/>
                  </a:cubicBezTo>
                  <a:cubicBezTo>
                    <a:pt x="43029" y="9436"/>
                    <a:pt x="65810" y="0"/>
                    <a:pt x="89564" y="0"/>
                  </a:cubicBezTo>
                  <a:close/>
                </a:path>
              </a:pathLst>
            </a:custGeom>
            <a:solidFill>
              <a:srgbClr val="FFFBED"/>
            </a:solidFill>
          </p:spPr>
          <p:txBody>
            <a:bodyPr/>
            <a:lstStyle/>
            <a:p>
              <a:pPr defTabSz="609630"/>
              <a:endParaRPr lang="en-US" sz="1200">
                <a:solidFill>
                  <a:prstClr val="black"/>
                </a:solidFill>
                <a:latin typeface="Calibri"/>
              </a:endParaRPr>
            </a:p>
          </p:txBody>
        </p:sp>
        <p:sp>
          <p:nvSpPr>
            <p:cNvPr id="8" name="TextBox 8"/>
            <p:cNvSpPr txBox="1"/>
            <p:nvPr/>
          </p:nvSpPr>
          <p:spPr>
            <a:xfrm>
              <a:off x="0" y="-47625"/>
              <a:ext cx="1152537" cy="1244528"/>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pSp>
        <p:nvGrpSpPr>
          <p:cNvPr id="9" name="Group 9"/>
          <p:cNvGrpSpPr/>
          <p:nvPr/>
        </p:nvGrpSpPr>
        <p:grpSpPr>
          <a:xfrm>
            <a:off x="1149832" y="2458859"/>
            <a:ext cx="2747478" cy="3523873"/>
            <a:chOff x="0" y="0"/>
            <a:chExt cx="1085423" cy="1392147"/>
          </a:xfrm>
        </p:grpSpPr>
        <p:sp>
          <p:nvSpPr>
            <p:cNvPr id="10" name="Freeform 10"/>
            <p:cNvSpPr/>
            <p:nvPr/>
          </p:nvSpPr>
          <p:spPr>
            <a:xfrm>
              <a:off x="0" y="0"/>
              <a:ext cx="1085423" cy="1392147"/>
            </a:xfrm>
            <a:custGeom>
              <a:avLst/>
              <a:gdLst/>
              <a:ahLst/>
              <a:cxnLst/>
              <a:rect l="l" t="t" r="r" b="b"/>
              <a:pathLst>
                <a:path w="1085423" h="1392147">
                  <a:moveTo>
                    <a:pt x="95806" y="0"/>
                  </a:moveTo>
                  <a:lnTo>
                    <a:pt x="989617" y="0"/>
                  </a:lnTo>
                  <a:cubicBezTo>
                    <a:pt x="1015027" y="0"/>
                    <a:pt x="1039395" y="10094"/>
                    <a:pt x="1057362" y="28061"/>
                  </a:cubicBezTo>
                  <a:cubicBezTo>
                    <a:pt x="1075329" y="46028"/>
                    <a:pt x="1085423" y="70397"/>
                    <a:pt x="1085423" y="95806"/>
                  </a:cubicBezTo>
                  <a:lnTo>
                    <a:pt x="1085423" y="1296341"/>
                  </a:lnTo>
                  <a:cubicBezTo>
                    <a:pt x="1085423" y="1321750"/>
                    <a:pt x="1075329" y="1346119"/>
                    <a:pt x="1057362" y="1364086"/>
                  </a:cubicBezTo>
                  <a:cubicBezTo>
                    <a:pt x="1039395" y="1382053"/>
                    <a:pt x="1015027" y="1392147"/>
                    <a:pt x="989617" y="1392147"/>
                  </a:cubicBezTo>
                  <a:lnTo>
                    <a:pt x="95806" y="1392147"/>
                  </a:lnTo>
                  <a:cubicBezTo>
                    <a:pt x="70397" y="1392147"/>
                    <a:pt x="46028" y="1382053"/>
                    <a:pt x="28061" y="1364086"/>
                  </a:cubicBezTo>
                  <a:cubicBezTo>
                    <a:pt x="10094" y="1346119"/>
                    <a:pt x="0" y="1321750"/>
                    <a:pt x="0" y="1296341"/>
                  </a:cubicBezTo>
                  <a:lnTo>
                    <a:pt x="0" y="95806"/>
                  </a:lnTo>
                  <a:cubicBezTo>
                    <a:pt x="0" y="70397"/>
                    <a:pt x="10094" y="46028"/>
                    <a:pt x="28061" y="28061"/>
                  </a:cubicBezTo>
                  <a:cubicBezTo>
                    <a:pt x="46028" y="10094"/>
                    <a:pt x="70397" y="0"/>
                    <a:pt x="95806" y="0"/>
                  </a:cubicBezTo>
                  <a:close/>
                </a:path>
              </a:pathLst>
            </a:custGeom>
            <a:solidFill>
              <a:srgbClr val="DDBD67"/>
            </a:solidFill>
          </p:spPr>
          <p:txBody>
            <a:bodyPr/>
            <a:lstStyle/>
            <a:p>
              <a:pPr defTabSz="609630"/>
              <a:endParaRPr lang="en-US" sz="1200">
                <a:solidFill>
                  <a:prstClr val="black"/>
                </a:solidFill>
                <a:latin typeface="Calibri"/>
              </a:endParaRPr>
            </a:p>
          </p:txBody>
        </p:sp>
        <p:sp>
          <p:nvSpPr>
            <p:cNvPr id="11" name="TextBox 11"/>
            <p:cNvSpPr txBox="1"/>
            <p:nvPr/>
          </p:nvSpPr>
          <p:spPr>
            <a:xfrm>
              <a:off x="0" y="-47625"/>
              <a:ext cx="1085423" cy="1439772"/>
            </a:xfrm>
            <a:prstGeom prst="rect">
              <a:avLst/>
            </a:prstGeom>
          </p:spPr>
          <p:txBody>
            <a:bodyPr lIns="33867" tIns="33867" rIns="33867" bIns="33867" rtlCol="0" anchor="ctr"/>
            <a:lstStyle/>
            <a:p>
              <a:pPr algn="ctr" defTabSz="609630">
                <a:lnSpc>
                  <a:spcPts val="2094"/>
                </a:lnSpc>
              </a:pPr>
              <a:endParaRPr sz="1200">
                <a:solidFill>
                  <a:prstClr val="black"/>
                </a:solidFill>
                <a:latin typeface="Calibri"/>
              </a:endParaRPr>
            </a:p>
          </p:txBody>
        </p:sp>
      </p:grpSp>
      <p:pic>
        <p:nvPicPr>
          <p:cNvPr id="12" name="Picture 12"/>
          <p:cNvPicPr>
            <a:picLocks noChangeAspect="1"/>
          </p:cNvPicPr>
          <p:nvPr/>
        </p:nvPicPr>
        <p:blipFill>
          <a:blip r:embed="rId2"/>
          <a:stretch>
            <a:fillRect/>
          </a:stretch>
        </p:blipFill>
        <p:spPr>
          <a:xfrm>
            <a:off x="1069639" y="2436785"/>
            <a:ext cx="2907864" cy="750651"/>
          </a:xfrm>
          <a:prstGeom prst="rect">
            <a:avLst/>
          </a:prstGeom>
        </p:spPr>
      </p:pic>
      <p:pic>
        <p:nvPicPr>
          <p:cNvPr id="13" name="Picture 13"/>
          <p:cNvPicPr>
            <a:picLocks noChangeAspect="1"/>
          </p:cNvPicPr>
          <p:nvPr/>
        </p:nvPicPr>
        <p:blipFill>
          <a:blip r:embed="rId3"/>
          <a:stretch>
            <a:fillRect/>
          </a:stretch>
        </p:blipFill>
        <p:spPr>
          <a:xfrm>
            <a:off x="1069639" y="4135663"/>
            <a:ext cx="2907864" cy="750651"/>
          </a:xfrm>
          <a:prstGeom prst="rect">
            <a:avLst/>
          </a:prstGeom>
        </p:spPr>
      </p:pic>
      <p:pic>
        <p:nvPicPr>
          <p:cNvPr id="14" name="Picture 14"/>
          <p:cNvPicPr>
            <a:picLocks noChangeAspect="1"/>
          </p:cNvPicPr>
          <p:nvPr/>
        </p:nvPicPr>
        <p:blipFill>
          <a:blip r:embed="rId4"/>
          <a:stretch>
            <a:fillRect/>
          </a:stretch>
        </p:blipFill>
        <p:spPr>
          <a:xfrm>
            <a:off x="1074587" y="3287048"/>
            <a:ext cx="2897968" cy="749002"/>
          </a:xfrm>
          <a:prstGeom prst="rect">
            <a:avLst/>
          </a:prstGeom>
        </p:spPr>
      </p:pic>
      <p:pic>
        <p:nvPicPr>
          <p:cNvPr id="15" name="Picture 15"/>
          <p:cNvPicPr>
            <a:picLocks noChangeAspect="1"/>
          </p:cNvPicPr>
          <p:nvPr/>
        </p:nvPicPr>
        <p:blipFill>
          <a:blip r:embed="rId5"/>
          <a:stretch>
            <a:fillRect/>
          </a:stretch>
        </p:blipFill>
        <p:spPr>
          <a:xfrm>
            <a:off x="1055195" y="4982696"/>
            <a:ext cx="2936752" cy="755466"/>
          </a:xfrm>
          <a:prstGeom prst="rect">
            <a:avLst/>
          </a:prstGeom>
        </p:spPr>
      </p:pic>
      <p:sp>
        <p:nvSpPr>
          <p:cNvPr id="16" name="TextBox 16"/>
          <p:cNvSpPr txBox="1"/>
          <p:nvPr/>
        </p:nvSpPr>
        <p:spPr>
          <a:xfrm>
            <a:off x="731600" y="848401"/>
            <a:ext cx="5223453" cy="961802"/>
          </a:xfrm>
          <a:prstGeom prst="rect">
            <a:avLst/>
          </a:prstGeom>
        </p:spPr>
        <p:txBody>
          <a:bodyPr lIns="0" tIns="0" rIns="0" bIns="0" rtlCol="0" anchor="t">
            <a:spAutoFit/>
          </a:bodyPr>
          <a:lstStyle/>
          <a:p>
            <a:pPr algn="just" defTabSz="609630">
              <a:lnSpc>
                <a:spcPts val="7520"/>
              </a:lnSpc>
              <a:spcBef>
                <a:spcPct val="0"/>
              </a:spcBef>
            </a:pPr>
            <a:r>
              <a:rPr lang="en-US" sz="6266">
                <a:solidFill>
                  <a:srgbClr val="000000"/>
                </a:solidFill>
                <a:latin typeface="Roca One Ultra-Bold"/>
                <a:ea typeface="Roca One Ultra-Bold"/>
                <a:cs typeface="Roca One Ultra-Bold"/>
                <a:sym typeface="Roca One Ultra-Bold"/>
              </a:rPr>
              <a:t>Observations</a:t>
            </a:r>
          </a:p>
        </p:txBody>
      </p:sp>
      <p:sp>
        <p:nvSpPr>
          <p:cNvPr id="17" name="TextBox 17"/>
          <p:cNvSpPr txBox="1"/>
          <p:nvPr/>
        </p:nvSpPr>
        <p:spPr>
          <a:xfrm rot="-1822789">
            <a:off x="286803" y="630972"/>
            <a:ext cx="1006379" cy="251607"/>
          </a:xfrm>
          <a:prstGeom prst="rect">
            <a:avLst/>
          </a:prstGeom>
        </p:spPr>
        <p:txBody>
          <a:bodyPr lIns="0" tIns="0" rIns="0" bIns="0" rtlCol="0" anchor="t">
            <a:spAutoFit/>
          </a:bodyPr>
          <a:lstStyle/>
          <a:p>
            <a:pPr defTabSz="609630">
              <a:lnSpc>
                <a:spcPts val="2053"/>
              </a:lnSpc>
              <a:spcBef>
                <a:spcPct val="0"/>
              </a:spcBef>
            </a:pPr>
            <a:r>
              <a:rPr lang="en-US" sz="1466" spc="341">
                <a:solidFill>
                  <a:srgbClr val="FFFFFF"/>
                </a:solidFill>
                <a:latin typeface="Open Sauce Bold"/>
                <a:ea typeface="Open Sauce Bold"/>
                <a:cs typeface="Open Sauce Bold"/>
                <a:sym typeface="Open Sauce Bold"/>
              </a:rPr>
              <a:t>NAQCIS</a:t>
            </a:r>
          </a:p>
        </p:txBody>
      </p:sp>
      <p:sp>
        <p:nvSpPr>
          <p:cNvPr id="18" name="TextBox 18"/>
          <p:cNvSpPr txBox="1"/>
          <p:nvPr/>
        </p:nvSpPr>
        <p:spPr>
          <a:xfrm>
            <a:off x="1149832" y="2102305"/>
            <a:ext cx="2747478" cy="204158"/>
          </a:xfrm>
          <a:prstGeom prst="rect">
            <a:avLst/>
          </a:prstGeom>
        </p:spPr>
        <p:txBody>
          <a:bodyPr lIns="0" tIns="0" rIns="0" bIns="0" rtlCol="0" anchor="t">
            <a:spAutoFit/>
          </a:bodyPr>
          <a:lstStyle/>
          <a:p>
            <a:pPr algn="ctr" defTabSz="609630">
              <a:lnSpc>
                <a:spcPts val="1682"/>
              </a:lnSpc>
            </a:pPr>
            <a:r>
              <a:rPr lang="en-US" sz="1201">
                <a:solidFill>
                  <a:srgbClr val="000000"/>
                </a:solidFill>
                <a:latin typeface="Radnika Next Medium"/>
                <a:ea typeface="Radnika Next Medium"/>
                <a:cs typeface="Radnika Next Medium"/>
                <a:sym typeface="Radnika Next Medium"/>
              </a:rPr>
              <a:t>EVIDENCE OF PREPARATION</a:t>
            </a:r>
          </a:p>
        </p:txBody>
      </p:sp>
      <p:sp>
        <p:nvSpPr>
          <p:cNvPr id="19" name="TextBox 19"/>
          <p:cNvSpPr txBox="1"/>
          <p:nvPr/>
        </p:nvSpPr>
        <p:spPr>
          <a:xfrm>
            <a:off x="1149832" y="3020345"/>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000000"/>
                </a:solidFill>
                <a:latin typeface="Radnika Next Light"/>
                <a:ea typeface="Radnika Next Light"/>
                <a:cs typeface="Radnika Next Light"/>
                <a:sym typeface="Radnika Next Light"/>
              </a:rPr>
              <a:t>Overall section score</a:t>
            </a:r>
          </a:p>
        </p:txBody>
      </p:sp>
      <p:sp>
        <p:nvSpPr>
          <p:cNvPr id="20" name="TextBox 20"/>
          <p:cNvSpPr txBox="1"/>
          <p:nvPr/>
        </p:nvSpPr>
        <p:spPr>
          <a:xfrm>
            <a:off x="1149832" y="4713513"/>
            <a:ext cx="2747478" cy="192232"/>
          </a:xfrm>
          <a:prstGeom prst="rect">
            <a:avLst/>
          </a:prstGeom>
        </p:spPr>
        <p:txBody>
          <a:bodyPr lIns="0" tIns="0" rIns="0" bIns="0" rtlCol="0" anchor="t">
            <a:spAutoFit/>
          </a:bodyPr>
          <a:lstStyle/>
          <a:p>
            <a:pPr algn="ctr" defTabSz="609630">
              <a:lnSpc>
                <a:spcPts val="1586"/>
              </a:lnSpc>
              <a:spcBef>
                <a:spcPct val="0"/>
              </a:spcBef>
            </a:pPr>
            <a:r>
              <a:rPr lang="en-US" sz="1133" spc="-5">
                <a:solidFill>
                  <a:srgbClr val="000000"/>
                </a:solidFill>
                <a:latin typeface="Radnika Next Light"/>
                <a:ea typeface="Radnika Next Light"/>
                <a:cs typeface="Radnika Next Light"/>
                <a:sym typeface="Radnika Next Light"/>
              </a:rPr>
              <a:t>Materials are ready for use</a:t>
            </a:r>
          </a:p>
        </p:txBody>
      </p:sp>
      <p:sp>
        <p:nvSpPr>
          <p:cNvPr id="21" name="TextBox 21"/>
          <p:cNvSpPr txBox="1"/>
          <p:nvPr/>
        </p:nvSpPr>
        <p:spPr>
          <a:xfrm>
            <a:off x="1149832" y="3857395"/>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000000"/>
                </a:solidFill>
                <a:latin typeface="Radnika Next Light"/>
                <a:ea typeface="Radnika Next Light"/>
                <a:cs typeface="Radnika Next Light"/>
                <a:sym typeface="Radnika Next Light"/>
              </a:rPr>
              <a:t>Size of the group is manageable</a:t>
            </a:r>
          </a:p>
        </p:txBody>
      </p:sp>
      <p:sp>
        <p:nvSpPr>
          <p:cNvPr id="22" name="TextBox 22"/>
          <p:cNvSpPr txBox="1"/>
          <p:nvPr/>
        </p:nvSpPr>
        <p:spPr>
          <a:xfrm>
            <a:off x="1149832" y="5581931"/>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000000"/>
                </a:solidFill>
                <a:latin typeface="Radnika Next Light"/>
                <a:ea typeface="Radnika Next Light"/>
                <a:cs typeface="Radnika Next Light"/>
                <a:sym typeface="Radnika Next Light"/>
              </a:rPr>
              <a:t>Leader appears to follow a plan</a:t>
            </a:r>
          </a:p>
        </p:txBody>
      </p:sp>
      <p:grpSp>
        <p:nvGrpSpPr>
          <p:cNvPr id="23" name="Group 23"/>
          <p:cNvGrpSpPr/>
          <p:nvPr/>
        </p:nvGrpSpPr>
        <p:grpSpPr>
          <a:xfrm>
            <a:off x="4721713" y="2458859"/>
            <a:ext cx="2747478" cy="3523873"/>
            <a:chOff x="0" y="0"/>
            <a:chExt cx="1085423" cy="1392147"/>
          </a:xfrm>
        </p:grpSpPr>
        <p:sp>
          <p:nvSpPr>
            <p:cNvPr id="24" name="Freeform 24"/>
            <p:cNvSpPr/>
            <p:nvPr/>
          </p:nvSpPr>
          <p:spPr>
            <a:xfrm>
              <a:off x="0" y="0"/>
              <a:ext cx="1085423" cy="1392147"/>
            </a:xfrm>
            <a:custGeom>
              <a:avLst/>
              <a:gdLst/>
              <a:ahLst/>
              <a:cxnLst/>
              <a:rect l="l" t="t" r="r" b="b"/>
              <a:pathLst>
                <a:path w="1085423" h="1392147">
                  <a:moveTo>
                    <a:pt x="95806" y="0"/>
                  </a:moveTo>
                  <a:lnTo>
                    <a:pt x="989617" y="0"/>
                  </a:lnTo>
                  <a:cubicBezTo>
                    <a:pt x="1015027" y="0"/>
                    <a:pt x="1039395" y="10094"/>
                    <a:pt x="1057362" y="28061"/>
                  </a:cubicBezTo>
                  <a:cubicBezTo>
                    <a:pt x="1075329" y="46028"/>
                    <a:pt x="1085423" y="70397"/>
                    <a:pt x="1085423" y="95806"/>
                  </a:cubicBezTo>
                  <a:lnTo>
                    <a:pt x="1085423" y="1296341"/>
                  </a:lnTo>
                  <a:cubicBezTo>
                    <a:pt x="1085423" y="1321750"/>
                    <a:pt x="1075329" y="1346119"/>
                    <a:pt x="1057362" y="1364086"/>
                  </a:cubicBezTo>
                  <a:cubicBezTo>
                    <a:pt x="1039395" y="1382053"/>
                    <a:pt x="1015027" y="1392147"/>
                    <a:pt x="989617" y="1392147"/>
                  </a:cubicBezTo>
                  <a:lnTo>
                    <a:pt x="95806" y="1392147"/>
                  </a:lnTo>
                  <a:cubicBezTo>
                    <a:pt x="70397" y="1392147"/>
                    <a:pt x="46028" y="1382053"/>
                    <a:pt x="28061" y="1364086"/>
                  </a:cubicBezTo>
                  <a:cubicBezTo>
                    <a:pt x="10094" y="1346119"/>
                    <a:pt x="0" y="1321750"/>
                    <a:pt x="0" y="1296341"/>
                  </a:cubicBezTo>
                  <a:lnTo>
                    <a:pt x="0" y="95806"/>
                  </a:lnTo>
                  <a:cubicBezTo>
                    <a:pt x="0" y="70397"/>
                    <a:pt x="10094" y="46028"/>
                    <a:pt x="28061" y="28061"/>
                  </a:cubicBezTo>
                  <a:cubicBezTo>
                    <a:pt x="46028" y="10094"/>
                    <a:pt x="70397" y="0"/>
                    <a:pt x="95806" y="0"/>
                  </a:cubicBezTo>
                  <a:close/>
                </a:path>
              </a:pathLst>
            </a:custGeom>
            <a:solidFill>
              <a:srgbClr val="951B30"/>
            </a:solidFill>
          </p:spPr>
          <p:txBody>
            <a:bodyPr/>
            <a:lstStyle/>
            <a:p>
              <a:pPr defTabSz="609630"/>
              <a:endParaRPr lang="en-US" sz="1200">
                <a:solidFill>
                  <a:prstClr val="black"/>
                </a:solidFill>
                <a:latin typeface="Calibri"/>
              </a:endParaRPr>
            </a:p>
          </p:txBody>
        </p:sp>
        <p:sp>
          <p:nvSpPr>
            <p:cNvPr id="25" name="TextBox 25"/>
            <p:cNvSpPr txBox="1"/>
            <p:nvPr/>
          </p:nvSpPr>
          <p:spPr>
            <a:xfrm>
              <a:off x="0" y="-47625"/>
              <a:ext cx="1085423" cy="1439772"/>
            </a:xfrm>
            <a:prstGeom prst="rect">
              <a:avLst/>
            </a:prstGeom>
          </p:spPr>
          <p:txBody>
            <a:bodyPr lIns="33867" tIns="33867" rIns="33867" bIns="33867" rtlCol="0" anchor="ctr"/>
            <a:lstStyle/>
            <a:p>
              <a:pPr algn="ctr" defTabSz="609630">
                <a:lnSpc>
                  <a:spcPts val="2094"/>
                </a:lnSpc>
              </a:pPr>
              <a:endParaRPr sz="1200">
                <a:solidFill>
                  <a:prstClr val="black"/>
                </a:solidFill>
                <a:latin typeface="Calibri"/>
              </a:endParaRPr>
            </a:p>
          </p:txBody>
        </p:sp>
      </p:grpSp>
      <p:pic>
        <p:nvPicPr>
          <p:cNvPr id="26" name="Picture 26"/>
          <p:cNvPicPr>
            <a:picLocks noChangeAspect="1"/>
          </p:cNvPicPr>
          <p:nvPr/>
        </p:nvPicPr>
        <p:blipFill>
          <a:blip r:embed="rId6"/>
          <a:stretch>
            <a:fillRect/>
          </a:stretch>
        </p:blipFill>
        <p:spPr>
          <a:xfrm>
            <a:off x="4642811" y="2438075"/>
            <a:ext cx="2892365" cy="748068"/>
          </a:xfrm>
          <a:prstGeom prst="rect">
            <a:avLst/>
          </a:prstGeom>
        </p:spPr>
      </p:pic>
      <p:pic>
        <p:nvPicPr>
          <p:cNvPr id="27" name="Picture 27"/>
          <p:cNvPicPr>
            <a:picLocks noChangeAspect="1"/>
          </p:cNvPicPr>
          <p:nvPr/>
        </p:nvPicPr>
        <p:blipFill>
          <a:blip r:embed="rId7"/>
          <a:stretch>
            <a:fillRect/>
          </a:stretch>
        </p:blipFill>
        <p:spPr>
          <a:xfrm>
            <a:off x="4641519" y="4069158"/>
            <a:ext cx="2907864" cy="750651"/>
          </a:xfrm>
          <a:prstGeom prst="rect">
            <a:avLst/>
          </a:prstGeom>
        </p:spPr>
      </p:pic>
      <p:pic>
        <p:nvPicPr>
          <p:cNvPr id="28" name="Picture 28"/>
          <p:cNvPicPr>
            <a:picLocks noChangeAspect="1"/>
          </p:cNvPicPr>
          <p:nvPr/>
        </p:nvPicPr>
        <p:blipFill>
          <a:blip r:embed="rId8"/>
          <a:stretch>
            <a:fillRect/>
          </a:stretch>
        </p:blipFill>
        <p:spPr>
          <a:xfrm>
            <a:off x="4645643" y="3186679"/>
            <a:ext cx="2907864" cy="750651"/>
          </a:xfrm>
          <a:prstGeom prst="rect">
            <a:avLst/>
          </a:prstGeom>
        </p:spPr>
      </p:pic>
      <p:pic>
        <p:nvPicPr>
          <p:cNvPr id="29" name="Picture 29"/>
          <p:cNvPicPr>
            <a:picLocks noChangeAspect="1"/>
          </p:cNvPicPr>
          <p:nvPr/>
        </p:nvPicPr>
        <p:blipFill>
          <a:blip r:embed="rId9"/>
          <a:stretch>
            <a:fillRect/>
          </a:stretch>
        </p:blipFill>
        <p:spPr>
          <a:xfrm>
            <a:off x="4627015" y="4994723"/>
            <a:ext cx="2859985" cy="742671"/>
          </a:xfrm>
          <a:prstGeom prst="rect">
            <a:avLst/>
          </a:prstGeom>
        </p:spPr>
      </p:pic>
      <p:sp>
        <p:nvSpPr>
          <p:cNvPr id="30" name="TextBox 30"/>
          <p:cNvSpPr txBox="1"/>
          <p:nvPr/>
        </p:nvSpPr>
        <p:spPr>
          <a:xfrm>
            <a:off x="4721713" y="2102305"/>
            <a:ext cx="2747478" cy="204158"/>
          </a:xfrm>
          <a:prstGeom prst="rect">
            <a:avLst/>
          </a:prstGeom>
        </p:spPr>
        <p:txBody>
          <a:bodyPr lIns="0" tIns="0" rIns="0" bIns="0" rtlCol="0" anchor="t">
            <a:spAutoFit/>
          </a:bodyPr>
          <a:lstStyle/>
          <a:p>
            <a:pPr algn="ctr" defTabSz="609630">
              <a:lnSpc>
                <a:spcPts val="1682"/>
              </a:lnSpc>
            </a:pPr>
            <a:r>
              <a:rPr lang="en-US" sz="1201">
                <a:solidFill>
                  <a:srgbClr val="000000"/>
                </a:solidFill>
                <a:latin typeface="Radnika Next Medium"/>
                <a:ea typeface="Radnika Next Medium"/>
                <a:cs typeface="Radnika Next Medium"/>
                <a:sym typeface="Radnika Next Medium"/>
              </a:rPr>
              <a:t>STUDENT RESPONSES</a:t>
            </a:r>
          </a:p>
        </p:txBody>
      </p:sp>
      <p:sp>
        <p:nvSpPr>
          <p:cNvPr id="31" name="TextBox 31"/>
          <p:cNvSpPr txBox="1"/>
          <p:nvPr/>
        </p:nvSpPr>
        <p:spPr>
          <a:xfrm>
            <a:off x="4721713" y="3020345"/>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FFFFFF"/>
                </a:solidFill>
                <a:latin typeface="Radnika Next Light"/>
                <a:ea typeface="Radnika Next Light"/>
                <a:cs typeface="Radnika Next Light"/>
                <a:sym typeface="Radnika Next Light"/>
              </a:rPr>
              <a:t>Overall section score</a:t>
            </a:r>
          </a:p>
        </p:txBody>
      </p:sp>
      <p:sp>
        <p:nvSpPr>
          <p:cNvPr id="32" name="TextBox 32"/>
          <p:cNvSpPr txBox="1"/>
          <p:nvPr/>
        </p:nvSpPr>
        <p:spPr>
          <a:xfrm>
            <a:off x="4721713" y="4634179"/>
            <a:ext cx="2747478" cy="397416"/>
          </a:xfrm>
          <a:prstGeom prst="rect">
            <a:avLst/>
          </a:prstGeom>
        </p:spPr>
        <p:txBody>
          <a:bodyPr lIns="0" tIns="0" rIns="0" bIns="0" rtlCol="0" anchor="t">
            <a:spAutoFit/>
          </a:bodyPr>
          <a:lstStyle/>
          <a:p>
            <a:pPr algn="ctr" defTabSz="609630">
              <a:lnSpc>
                <a:spcPts val="1586"/>
              </a:lnSpc>
              <a:spcBef>
                <a:spcPct val="0"/>
              </a:spcBef>
            </a:pPr>
            <a:r>
              <a:rPr lang="en-US" sz="1133" spc="-5">
                <a:solidFill>
                  <a:srgbClr val="FFFFFF"/>
                </a:solidFill>
                <a:latin typeface="Radnika Next Light"/>
                <a:ea typeface="Radnika Next Light"/>
                <a:cs typeface="Radnika Next Light"/>
                <a:sym typeface="Radnika Next Light"/>
              </a:rPr>
              <a:t>Students interact with leader, materials, and each other</a:t>
            </a:r>
          </a:p>
        </p:txBody>
      </p:sp>
      <p:sp>
        <p:nvSpPr>
          <p:cNvPr id="33" name="TextBox 33"/>
          <p:cNvSpPr txBox="1"/>
          <p:nvPr/>
        </p:nvSpPr>
        <p:spPr>
          <a:xfrm>
            <a:off x="4721713" y="3724391"/>
            <a:ext cx="2747478" cy="602601"/>
          </a:xfrm>
          <a:prstGeom prst="rect">
            <a:avLst/>
          </a:prstGeom>
        </p:spPr>
        <p:txBody>
          <a:bodyPr lIns="0" tIns="0" rIns="0" bIns="0" rtlCol="0" anchor="t">
            <a:spAutoFit/>
          </a:bodyPr>
          <a:lstStyle/>
          <a:p>
            <a:pPr algn="ctr" defTabSz="609630">
              <a:lnSpc>
                <a:spcPts val="1586"/>
              </a:lnSpc>
            </a:pPr>
            <a:r>
              <a:rPr lang="en-US" sz="1133">
                <a:solidFill>
                  <a:srgbClr val="FFFFFF"/>
                </a:solidFill>
                <a:latin typeface="Radnika Next Light"/>
                <a:ea typeface="Radnika Next Light"/>
                <a:cs typeface="Radnika Next Light"/>
                <a:sym typeface="Radnika Next Light"/>
              </a:rPr>
              <a:t>Students demonstrate </a:t>
            </a:r>
          </a:p>
          <a:p>
            <a:pPr algn="ctr" defTabSz="609630">
              <a:lnSpc>
                <a:spcPts val="1586"/>
              </a:lnSpc>
            </a:pPr>
            <a:r>
              <a:rPr lang="en-US" sz="1133">
                <a:solidFill>
                  <a:srgbClr val="FFFFFF"/>
                </a:solidFill>
                <a:latin typeface="Radnika Next Light"/>
                <a:ea typeface="Radnika Next Light"/>
                <a:cs typeface="Radnika Next Light"/>
                <a:sym typeface="Radnika Next Light"/>
              </a:rPr>
              <a:t>interest in the activity</a:t>
            </a:r>
          </a:p>
          <a:p>
            <a:pPr algn="ctr" defTabSz="609630">
              <a:lnSpc>
                <a:spcPts val="1586"/>
              </a:lnSpc>
              <a:spcBef>
                <a:spcPct val="0"/>
              </a:spcBef>
            </a:pPr>
            <a:endParaRPr lang="en-US" sz="1133">
              <a:solidFill>
                <a:srgbClr val="FFFFFF"/>
              </a:solidFill>
              <a:latin typeface="Radnika Next Light"/>
              <a:ea typeface="Radnika Next Light"/>
              <a:cs typeface="Radnika Next Light"/>
              <a:sym typeface="Radnika Next Light"/>
            </a:endParaRPr>
          </a:p>
        </p:txBody>
      </p:sp>
      <p:sp>
        <p:nvSpPr>
          <p:cNvPr id="34" name="TextBox 34"/>
          <p:cNvSpPr txBox="1"/>
          <p:nvPr/>
        </p:nvSpPr>
        <p:spPr>
          <a:xfrm>
            <a:off x="4715255" y="5581931"/>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FFFFFF"/>
                </a:solidFill>
                <a:latin typeface="Radnika Next Light"/>
                <a:ea typeface="Radnika Next Light"/>
                <a:cs typeface="Radnika Next Light"/>
                <a:sym typeface="Radnika Next Light"/>
              </a:rPr>
              <a:t>Student responses indicate learning</a:t>
            </a:r>
          </a:p>
        </p:txBody>
      </p:sp>
      <p:grpSp>
        <p:nvGrpSpPr>
          <p:cNvPr id="35" name="Group 35"/>
          <p:cNvGrpSpPr/>
          <p:nvPr/>
        </p:nvGrpSpPr>
        <p:grpSpPr>
          <a:xfrm>
            <a:off x="8294690" y="2458859"/>
            <a:ext cx="2747478" cy="3523873"/>
            <a:chOff x="0" y="0"/>
            <a:chExt cx="1085423" cy="1392147"/>
          </a:xfrm>
        </p:grpSpPr>
        <p:sp>
          <p:nvSpPr>
            <p:cNvPr id="36" name="Freeform 36"/>
            <p:cNvSpPr/>
            <p:nvPr/>
          </p:nvSpPr>
          <p:spPr>
            <a:xfrm>
              <a:off x="0" y="0"/>
              <a:ext cx="1085423" cy="1392147"/>
            </a:xfrm>
            <a:custGeom>
              <a:avLst/>
              <a:gdLst/>
              <a:ahLst/>
              <a:cxnLst/>
              <a:rect l="l" t="t" r="r" b="b"/>
              <a:pathLst>
                <a:path w="1085423" h="1392147">
                  <a:moveTo>
                    <a:pt x="95806" y="0"/>
                  </a:moveTo>
                  <a:lnTo>
                    <a:pt x="989617" y="0"/>
                  </a:lnTo>
                  <a:cubicBezTo>
                    <a:pt x="1015027" y="0"/>
                    <a:pt x="1039395" y="10094"/>
                    <a:pt x="1057362" y="28061"/>
                  </a:cubicBezTo>
                  <a:cubicBezTo>
                    <a:pt x="1075329" y="46028"/>
                    <a:pt x="1085423" y="70397"/>
                    <a:pt x="1085423" y="95806"/>
                  </a:cubicBezTo>
                  <a:lnTo>
                    <a:pt x="1085423" y="1296341"/>
                  </a:lnTo>
                  <a:cubicBezTo>
                    <a:pt x="1085423" y="1321750"/>
                    <a:pt x="1075329" y="1346119"/>
                    <a:pt x="1057362" y="1364086"/>
                  </a:cubicBezTo>
                  <a:cubicBezTo>
                    <a:pt x="1039395" y="1382053"/>
                    <a:pt x="1015027" y="1392147"/>
                    <a:pt x="989617" y="1392147"/>
                  </a:cubicBezTo>
                  <a:lnTo>
                    <a:pt x="95806" y="1392147"/>
                  </a:lnTo>
                  <a:cubicBezTo>
                    <a:pt x="70397" y="1392147"/>
                    <a:pt x="46028" y="1382053"/>
                    <a:pt x="28061" y="1364086"/>
                  </a:cubicBezTo>
                  <a:cubicBezTo>
                    <a:pt x="10094" y="1346119"/>
                    <a:pt x="0" y="1321750"/>
                    <a:pt x="0" y="1296341"/>
                  </a:cubicBezTo>
                  <a:lnTo>
                    <a:pt x="0" y="95806"/>
                  </a:lnTo>
                  <a:cubicBezTo>
                    <a:pt x="0" y="70397"/>
                    <a:pt x="10094" y="46028"/>
                    <a:pt x="28061" y="28061"/>
                  </a:cubicBezTo>
                  <a:cubicBezTo>
                    <a:pt x="46028" y="10094"/>
                    <a:pt x="70397" y="0"/>
                    <a:pt x="95806" y="0"/>
                  </a:cubicBezTo>
                  <a:close/>
                </a:path>
              </a:pathLst>
            </a:custGeom>
            <a:solidFill>
              <a:srgbClr val="000000"/>
            </a:solidFill>
          </p:spPr>
          <p:txBody>
            <a:bodyPr/>
            <a:lstStyle/>
            <a:p>
              <a:pPr defTabSz="609630"/>
              <a:endParaRPr lang="en-US" sz="1200">
                <a:solidFill>
                  <a:prstClr val="black"/>
                </a:solidFill>
                <a:latin typeface="Calibri"/>
              </a:endParaRPr>
            </a:p>
          </p:txBody>
        </p:sp>
        <p:sp>
          <p:nvSpPr>
            <p:cNvPr id="37" name="TextBox 37"/>
            <p:cNvSpPr txBox="1"/>
            <p:nvPr/>
          </p:nvSpPr>
          <p:spPr>
            <a:xfrm>
              <a:off x="0" y="-47625"/>
              <a:ext cx="1085423" cy="1439772"/>
            </a:xfrm>
            <a:prstGeom prst="rect">
              <a:avLst/>
            </a:prstGeom>
          </p:spPr>
          <p:txBody>
            <a:bodyPr lIns="33867" tIns="33867" rIns="33867" bIns="33867" rtlCol="0" anchor="ctr"/>
            <a:lstStyle/>
            <a:p>
              <a:pPr algn="ctr" defTabSz="609630">
                <a:lnSpc>
                  <a:spcPts val="2094"/>
                </a:lnSpc>
              </a:pPr>
              <a:endParaRPr sz="1200">
                <a:solidFill>
                  <a:prstClr val="black"/>
                </a:solidFill>
                <a:latin typeface="Calibri"/>
              </a:endParaRPr>
            </a:p>
          </p:txBody>
        </p:sp>
      </p:grpSp>
      <p:pic>
        <p:nvPicPr>
          <p:cNvPr id="38" name="Picture 38"/>
          <p:cNvPicPr>
            <a:picLocks noChangeAspect="1"/>
          </p:cNvPicPr>
          <p:nvPr/>
        </p:nvPicPr>
        <p:blipFill>
          <a:blip r:embed="rId10"/>
          <a:stretch>
            <a:fillRect/>
          </a:stretch>
        </p:blipFill>
        <p:spPr>
          <a:xfrm>
            <a:off x="8216813" y="2439100"/>
            <a:ext cx="2880068" cy="746019"/>
          </a:xfrm>
          <a:prstGeom prst="rect">
            <a:avLst/>
          </a:prstGeom>
        </p:spPr>
      </p:pic>
      <p:pic>
        <p:nvPicPr>
          <p:cNvPr id="39" name="Picture 39"/>
          <p:cNvPicPr>
            <a:picLocks noChangeAspect="1"/>
          </p:cNvPicPr>
          <p:nvPr/>
        </p:nvPicPr>
        <p:blipFill>
          <a:blip r:embed="rId11"/>
          <a:stretch>
            <a:fillRect/>
          </a:stretch>
        </p:blipFill>
        <p:spPr>
          <a:xfrm>
            <a:off x="8214497" y="3846958"/>
            <a:ext cx="2907864" cy="750651"/>
          </a:xfrm>
          <a:prstGeom prst="rect">
            <a:avLst/>
          </a:prstGeom>
        </p:spPr>
      </p:pic>
      <p:pic>
        <p:nvPicPr>
          <p:cNvPr id="40" name="Picture 40"/>
          <p:cNvPicPr>
            <a:picLocks noChangeAspect="1"/>
          </p:cNvPicPr>
          <p:nvPr/>
        </p:nvPicPr>
        <p:blipFill>
          <a:blip r:embed="rId12"/>
          <a:stretch>
            <a:fillRect/>
          </a:stretch>
        </p:blipFill>
        <p:spPr>
          <a:xfrm>
            <a:off x="8221761" y="3143003"/>
            <a:ext cx="2870172" cy="744369"/>
          </a:xfrm>
          <a:prstGeom prst="rect">
            <a:avLst/>
          </a:prstGeom>
        </p:spPr>
      </p:pic>
      <p:pic>
        <p:nvPicPr>
          <p:cNvPr id="41" name="Picture 41"/>
          <p:cNvPicPr>
            <a:picLocks noChangeAspect="1"/>
          </p:cNvPicPr>
          <p:nvPr/>
        </p:nvPicPr>
        <p:blipFill>
          <a:blip r:embed="rId13"/>
          <a:stretch>
            <a:fillRect/>
          </a:stretch>
        </p:blipFill>
        <p:spPr>
          <a:xfrm>
            <a:off x="8200053" y="4597282"/>
            <a:ext cx="2936752" cy="755466"/>
          </a:xfrm>
          <a:prstGeom prst="rect">
            <a:avLst/>
          </a:prstGeom>
        </p:spPr>
      </p:pic>
      <p:sp>
        <p:nvSpPr>
          <p:cNvPr id="42" name="TextBox 42"/>
          <p:cNvSpPr txBox="1"/>
          <p:nvPr/>
        </p:nvSpPr>
        <p:spPr>
          <a:xfrm>
            <a:off x="8197561" y="1997567"/>
            <a:ext cx="2961162" cy="422167"/>
          </a:xfrm>
          <a:prstGeom prst="rect">
            <a:avLst/>
          </a:prstGeom>
        </p:spPr>
        <p:txBody>
          <a:bodyPr lIns="0" tIns="0" rIns="0" bIns="0" rtlCol="0" anchor="t">
            <a:spAutoFit/>
          </a:bodyPr>
          <a:lstStyle/>
          <a:p>
            <a:pPr algn="ctr" defTabSz="609630">
              <a:lnSpc>
                <a:spcPts val="1682"/>
              </a:lnSpc>
            </a:pPr>
            <a:r>
              <a:rPr lang="en-US" sz="1201">
                <a:solidFill>
                  <a:srgbClr val="000000"/>
                </a:solidFill>
                <a:latin typeface="Radnika Next Medium"/>
                <a:ea typeface="Radnika Next Medium"/>
                <a:cs typeface="Radnika Next Medium"/>
                <a:sym typeface="Radnika Next Medium"/>
              </a:rPr>
              <a:t>INSTRUCTIONAL ENGAGEMENT AND PRACTICES</a:t>
            </a:r>
          </a:p>
        </p:txBody>
      </p:sp>
      <p:sp>
        <p:nvSpPr>
          <p:cNvPr id="43" name="TextBox 43"/>
          <p:cNvSpPr txBox="1"/>
          <p:nvPr/>
        </p:nvSpPr>
        <p:spPr>
          <a:xfrm>
            <a:off x="8294690" y="3020345"/>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FFFFFF"/>
                </a:solidFill>
                <a:latin typeface="Radnika Next Light"/>
                <a:ea typeface="Radnika Next Light"/>
                <a:cs typeface="Radnika Next Light"/>
                <a:sym typeface="Radnika Next Light"/>
              </a:rPr>
              <a:t>Overall section score</a:t>
            </a:r>
          </a:p>
        </p:txBody>
      </p:sp>
      <p:sp>
        <p:nvSpPr>
          <p:cNvPr id="44" name="TextBox 44"/>
          <p:cNvSpPr txBox="1"/>
          <p:nvPr/>
        </p:nvSpPr>
        <p:spPr>
          <a:xfrm>
            <a:off x="8294690" y="4450554"/>
            <a:ext cx="2747478" cy="192232"/>
          </a:xfrm>
          <a:prstGeom prst="rect">
            <a:avLst/>
          </a:prstGeom>
        </p:spPr>
        <p:txBody>
          <a:bodyPr lIns="0" tIns="0" rIns="0" bIns="0" rtlCol="0" anchor="t">
            <a:spAutoFit/>
          </a:bodyPr>
          <a:lstStyle/>
          <a:p>
            <a:pPr algn="ctr" defTabSz="609630">
              <a:lnSpc>
                <a:spcPts val="1586"/>
              </a:lnSpc>
              <a:spcBef>
                <a:spcPct val="0"/>
              </a:spcBef>
            </a:pPr>
            <a:r>
              <a:rPr lang="en-US" sz="1133" spc="-5">
                <a:solidFill>
                  <a:srgbClr val="FFFFFF"/>
                </a:solidFill>
                <a:latin typeface="Radnika Next Light"/>
                <a:ea typeface="Radnika Next Light"/>
                <a:cs typeface="Radnika Next Light"/>
                <a:sym typeface="Radnika Next Light"/>
              </a:rPr>
              <a:t>Activity is suitable for the age group</a:t>
            </a:r>
          </a:p>
        </p:txBody>
      </p:sp>
      <p:sp>
        <p:nvSpPr>
          <p:cNvPr id="45" name="TextBox 45"/>
          <p:cNvSpPr txBox="1"/>
          <p:nvPr/>
        </p:nvSpPr>
        <p:spPr>
          <a:xfrm>
            <a:off x="8294690" y="3724391"/>
            <a:ext cx="2747478" cy="192232"/>
          </a:xfrm>
          <a:prstGeom prst="rect">
            <a:avLst/>
          </a:prstGeom>
        </p:spPr>
        <p:txBody>
          <a:bodyPr lIns="0" tIns="0" rIns="0" bIns="0" rtlCol="0" anchor="t">
            <a:spAutoFit/>
          </a:bodyPr>
          <a:lstStyle/>
          <a:p>
            <a:pPr algn="ctr" defTabSz="609630">
              <a:lnSpc>
                <a:spcPts val="1586"/>
              </a:lnSpc>
              <a:spcBef>
                <a:spcPct val="0"/>
              </a:spcBef>
            </a:pPr>
            <a:r>
              <a:rPr lang="en-US" sz="1133">
                <a:solidFill>
                  <a:srgbClr val="FFFFFF"/>
                </a:solidFill>
                <a:latin typeface="Radnika Next Light"/>
                <a:ea typeface="Radnika Next Light"/>
                <a:cs typeface="Radnika Next Light"/>
                <a:sym typeface="Radnika Next Light"/>
              </a:rPr>
              <a:t>Activities are hands-on</a:t>
            </a:r>
          </a:p>
        </p:txBody>
      </p:sp>
      <p:sp>
        <p:nvSpPr>
          <p:cNvPr id="46" name="TextBox 46"/>
          <p:cNvSpPr txBox="1"/>
          <p:nvPr/>
        </p:nvSpPr>
        <p:spPr>
          <a:xfrm>
            <a:off x="8294690" y="5188281"/>
            <a:ext cx="2747478" cy="602601"/>
          </a:xfrm>
          <a:prstGeom prst="rect">
            <a:avLst/>
          </a:prstGeom>
        </p:spPr>
        <p:txBody>
          <a:bodyPr lIns="0" tIns="0" rIns="0" bIns="0" rtlCol="0" anchor="t">
            <a:spAutoFit/>
          </a:bodyPr>
          <a:lstStyle/>
          <a:p>
            <a:pPr algn="ctr" defTabSz="609630">
              <a:lnSpc>
                <a:spcPts val="1586"/>
              </a:lnSpc>
            </a:pPr>
            <a:r>
              <a:rPr lang="en-US" sz="1133">
                <a:solidFill>
                  <a:srgbClr val="FFFFFF"/>
                </a:solidFill>
                <a:latin typeface="Radnika Next Light"/>
                <a:ea typeface="Radnika Next Light"/>
                <a:cs typeface="Radnika Next Light"/>
                <a:sym typeface="Radnika Next Light"/>
              </a:rPr>
              <a:t> Activities designed for student interaction with each other, </a:t>
            </a:r>
          </a:p>
          <a:p>
            <a:pPr algn="ctr" defTabSz="609630">
              <a:lnSpc>
                <a:spcPts val="1586"/>
              </a:lnSpc>
              <a:spcBef>
                <a:spcPct val="0"/>
              </a:spcBef>
            </a:pPr>
            <a:r>
              <a:rPr lang="en-US" sz="1133">
                <a:solidFill>
                  <a:srgbClr val="FFFFFF"/>
                </a:solidFill>
                <a:latin typeface="Radnika Next Light"/>
                <a:ea typeface="Radnika Next Light"/>
                <a:cs typeface="Radnika Next Light"/>
                <a:sym typeface="Radnika Next Light"/>
              </a:rPr>
              <a:t>leader, and materials</a:t>
            </a:r>
          </a:p>
        </p:txBody>
      </p:sp>
      <p:sp>
        <p:nvSpPr>
          <p:cNvPr id="47" name="TextBox 47"/>
          <p:cNvSpPr txBox="1"/>
          <p:nvPr/>
        </p:nvSpPr>
        <p:spPr>
          <a:xfrm>
            <a:off x="6335959" y="838860"/>
            <a:ext cx="4739584" cy="909480"/>
          </a:xfrm>
          <a:prstGeom prst="rect">
            <a:avLst/>
          </a:prstGeom>
        </p:spPr>
        <p:txBody>
          <a:bodyPr lIns="0" tIns="0" rIns="0" bIns="0" rtlCol="0" anchor="t">
            <a:spAutoFit/>
          </a:bodyPr>
          <a:lstStyle/>
          <a:p>
            <a:pPr defTabSz="609630">
              <a:lnSpc>
                <a:spcPts val="1814"/>
              </a:lnSpc>
              <a:spcBef>
                <a:spcPct val="0"/>
              </a:spcBef>
            </a:pPr>
            <a:r>
              <a:rPr lang="en-US" sz="1295">
                <a:solidFill>
                  <a:srgbClr val="000000"/>
                </a:solidFill>
                <a:latin typeface="Radnika Next Light"/>
                <a:ea typeface="Radnika Next Light"/>
                <a:cs typeface="Radnika Next Light"/>
                <a:sym typeface="Radnika Next Light"/>
              </a:rPr>
              <a:t>Most activities observed in 2021-2022 and 2022-2023 met or exceeded the 21st CCLC goal of maturing for overall Evidence of Preparation, Student Response, and Instructional Engagement and Practices. </a:t>
            </a:r>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3"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40AC658-EE9C-98BC-D9EA-97457BF2FF83}"/>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dirty="0">
                <a:solidFill>
                  <a:srgbClr val="FFFFFF"/>
                </a:solidFill>
              </a:rPr>
              <a:t>Why worry about funding?</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3EF3190F-555E-1BBE-F10C-2EA5935B3FC6}"/>
              </a:ext>
            </a:extLst>
          </p:cNvPr>
          <p:cNvSpPr>
            <a:spLocks noGrp="1"/>
          </p:cNvSpPr>
          <p:nvPr>
            <p:ph type="body" sz="quarter" idx="13"/>
          </p:nvPr>
        </p:nvSpPr>
        <p:spPr>
          <a:xfrm>
            <a:off x="6081089" y="725394"/>
            <a:ext cx="5142658" cy="5407212"/>
          </a:xfrm>
        </p:spPr>
        <p:txBody>
          <a:bodyPr vert="horz" lIns="91440" tIns="45720" rIns="91440" bIns="45720" rtlCol="0" anchor="ctr">
            <a:normAutofit/>
          </a:bodyPr>
          <a:lstStyle/>
          <a:p>
            <a:pPr indent="-182880">
              <a:lnSpc>
                <a:spcPct val="90000"/>
              </a:lnSpc>
              <a:buFont typeface="Wingdings" pitchFamily="2" charset="2"/>
              <a:buChar char="§"/>
            </a:pPr>
            <a:r>
              <a:rPr lang="en-US" dirty="0"/>
              <a:t>Federal funding is often insufficient </a:t>
            </a:r>
          </a:p>
          <a:p>
            <a:pPr indent="-182880">
              <a:lnSpc>
                <a:spcPct val="90000"/>
              </a:lnSpc>
              <a:buFont typeface="Wingdings" pitchFamily="2" charset="2"/>
              <a:buChar char="§"/>
            </a:pPr>
            <a:r>
              <a:rPr lang="en-US" dirty="0"/>
              <a:t>Enhance program offerings</a:t>
            </a:r>
          </a:p>
          <a:p>
            <a:pPr indent="-182880">
              <a:lnSpc>
                <a:spcPct val="90000"/>
              </a:lnSpc>
              <a:buFont typeface="Wingdings" pitchFamily="2" charset="2"/>
              <a:buChar char="§"/>
            </a:pPr>
            <a:r>
              <a:rPr lang="en-US" dirty="0"/>
              <a:t>Staff wages are one of the main reasons for turnover</a:t>
            </a:r>
          </a:p>
          <a:p>
            <a:pPr indent="-182880">
              <a:lnSpc>
                <a:spcPct val="90000"/>
              </a:lnSpc>
              <a:buFont typeface="Wingdings" pitchFamily="2" charset="2"/>
              <a:buChar char="§"/>
            </a:pPr>
            <a:r>
              <a:rPr lang="en-US" dirty="0"/>
              <a:t>Grant funds are rarely long-term sources of d funding</a:t>
            </a:r>
          </a:p>
        </p:txBody>
      </p:sp>
      <p:sp>
        <p:nvSpPr>
          <p:cNvPr id="4" name="Slide Number Placeholder 3">
            <a:extLst>
              <a:ext uri="{FF2B5EF4-FFF2-40B4-BE49-F238E27FC236}">
                <a16:creationId xmlns:a16="http://schemas.microsoft.com/office/drawing/2014/main" id="{03620E4B-180C-BC44-77E5-057AC16301A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lnSpc>
                <a:spcPct val="90000"/>
              </a:lnSpc>
              <a:spcAft>
                <a:spcPts val="600"/>
              </a:spcAft>
            </a:pPr>
            <a:fld id="{B5CEABB6-07DC-46E8-9B57-56EC44A396E5}" type="slidenum">
              <a:rPr lang="en-US" sz="1900" b="1" kern="1200">
                <a:solidFill>
                  <a:schemeClr val="accent1"/>
                </a:solidFill>
                <a:latin typeface="+mj-lt"/>
                <a:ea typeface="+mn-ea"/>
                <a:cs typeface="+mn-cs"/>
              </a:rPr>
              <a:pPr>
                <a:lnSpc>
                  <a:spcPct val="90000"/>
                </a:lnSpc>
                <a:spcAft>
                  <a:spcPts val="600"/>
                </a:spcAft>
              </a:pPr>
              <a:t>2</a:t>
            </a:fld>
            <a:endParaRPr lang="en-US" sz="1900" b="1" kern="1200">
              <a:solidFill>
                <a:schemeClr val="accent1"/>
              </a:solidFill>
              <a:latin typeface="+mj-lt"/>
              <a:ea typeface="+mn-ea"/>
              <a:cs typeface="+mn-cs"/>
            </a:endParaRPr>
          </a:p>
        </p:txBody>
      </p:sp>
    </p:spTree>
    <p:extLst>
      <p:ext uri="{BB962C8B-B14F-4D97-AF65-F5344CB8AC3E}">
        <p14:creationId xmlns:p14="http://schemas.microsoft.com/office/powerpoint/2010/main" val="397800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CA49-614B-0F4F-89AC-92799E29CFC9}"/>
              </a:ext>
            </a:extLst>
          </p:cNvPr>
          <p:cNvSpPr>
            <a:spLocks noGrp="1"/>
          </p:cNvSpPr>
          <p:nvPr>
            <p:ph type="title"/>
          </p:nvPr>
        </p:nvSpPr>
        <p:spPr>
          <a:xfrm>
            <a:off x="1069848" y="484632"/>
            <a:ext cx="10058400" cy="1609344"/>
          </a:xfrm>
        </p:spPr>
        <p:txBody>
          <a:bodyPr>
            <a:normAutofit/>
          </a:bodyPr>
          <a:lstStyle/>
          <a:p>
            <a:r>
              <a:rPr lang="en-US"/>
              <a:t>Quotes from Staff</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7B73A9-9CC8-5489-B30C-1DD70977D390}"/>
              </a:ext>
            </a:extLst>
          </p:cNvPr>
          <p:cNvGraphicFramePr>
            <a:graphicFrameLocks noGrp="1"/>
          </p:cNvGraphicFramePr>
          <p:nvPr>
            <p:ph idx="1"/>
            <p:extLst>
              <p:ext uri="{D42A27DB-BD31-4B8C-83A1-F6EECF244321}">
                <p14:modId xmlns:p14="http://schemas.microsoft.com/office/powerpoint/2010/main" val="110588303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275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34889-55B0-13DE-2AF5-8C97C1DCDBF5}"/>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2"/>
                  <a:srcRect/>
                  <a:tile tx="6350" ty="-127000" sx="65000" sy="64000" flip="none" algn="tl"/>
                </a:blipFill>
              </a:rPr>
              <a:t>Partners work with SiTES for Many reasons</a:t>
            </a:r>
          </a:p>
        </p:txBody>
      </p:sp>
      <p:sp>
        <p:nvSpPr>
          <p:cNvPr id="3" name="Content Placeholder 2">
            <a:extLst>
              <a:ext uri="{FF2B5EF4-FFF2-40B4-BE49-F238E27FC236}">
                <a16:creationId xmlns:a16="http://schemas.microsoft.com/office/drawing/2014/main" id="{1C224F1D-F2C9-B54C-B3B5-E8A39018CF8E}"/>
              </a:ext>
            </a:extLst>
          </p:cNvPr>
          <p:cNvSpPr>
            <a:spLocks noGrp="1"/>
          </p:cNvSpPr>
          <p:nvPr>
            <p:ph idx="1"/>
          </p:nvPr>
        </p:nvSpPr>
        <p:spPr>
          <a:xfrm>
            <a:off x="8200102" y="4790198"/>
            <a:ext cx="2818418" cy="687058"/>
          </a:xfrm>
        </p:spPr>
        <p:txBody>
          <a:bodyPr vert="horz" lIns="91440" tIns="45720" rIns="91440" bIns="45720" rtlCol="0">
            <a:normAutofit/>
          </a:bodyPr>
          <a:lstStyle/>
          <a:p>
            <a:pPr marL="0" indent="0">
              <a:buNone/>
            </a:pPr>
            <a:r>
              <a:rPr lang="en-US" sz="1400" dirty="0">
                <a:solidFill>
                  <a:srgbClr val="000000"/>
                </a:solidFill>
              </a:rPr>
              <a:t>94 % say their mission is aligned with goals of 21</a:t>
            </a:r>
            <a:r>
              <a:rPr lang="en-US" sz="1400" baseline="30000" dirty="0">
                <a:solidFill>
                  <a:srgbClr val="000000"/>
                </a:solidFill>
              </a:rPr>
              <a:t>st</a:t>
            </a:r>
            <a:r>
              <a:rPr lang="en-US" sz="1400" dirty="0">
                <a:solidFill>
                  <a:srgbClr val="000000"/>
                </a:solidFill>
              </a:rPr>
              <a:t> CCLC</a:t>
            </a:r>
          </a:p>
        </p:txBody>
      </p:sp>
      <p:pic>
        <p:nvPicPr>
          <p:cNvPr id="6" name="Picture 5">
            <a:extLst>
              <a:ext uri="{FF2B5EF4-FFF2-40B4-BE49-F238E27FC236}">
                <a16:creationId xmlns:a16="http://schemas.microsoft.com/office/drawing/2014/main" id="{7DA3B526-B105-3705-4725-12573193A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24" y="1388911"/>
            <a:ext cx="6603363" cy="4011543"/>
          </a:xfrm>
          <a:prstGeom prst="rect">
            <a:avLst/>
          </a:prstGeom>
        </p:spPr>
      </p:pic>
      <p:sp>
        <p:nvSpPr>
          <p:cNvPr id="2" name="Rectangle 1">
            <a:extLst>
              <a:ext uri="{FF2B5EF4-FFF2-40B4-BE49-F238E27FC236}">
                <a16:creationId xmlns:a16="http://schemas.microsoft.com/office/drawing/2014/main" id="{5B070B46-B603-9523-4902-B6A6052696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96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7FF9-796F-4F80-AA09-5DC15E2CFBF3}"/>
              </a:ext>
            </a:extLst>
          </p:cNvPr>
          <p:cNvSpPr>
            <a:spLocks noGrp="1"/>
          </p:cNvSpPr>
          <p:nvPr>
            <p:ph type="title"/>
          </p:nvPr>
        </p:nvSpPr>
        <p:spPr>
          <a:xfrm>
            <a:off x="1069848" y="484632"/>
            <a:ext cx="10058400" cy="1609344"/>
          </a:xfrm>
        </p:spPr>
        <p:txBody>
          <a:bodyPr>
            <a:normAutofit/>
          </a:bodyPr>
          <a:lstStyle/>
          <a:p>
            <a:r>
              <a:rPr lang="en-US"/>
              <a:t>Community Partners</a:t>
            </a:r>
          </a:p>
        </p:txBody>
      </p:sp>
      <p:sp>
        <p:nvSpPr>
          <p:cNvPr id="12" name="Rectangle 11">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7BFC311-145C-A2F3-19B9-A47A3DAADD9C}"/>
              </a:ext>
            </a:extLst>
          </p:cNvPr>
          <p:cNvGraphicFramePr>
            <a:graphicFrameLocks noGrp="1"/>
          </p:cNvGraphicFramePr>
          <p:nvPr>
            <p:ph idx="1"/>
            <p:extLst>
              <p:ext uri="{D42A27DB-BD31-4B8C-83A1-F6EECF244321}">
                <p14:modId xmlns:p14="http://schemas.microsoft.com/office/powerpoint/2010/main" val="408023652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251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27B0-38E7-793D-6013-A1A4C3F67C85}"/>
              </a:ext>
            </a:extLst>
          </p:cNvPr>
          <p:cNvSpPr>
            <a:spLocks noGrp="1"/>
          </p:cNvSpPr>
          <p:nvPr>
            <p:ph type="title"/>
          </p:nvPr>
        </p:nvSpPr>
        <p:spPr/>
        <p:txBody>
          <a:bodyPr/>
          <a:lstStyle/>
          <a:p>
            <a:r>
              <a:rPr lang="en-US" dirty="0"/>
              <a:t>Craft a proposal</a:t>
            </a:r>
          </a:p>
        </p:txBody>
      </p:sp>
      <p:sp>
        <p:nvSpPr>
          <p:cNvPr id="3" name="Content Placeholder 2">
            <a:extLst>
              <a:ext uri="{FF2B5EF4-FFF2-40B4-BE49-F238E27FC236}">
                <a16:creationId xmlns:a16="http://schemas.microsoft.com/office/drawing/2014/main" id="{A1A25D7A-1861-85AE-E304-687593F5F081}"/>
              </a:ext>
            </a:extLst>
          </p:cNvPr>
          <p:cNvSpPr>
            <a:spLocks noGrp="1"/>
          </p:cNvSpPr>
          <p:nvPr>
            <p:ph sz="quarter" idx="13"/>
          </p:nvPr>
        </p:nvSpPr>
        <p:spPr/>
        <p:txBody>
          <a:bodyPr>
            <a:normAutofit fontScale="92500" lnSpcReduction="20000"/>
          </a:bodyPr>
          <a:lstStyle/>
          <a:p>
            <a:r>
              <a:rPr lang="en-US" dirty="0"/>
              <a:t>Select 3 pieces of data.</a:t>
            </a:r>
          </a:p>
          <a:p>
            <a:endParaRPr lang="en-US" dirty="0"/>
          </a:p>
          <a:p>
            <a:r>
              <a:rPr lang="en-US" dirty="0"/>
              <a:t>Develop a quick 2-3 </a:t>
            </a:r>
            <a:r>
              <a:rPr lang="en-US" dirty="0" err="1"/>
              <a:t>sentece</a:t>
            </a:r>
            <a:r>
              <a:rPr lang="en-US" dirty="0"/>
              <a:t>. Tell us about your program. Provide the context AND slip in an accomplishment.</a:t>
            </a:r>
          </a:p>
          <a:p>
            <a:endParaRPr lang="en-US" dirty="0"/>
          </a:p>
          <a:p>
            <a:r>
              <a:rPr lang="en-US" dirty="0"/>
              <a:t>Outline a basic proposal and answer the following questions using the data.</a:t>
            </a:r>
          </a:p>
          <a:p>
            <a:endParaRPr lang="en-US" dirty="0"/>
          </a:p>
          <a:p>
            <a:r>
              <a:rPr lang="en-US" dirty="0"/>
              <a:t>Determine what else would have been helpful.</a:t>
            </a:r>
          </a:p>
        </p:txBody>
      </p:sp>
      <p:sp>
        <p:nvSpPr>
          <p:cNvPr id="4" name="Content Placeholder 3">
            <a:extLst>
              <a:ext uri="{FF2B5EF4-FFF2-40B4-BE49-F238E27FC236}">
                <a16:creationId xmlns:a16="http://schemas.microsoft.com/office/drawing/2014/main" id="{CFC9178B-4773-4B1F-99D3-DB82EEBA0D2C}"/>
              </a:ext>
            </a:extLst>
          </p:cNvPr>
          <p:cNvSpPr>
            <a:spLocks noGrp="1"/>
          </p:cNvSpPr>
          <p:nvPr>
            <p:ph sz="quarter" idx="14"/>
          </p:nvPr>
        </p:nvSpPr>
        <p:spPr/>
        <p:txBody>
          <a:bodyPr>
            <a:normAutofit/>
          </a:bodyPr>
          <a:lstStyle/>
          <a:p>
            <a:r>
              <a:rPr lang="en-US" dirty="0"/>
              <a:t>How has the program impacted the community?</a:t>
            </a:r>
          </a:p>
          <a:p>
            <a:endParaRPr lang="en-US" dirty="0"/>
          </a:p>
          <a:p>
            <a:r>
              <a:rPr lang="en-US" dirty="0"/>
              <a:t>What evidence do you have that supports long-term impacts?</a:t>
            </a:r>
          </a:p>
          <a:p>
            <a:endParaRPr lang="en-US" dirty="0"/>
          </a:p>
          <a:p>
            <a:r>
              <a:rPr lang="en-US" dirty="0"/>
              <a:t>What will you collect to show evidence of the impact of new funding?</a:t>
            </a:r>
          </a:p>
          <a:p>
            <a:endParaRPr lang="en-US" dirty="0"/>
          </a:p>
          <a:p>
            <a:endParaRPr lang="en-US" dirty="0"/>
          </a:p>
        </p:txBody>
      </p:sp>
      <p:sp>
        <p:nvSpPr>
          <p:cNvPr id="5" name="Slide Number Placeholder 4">
            <a:extLst>
              <a:ext uri="{FF2B5EF4-FFF2-40B4-BE49-F238E27FC236}">
                <a16:creationId xmlns:a16="http://schemas.microsoft.com/office/drawing/2014/main" id="{FC1D049A-664E-DCA9-41ED-C30CF20B0414}"/>
              </a:ext>
            </a:extLst>
          </p:cNvPr>
          <p:cNvSpPr>
            <a:spLocks noGrp="1"/>
          </p:cNvSpPr>
          <p:nvPr>
            <p:ph type="sldNum" sz="quarter" idx="12"/>
          </p:nvPr>
        </p:nvSpPr>
        <p:spPr/>
        <p:txBody>
          <a:bodyPr/>
          <a:lstStyle/>
          <a:p>
            <a:fld id="{B5CEABB6-07DC-46E8-9B57-56EC44A396E5}" type="slidenum">
              <a:rPr lang="en-US" smtClean="0"/>
              <a:pPr/>
              <a:t>23</a:t>
            </a:fld>
            <a:endParaRPr lang="en-US"/>
          </a:p>
        </p:txBody>
      </p:sp>
    </p:spTree>
    <p:extLst>
      <p:ext uri="{BB962C8B-B14F-4D97-AF65-F5344CB8AC3E}">
        <p14:creationId xmlns:p14="http://schemas.microsoft.com/office/powerpoint/2010/main" val="266238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1" name="Group 4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2" name="Oval 4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43" name="Oval 4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45" name="Rectangle 44">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28186A1-11A8-21B1-B6A0-AA1A1DAA5A9A}"/>
              </a:ext>
            </a:extLst>
          </p:cNvPr>
          <p:cNvSpPr>
            <a:spLocks noGrp="1"/>
          </p:cNvSpPr>
          <p:nvPr>
            <p:ph type="title"/>
          </p:nvPr>
        </p:nvSpPr>
        <p:spPr>
          <a:xfrm>
            <a:off x="1051560" y="643468"/>
            <a:ext cx="9966960" cy="3592432"/>
          </a:xfrm>
        </p:spPr>
        <p:txBody>
          <a:bodyPr vert="horz" lIns="91440" tIns="45720" rIns="91440" bIns="45720" rtlCol="0" anchor="ctr">
            <a:normAutofit/>
          </a:bodyPr>
          <a:lstStyle/>
          <a:p>
            <a:r>
              <a:rPr lang="en-US" sz="9600">
                <a:blipFill dpi="0" rotWithShape="1">
                  <a:blip r:embed="rId5"/>
                  <a:srcRect/>
                  <a:tile tx="6350" ty="-127000" sx="65000" sy="64000" flip="none" algn="tl"/>
                </a:blipFill>
              </a:rPr>
              <a:t>Final tips &amp; takeaways</a:t>
            </a:r>
          </a:p>
        </p:txBody>
      </p:sp>
      <p:sp>
        <p:nvSpPr>
          <p:cNvPr id="47" name="Rectangle 46">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5F78C06-3236-0B73-252E-BAD2E008C78F}"/>
              </a:ext>
            </a:extLst>
          </p:cNvPr>
          <p:cNvSpPr>
            <a:spLocks noGrp="1"/>
          </p:cNvSpPr>
          <p:nvPr>
            <p:ph type="body" idx="1"/>
          </p:nvPr>
        </p:nvSpPr>
        <p:spPr>
          <a:xfrm>
            <a:off x="1069848" y="4913336"/>
            <a:ext cx="7891272" cy="1069848"/>
          </a:xfrm>
        </p:spPr>
        <p:txBody>
          <a:bodyPr vert="horz" lIns="91440" tIns="45720" rIns="91440" bIns="45720" rtlCol="0">
            <a:normAutofit/>
          </a:bodyPr>
          <a:lstStyle/>
          <a:p>
            <a:endParaRPr lang="en-US" sz="2200">
              <a:solidFill>
                <a:srgbClr val="000000"/>
              </a:solidFill>
            </a:endParaRPr>
          </a:p>
        </p:txBody>
      </p:sp>
      <p:grpSp>
        <p:nvGrpSpPr>
          <p:cNvPr id="49" name="Group 48">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50" name="Oval 49">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8446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 name="Rectangle 1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ight Double Quote">
            <a:extLst>
              <a:ext uri="{FF2B5EF4-FFF2-40B4-BE49-F238E27FC236}">
                <a16:creationId xmlns:a16="http://schemas.microsoft.com/office/drawing/2014/main" id="{1847289E-BC34-6F1F-9E30-C539D5805F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919" y="505223"/>
            <a:ext cx="3060160" cy="3060160"/>
          </a:xfrm>
          <a:prstGeom prst="rect">
            <a:avLst/>
          </a:prstGeom>
        </p:spPr>
      </p:pic>
      <p:sp>
        <p:nvSpPr>
          <p:cNvPr id="16" name="Rectangle 1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6">
              <a:alphaModFix amt="9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1285456" y="4162031"/>
            <a:ext cx="4543683" cy="1767141"/>
          </a:xfrm>
        </p:spPr>
        <p:txBody>
          <a:bodyPr vert="horz" lIns="91440" tIns="45720" rIns="91440" bIns="45720" rtlCol="0" anchor="ctr">
            <a:normAutofit/>
          </a:bodyPr>
          <a:lstStyle/>
          <a:p>
            <a:pPr algn="r"/>
            <a:r>
              <a:rPr lang="en-US" sz="5400"/>
              <a:t>Thank you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6217920" y="4170410"/>
            <a:ext cx="4699221" cy="1767141"/>
          </a:xfrm>
        </p:spPr>
        <p:txBody>
          <a:bodyPr vert="horz" lIns="91440" tIns="45720" rIns="91440" bIns="45720" rtlCol="0" anchor="ctr">
            <a:normAutofit/>
          </a:bodyPr>
          <a:lstStyle/>
          <a:p>
            <a:pPr indent="-182880">
              <a:lnSpc>
                <a:spcPct val="90000"/>
              </a:lnSpc>
              <a:buFont typeface="Wingdings" pitchFamily="2" charset="2"/>
              <a:buChar char="§"/>
            </a:pPr>
            <a:endParaRPr lang="en-US" sz="1800" dirty="0"/>
          </a:p>
        </p:txBody>
      </p:sp>
      <p:sp>
        <p:nvSpPr>
          <p:cNvPr id="20" name="Rectangle 1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306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86" y="633141"/>
            <a:ext cx="11032628" cy="5582276"/>
            <a:chOff x="0" y="0"/>
            <a:chExt cx="2247355" cy="1137114"/>
          </a:xfrm>
        </p:grpSpPr>
        <p:sp>
          <p:nvSpPr>
            <p:cNvPr id="4" name="Freeform 4"/>
            <p:cNvSpPr/>
            <p:nvPr/>
          </p:nvSpPr>
          <p:spPr>
            <a:xfrm>
              <a:off x="0" y="0"/>
              <a:ext cx="2247355" cy="1137114"/>
            </a:xfrm>
            <a:custGeom>
              <a:avLst/>
              <a:gdLst/>
              <a:ahLst/>
              <a:cxnLst/>
              <a:rect l="l" t="t" r="r" b="b"/>
              <a:pathLst>
                <a:path w="2247355" h="1137114">
                  <a:moveTo>
                    <a:pt x="45932" y="0"/>
                  </a:moveTo>
                  <a:lnTo>
                    <a:pt x="2201423" y="0"/>
                  </a:lnTo>
                  <a:cubicBezTo>
                    <a:pt x="2213605" y="0"/>
                    <a:pt x="2225288" y="4839"/>
                    <a:pt x="2233902" y="13453"/>
                  </a:cubicBezTo>
                  <a:cubicBezTo>
                    <a:pt x="2242516" y="22067"/>
                    <a:pt x="2247355" y="33750"/>
                    <a:pt x="2247355" y="45932"/>
                  </a:cubicBezTo>
                  <a:lnTo>
                    <a:pt x="2247355" y="1091182"/>
                  </a:lnTo>
                  <a:cubicBezTo>
                    <a:pt x="2247355" y="1103364"/>
                    <a:pt x="2242516" y="1115047"/>
                    <a:pt x="2233902" y="1123661"/>
                  </a:cubicBezTo>
                  <a:cubicBezTo>
                    <a:pt x="2225288" y="1132275"/>
                    <a:pt x="2213605" y="1137114"/>
                    <a:pt x="2201423" y="1137114"/>
                  </a:cubicBezTo>
                  <a:lnTo>
                    <a:pt x="45932" y="1137114"/>
                  </a:lnTo>
                  <a:cubicBezTo>
                    <a:pt x="33750" y="1137114"/>
                    <a:pt x="22067" y="1132275"/>
                    <a:pt x="13453" y="1123661"/>
                  </a:cubicBezTo>
                  <a:cubicBezTo>
                    <a:pt x="4839" y="1115047"/>
                    <a:pt x="0" y="1103364"/>
                    <a:pt x="0" y="1091182"/>
                  </a:cubicBezTo>
                  <a:lnTo>
                    <a:pt x="0" y="45932"/>
                  </a:lnTo>
                  <a:cubicBezTo>
                    <a:pt x="0" y="33750"/>
                    <a:pt x="4839" y="22067"/>
                    <a:pt x="13453" y="13453"/>
                  </a:cubicBezTo>
                  <a:cubicBezTo>
                    <a:pt x="22067" y="4839"/>
                    <a:pt x="33750" y="0"/>
                    <a:pt x="45932" y="0"/>
                  </a:cubicBezTo>
                  <a:close/>
                </a:path>
              </a:pathLst>
            </a:custGeom>
            <a:solidFill>
              <a:srgbClr val="FFFBED"/>
            </a:solidFill>
          </p:spPr>
          <p:txBody>
            <a:bodyPr/>
            <a:lstStyle/>
            <a:p>
              <a:pPr defTabSz="609630"/>
              <a:endParaRPr lang="en-US" sz="1200">
                <a:solidFill>
                  <a:prstClr val="black"/>
                </a:solidFill>
                <a:latin typeface="Calibri"/>
              </a:endParaRPr>
            </a:p>
          </p:txBody>
        </p:sp>
        <p:sp>
          <p:nvSpPr>
            <p:cNvPr id="5" name="TextBox 5"/>
            <p:cNvSpPr txBox="1"/>
            <p:nvPr/>
          </p:nvSpPr>
          <p:spPr>
            <a:xfrm>
              <a:off x="0" y="-47625"/>
              <a:ext cx="2247355" cy="1184739"/>
            </a:xfrm>
            <a:prstGeom prst="rect">
              <a:avLst/>
            </a:prstGeom>
          </p:spPr>
          <p:txBody>
            <a:bodyPr lIns="33867" tIns="33867" rIns="33867" bIns="33867" rtlCol="0" anchor="ctr"/>
            <a:lstStyle/>
            <a:p>
              <a:pPr algn="ctr" defTabSz="609630">
                <a:lnSpc>
                  <a:spcPts val="2333"/>
                </a:lnSpc>
              </a:pPr>
              <a:endParaRPr sz="1200">
                <a:solidFill>
                  <a:prstClr val="black"/>
                </a:solidFill>
                <a:latin typeface="Calibri"/>
              </a:endParaRPr>
            </a:p>
          </p:txBody>
        </p:sp>
      </p:grpSp>
      <p:grpSp>
        <p:nvGrpSpPr>
          <p:cNvPr id="6" name="Group 6"/>
          <p:cNvGrpSpPr/>
          <p:nvPr/>
        </p:nvGrpSpPr>
        <p:grpSpPr>
          <a:xfrm>
            <a:off x="6214115" y="1532897"/>
            <a:ext cx="4902323" cy="3814119"/>
            <a:chOff x="0" y="-385482"/>
            <a:chExt cx="9804644" cy="7628238"/>
          </a:xfrm>
        </p:grpSpPr>
        <p:grpSp>
          <p:nvGrpSpPr>
            <p:cNvPr id="7" name="Group 7"/>
            <p:cNvGrpSpPr/>
            <p:nvPr/>
          </p:nvGrpSpPr>
          <p:grpSpPr>
            <a:xfrm>
              <a:off x="7040701" y="6163297"/>
              <a:ext cx="2736753" cy="1071804"/>
              <a:chOff x="0" y="0"/>
              <a:chExt cx="1323119" cy="518178"/>
            </a:xfrm>
          </p:grpSpPr>
          <p:sp>
            <p:nvSpPr>
              <p:cNvPr id="8" name="Freeform 8"/>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DDBD67"/>
              </a:solidFill>
            </p:spPr>
            <p:txBody>
              <a:bodyPr/>
              <a:lstStyle/>
              <a:p>
                <a:pPr defTabSz="609630"/>
                <a:endParaRPr lang="en-US" sz="1200">
                  <a:solidFill>
                    <a:prstClr val="black"/>
                  </a:solidFill>
                  <a:latin typeface="Calibri"/>
                </a:endParaRPr>
              </a:p>
            </p:txBody>
          </p:sp>
          <p:sp>
            <p:nvSpPr>
              <p:cNvPr id="9" name="TextBox 9"/>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10" name="Group 10"/>
            <p:cNvGrpSpPr/>
            <p:nvPr/>
          </p:nvGrpSpPr>
          <p:grpSpPr>
            <a:xfrm>
              <a:off x="5858185" y="6155642"/>
              <a:ext cx="2107901" cy="1087114"/>
              <a:chOff x="0" y="0"/>
              <a:chExt cx="812800" cy="419188"/>
            </a:xfrm>
          </p:grpSpPr>
          <p:sp>
            <p:nvSpPr>
              <p:cNvPr id="11" name="Freeform 11"/>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12" name="TextBox 12"/>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13" name="Group 13"/>
            <p:cNvGrpSpPr/>
            <p:nvPr/>
          </p:nvGrpSpPr>
          <p:grpSpPr>
            <a:xfrm>
              <a:off x="5112107" y="6155642"/>
              <a:ext cx="2432885" cy="1087114"/>
              <a:chOff x="0" y="0"/>
              <a:chExt cx="938113" cy="419188"/>
            </a:xfrm>
          </p:grpSpPr>
          <p:sp>
            <p:nvSpPr>
              <p:cNvPr id="14" name="Freeform 14"/>
              <p:cNvSpPr/>
              <p:nvPr/>
            </p:nvSpPr>
            <p:spPr>
              <a:xfrm>
                <a:off x="0" y="0"/>
                <a:ext cx="938113" cy="419188"/>
              </a:xfrm>
              <a:custGeom>
                <a:avLst/>
                <a:gdLst/>
                <a:ahLst/>
                <a:cxnLst/>
                <a:rect l="l" t="t" r="r" b="b"/>
                <a:pathLst>
                  <a:path w="938113" h="419188">
                    <a:moveTo>
                      <a:pt x="734913" y="0"/>
                    </a:moveTo>
                    <a:lnTo>
                      <a:pt x="0" y="0"/>
                    </a:lnTo>
                    <a:lnTo>
                      <a:pt x="0" y="419188"/>
                    </a:lnTo>
                    <a:lnTo>
                      <a:pt x="734913" y="419188"/>
                    </a:lnTo>
                    <a:lnTo>
                      <a:pt x="938113" y="209594"/>
                    </a:lnTo>
                    <a:lnTo>
                      <a:pt x="734913" y="0"/>
                    </a:lnTo>
                    <a:close/>
                  </a:path>
                </a:pathLst>
              </a:custGeom>
              <a:solidFill>
                <a:srgbClr val="D8D8D8"/>
              </a:solidFill>
            </p:spPr>
            <p:txBody>
              <a:bodyPr/>
              <a:lstStyle/>
              <a:p>
                <a:pPr defTabSz="609630"/>
                <a:endParaRPr lang="en-US" sz="1200">
                  <a:solidFill>
                    <a:prstClr val="black"/>
                  </a:solidFill>
                  <a:latin typeface="Calibri"/>
                </a:endParaRPr>
              </a:p>
            </p:txBody>
          </p:sp>
          <p:sp>
            <p:nvSpPr>
              <p:cNvPr id="15" name="TextBox 15"/>
              <p:cNvSpPr txBox="1"/>
              <p:nvPr/>
            </p:nvSpPr>
            <p:spPr>
              <a:xfrm>
                <a:off x="0" y="-28575"/>
                <a:ext cx="823813"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16" name="Freeform 16"/>
            <p:cNvSpPr/>
            <p:nvPr/>
          </p:nvSpPr>
          <p:spPr>
            <a:xfrm>
              <a:off x="5388849" y="6357966"/>
              <a:ext cx="447868" cy="682466"/>
            </a:xfrm>
            <a:custGeom>
              <a:avLst/>
              <a:gdLst/>
              <a:ahLst/>
              <a:cxnLst/>
              <a:rect l="l" t="t" r="r" b="b"/>
              <a:pathLst>
                <a:path w="447868" h="682466">
                  <a:moveTo>
                    <a:pt x="0" y="0"/>
                  </a:moveTo>
                  <a:lnTo>
                    <a:pt x="447868" y="0"/>
                  </a:lnTo>
                  <a:lnTo>
                    <a:pt x="447868" y="682466"/>
                  </a:lnTo>
                  <a:lnTo>
                    <a:pt x="0" y="682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7" name="Group 17"/>
            <p:cNvGrpSpPr/>
            <p:nvPr/>
          </p:nvGrpSpPr>
          <p:grpSpPr>
            <a:xfrm>
              <a:off x="2020959" y="6163297"/>
              <a:ext cx="2736753" cy="1071804"/>
              <a:chOff x="0" y="0"/>
              <a:chExt cx="1323119" cy="518178"/>
            </a:xfrm>
          </p:grpSpPr>
          <p:sp>
            <p:nvSpPr>
              <p:cNvPr id="18" name="Freeform 18"/>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951B30"/>
              </a:solidFill>
            </p:spPr>
            <p:txBody>
              <a:bodyPr/>
              <a:lstStyle/>
              <a:p>
                <a:pPr defTabSz="609630"/>
                <a:endParaRPr lang="en-US" sz="1200">
                  <a:solidFill>
                    <a:prstClr val="black"/>
                  </a:solidFill>
                  <a:latin typeface="Calibri"/>
                </a:endParaRPr>
              </a:p>
            </p:txBody>
          </p:sp>
          <p:sp>
            <p:nvSpPr>
              <p:cNvPr id="19" name="TextBox 19"/>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20" name="Group 20"/>
            <p:cNvGrpSpPr/>
            <p:nvPr/>
          </p:nvGrpSpPr>
          <p:grpSpPr>
            <a:xfrm>
              <a:off x="838444" y="6155642"/>
              <a:ext cx="2107901" cy="1087114"/>
              <a:chOff x="0" y="0"/>
              <a:chExt cx="812800" cy="419188"/>
            </a:xfrm>
          </p:grpSpPr>
          <p:sp>
            <p:nvSpPr>
              <p:cNvPr id="21" name="Freeform 21"/>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22" name="TextBox 22"/>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23" name="Group 23"/>
            <p:cNvGrpSpPr/>
            <p:nvPr/>
          </p:nvGrpSpPr>
          <p:grpSpPr>
            <a:xfrm>
              <a:off x="2749" y="6155642"/>
              <a:ext cx="2522501" cy="1087114"/>
              <a:chOff x="0" y="0"/>
              <a:chExt cx="972669" cy="419188"/>
            </a:xfrm>
          </p:grpSpPr>
          <p:sp>
            <p:nvSpPr>
              <p:cNvPr id="24" name="Freeform 24"/>
              <p:cNvSpPr/>
              <p:nvPr/>
            </p:nvSpPr>
            <p:spPr>
              <a:xfrm>
                <a:off x="0" y="0"/>
                <a:ext cx="972669" cy="419188"/>
              </a:xfrm>
              <a:custGeom>
                <a:avLst/>
                <a:gdLst/>
                <a:ahLst/>
                <a:cxnLst/>
                <a:rect l="l" t="t" r="r" b="b"/>
                <a:pathLst>
                  <a:path w="972669" h="419188">
                    <a:moveTo>
                      <a:pt x="769469" y="0"/>
                    </a:moveTo>
                    <a:lnTo>
                      <a:pt x="0" y="0"/>
                    </a:lnTo>
                    <a:lnTo>
                      <a:pt x="0" y="419188"/>
                    </a:lnTo>
                    <a:lnTo>
                      <a:pt x="769469" y="419188"/>
                    </a:lnTo>
                    <a:lnTo>
                      <a:pt x="972669" y="209594"/>
                    </a:lnTo>
                    <a:lnTo>
                      <a:pt x="769469" y="0"/>
                    </a:lnTo>
                    <a:close/>
                  </a:path>
                </a:pathLst>
              </a:custGeom>
              <a:solidFill>
                <a:srgbClr val="D8D8D8"/>
              </a:solidFill>
            </p:spPr>
            <p:txBody>
              <a:bodyPr/>
              <a:lstStyle/>
              <a:p>
                <a:pPr defTabSz="609630"/>
                <a:endParaRPr lang="en-US" sz="1200">
                  <a:solidFill>
                    <a:prstClr val="black"/>
                  </a:solidFill>
                  <a:latin typeface="Calibri"/>
                </a:endParaRPr>
              </a:p>
            </p:txBody>
          </p:sp>
          <p:sp>
            <p:nvSpPr>
              <p:cNvPr id="25" name="TextBox 25"/>
              <p:cNvSpPr txBox="1"/>
              <p:nvPr/>
            </p:nvSpPr>
            <p:spPr>
              <a:xfrm>
                <a:off x="0" y="-28575"/>
                <a:ext cx="858369"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26" name="Freeform 26"/>
            <p:cNvSpPr/>
            <p:nvPr/>
          </p:nvSpPr>
          <p:spPr>
            <a:xfrm>
              <a:off x="167583" y="6471217"/>
              <a:ext cx="387569" cy="455964"/>
            </a:xfrm>
            <a:custGeom>
              <a:avLst/>
              <a:gdLst/>
              <a:ahLst/>
              <a:cxnLst/>
              <a:rect l="l" t="t" r="r" b="b"/>
              <a:pathLst>
                <a:path w="387569" h="455964">
                  <a:moveTo>
                    <a:pt x="0" y="0"/>
                  </a:moveTo>
                  <a:lnTo>
                    <a:pt x="387569" y="0"/>
                  </a:lnTo>
                  <a:lnTo>
                    <a:pt x="387569" y="455964"/>
                  </a:lnTo>
                  <a:lnTo>
                    <a:pt x="0" y="4559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7" name="TextBox 27"/>
            <p:cNvSpPr txBox="1"/>
            <p:nvPr/>
          </p:nvSpPr>
          <p:spPr>
            <a:xfrm>
              <a:off x="8204094" y="6423592"/>
              <a:ext cx="1135460"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$3.97</a:t>
              </a:r>
            </a:p>
          </p:txBody>
        </p:sp>
        <p:sp>
          <p:nvSpPr>
            <p:cNvPr id="28" name="TextBox 28"/>
            <p:cNvSpPr txBox="1"/>
            <p:nvPr/>
          </p:nvSpPr>
          <p:spPr>
            <a:xfrm>
              <a:off x="6022253" y="6423592"/>
              <a:ext cx="1135460"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$2.90</a:t>
              </a:r>
            </a:p>
          </p:txBody>
        </p:sp>
        <p:sp>
          <p:nvSpPr>
            <p:cNvPr id="29" name="TextBox 29"/>
            <p:cNvSpPr txBox="1"/>
            <p:nvPr/>
          </p:nvSpPr>
          <p:spPr>
            <a:xfrm>
              <a:off x="643304" y="6423592"/>
              <a:ext cx="1610126"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$50,000</a:t>
              </a:r>
            </a:p>
          </p:txBody>
        </p:sp>
        <p:sp>
          <p:nvSpPr>
            <p:cNvPr id="30" name="TextBox 30"/>
            <p:cNvSpPr txBox="1"/>
            <p:nvPr/>
          </p:nvSpPr>
          <p:spPr>
            <a:xfrm>
              <a:off x="3006001" y="6423592"/>
              <a:ext cx="1610126" cy="505140"/>
            </a:xfrm>
            <a:prstGeom prst="rect">
              <a:avLst/>
            </a:prstGeom>
          </p:spPr>
          <p:txBody>
            <a:bodyPr lIns="0" tIns="0" rIns="0" bIns="0" rtlCol="0" anchor="t">
              <a:spAutoFit/>
            </a:bodyPr>
            <a:lstStyle/>
            <a:p>
              <a:pPr algn="ctr" defTabSz="609630">
                <a:lnSpc>
                  <a:spcPts val="2094"/>
                </a:lnSpc>
              </a:pPr>
              <a:r>
                <a:rPr lang="en-US" sz="1495">
                  <a:solidFill>
                    <a:srgbClr val="FFFFFF"/>
                  </a:solidFill>
                  <a:latin typeface="Radnika Next Light"/>
                  <a:ea typeface="Radnika Next Light"/>
                  <a:cs typeface="Radnika Next Light"/>
                  <a:sym typeface="Radnika Next Light"/>
                </a:rPr>
                <a:t>$50,000</a:t>
              </a:r>
            </a:p>
          </p:txBody>
        </p:sp>
        <p:sp>
          <p:nvSpPr>
            <p:cNvPr id="31" name="TextBox 31"/>
            <p:cNvSpPr txBox="1"/>
            <p:nvPr/>
          </p:nvSpPr>
          <p:spPr>
            <a:xfrm>
              <a:off x="14972" y="5723514"/>
              <a:ext cx="4763371" cy="336118"/>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Minimum grant award per program</a:t>
              </a:r>
            </a:p>
          </p:txBody>
        </p:sp>
        <p:sp>
          <p:nvSpPr>
            <p:cNvPr id="32" name="TextBox 32"/>
            <p:cNvSpPr txBox="1"/>
            <p:nvPr/>
          </p:nvSpPr>
          <p:spPr>
            <a:xfrm>
              <a:off x="5153689" y="5723514"/>
              <a:ext cx="4635985" cy="336118"/>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Cost of a gallon of milk (US)</a:t>
              </a:r>
            </a:p>
          </p:txBody>
        </p:sp>
        <p:grpSp>
          <p:nvGrpSpPr>
            <p:cNvPr id="33" name="Group 33"/>
            <p:cNvGrpSpPr/>
            <p:nvPr/>
          </p:nvGrpSpPr>
          <p:grpSpPr>
            <a:xfrm>
              <a:off x="7067891" y="4360428"/>
              <a:ext cx="2736753" cy="1071804"/>
              <a:chOff x="0" y="0"/>
              <a:chExt cx="1323119" cy="518178"/>
            </a:xfrm>
          </p:grpSpPr>
          <p:sp>
            <p:nvSpPr>
              <p:cNvPr id="34" name="Freeform 34"/>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DDBD67"/>
              </a:solidFill>
            </p:spPr>
            <p:txBody>
              <a:bodyPr/>
              <a:lstStyle/>
              <a:p>
                <a:pPr defTabSz="609630"/>
                <a:endParaRPr lang="en-US" sz="1200">
                  <a:solidFill>
                    <a:prstClr val="black"/>
                  </a:solidFill>
                  <a:latin typeface="Calibri"/>
                </a:endParaRPr>
              </a:p>
            </p:txBody>
          </p:sp>
          <p:sp>
            <p:nvSpPr>
              <p:cNvPr id="35" name="TextBox 35"/>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36" name="Group 36"/>
            <p:cNvGrpSpPr/>
            <p:nvPr/>
          </p:nvGrpSpPr>
          <p:grpSpPr>
            <a:xfrm>
              <a:off x="5885375" y="4352773"/>
              <a:ext cx="2107901" cy="1087114"/>
              <a:chOff x="0" y="0"/>
              <a:chExt cx="812800" cy="419188"/>
            </a:xfrm>
          </p:grpSpPr>
          <p:sp>
            <p:nvSpPr>
              <p:cNvPr id="37" name="Freeform 37"/>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38" name="TextBox 38"/>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39" name="Group 39"/>
            <p:cNvGrpSpPr/>
            <p:nvPr/>
          </p:nvGrpSpPr>
          <p:grpSpPr>
            <a:xfrm>
              <a:off x="5139297" y="4352773"/>
              <a:ext cx="2432885" cy="1087114"/>
              <a:chOff x="0" y="0"/>
              <a:chExt cx="938113" cy="419188"/>
            </a:xfrm>
          </p:grpSpPr>
          <p:sp>
            <p:nvSpPr>
              <p:cNvPr id="40" name="Freeform 40"/>
              <p:cNvSpPr/>
              <p:nvPr/>
            </p:nvSpPr>
            <p:spPr>
              <a:xfrm>
                <a:off x="0" y="0"/>
                <a:ext cx="938113" cy="419188"/>
              </a:xfrm>
              <a:custGeom>
                <a:avLst/>
                <a:gdLst/>
                <a:ahLst/>
                <a:cxnLst/>
                <a:rect l="l" t="t" r="r" b="b"/>
                <a:pathLst>
                  <a:path w="938113" h="419188">
                    <a:moveTo>
                      <a:pt x="734913" y="0"/>
                    </a:moveTo>
                    <a:lnTo>
                      <a:pt x="0" y="0"/>
                    </a:lnTo>
                    <a:lnTo>
                      <a:pt x="0" y="419188"/>
                    </a:lnTo>
                    <a:lnTo>
                      <a:pt x="734913" y="419188"/>
                    </a:lnTo>
                    <a:lnTo>
                      <a:pt x="938113" y="209594"/>
                    </a:lnTo>
                    <a:lnTo>
                      <a:pt x="734913" y="0"/>
                    </a:lnTo>
                    <a:close/>
                  </a:path>
                </a:pathLst>
              </a:custGeom>
              <a:solidFill>
                <a:srgbClr val="D8D8D8"/>
              </a:solidFill>
            </p:spPr>
            <p:txBody>
              <a:bodyPr/>
              <a:lstStyle/>
              <a:p>
                <a:pPr defTabSz="609630"/>
                <a:endParaRPr lang="en-US" sz="1200">
                  <a:solidFill>
                    <a:prstClr val="black"/>
                  </a:solidFill>
                  <a:latin typeface="Calibri"/>
                </a:endParaRPr>
              </a:p>
            </p:txBody>
          </p:sp>
          <p:sp>
            <p:nvSpPr>
              <p:cNvPr id="41" name="TextBox 41"/>
              <p:cNvSpPr txBox="1"/>
              <p:nvPr/>
            </p:nvSpPr>
            <p:spPr>
              <a:xfrm>
                <a:off x="0" y="-28575"/>
                <a:ext cx="823813"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42" name="Freeform 42"/>
            <p:cNvSpPr/>
            <p:nvPr/>
          </p:nvSpPr>
          <p:spPr>
            <a:xfrm>
              <a:off x="5399819" y="4662733"/>
              <a:ext cx="580674" cy="467194"/>
            </a:xfrm>
            <a:custGeom>
              <a:avLst/>
              <a:gdLst/>
              <a:ahLst/>
              <a:cxnLst/>
              <a:rect l="l" t="t" r="r" b="b"/>
              <a:pathLst>
                <a:path w="580674" h="467194">
                  <a:moveTo>
                    <a:pt x="0" y="0"/>
                  </a:moveTo>
                  <a:lnTo>
                    <a:pt x="580674" y="0"/>
                  </a:lnTo>
                  <a:lnTo>
                    <a:pt x="580674" y="467194"/>
                  </a:lnTo>
                  <a:lnTo>
                    <a:pt x="0" y="4671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43" name="Group 43"/>
            <p:cNvGrpSpPr/>
            <p:nvPr/>
          </p:nvGrpSpPr>
          <p:grpSpPr>
            <a:xfrm>
              <a:off x="2048149" y="4360428"/>
              <a:ext cx="2736753" cy="1071804"/>
              <a:chOff x="0" y="0"/>
              <a:chExt cx="1323119" cy="518178"/>
            </a:xfrm>
          </p:grpSpPr>
          <p:sp>
            <p:nvSpPr>
              <p:cNvPr id="44" name="Freeform 44"/>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951B30"/>
              </a:solidFill>
            </p:spPr>
            <p:txBody>
              <a:bodyPr/>
              <a:lstStyle/>
              <a:p>
                <a:pPr defTabSz="609630"/>
                <a:endParaRPr lang="en-US" sz="1200">
                  <a:solidFill>
                    <a:prstClr val="black"/>
                  </a:solidFill>
                  <a:latin typeface="Calibri"/>
                </a:endParaRPr>
              </a:p>
            </p:txBody>
          </p:sp>
          <p:sp>
            <p:nvSpPr>
              <p:cNvPr id="45" name="TextBox 45"/>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46" name="Group 46"/>
            <p:cNvGrpSpPr/>
            <p:nvPr/>
          </p:nvGrpSpPr>
          <p:grpSpPr>
            <a:xfrm>
              <a:off x="865634" y="4352773"/>
              <a:ext cx="2107901" cy="1087114"/>
              <a:chOff x="0" y="0"/>
              <a:chExt cx="812800" cy="419188"/>
            </a:xfrm>
          </p:grpSpPr>
          <p:sp>
            <p:nvSpPr>
              <p:cNvPr id="47" name="Freeform 47"/>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48" name="TextBox 48"/>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49" name="Group 49"/>
            <p:cNvGrpSpPr/>
            <p:nvPr/>
          </p:nvGrpSpPr>
          <p:grpSpPr>
            <a:xfrm>
              <a:off x="29939" y="4352773"/>
              <a:ext cx="2522501" cy="1087114"/>
              <a:chOff x="0" y="0"/>
              <a:chExt cx="972669" cy="419188"/>
            </a:xfrm>
          </p:grpSpPr>
          <p:sp>
            <p:nvSpPr>
              <p:cNvPr id="50" name="Freeform 50"/>
              <p:cNvSpPr/>
              <p:nvPr/>
            </p:nvSpPr>
            <p:spPr>
              <a:xfrm>
                <a:off x="0" y="0"/>
                <a:ext cx="972669" cy="419188"/>
              </a:xfrm>
              <a:custGeom>
                <a:avLst/>
                <a:gdLst/>
                <a:ahLst/>
                <a:cxnLst/>
                <a:rect l="l" t="t" r="r" b="b"/>
                <a:pathLst>
                  <a:path w="972669" h="419188">
                    <a:moveTo>
                      <a:pt x="769469" y="0"/>
                    </a:moveTo>
                    <a:lnTo>
                      <a:pt x="0" y="0"/>
                    </a:lnTo>
                    <a:lnTo>
                      <a:pt x="0" y="419188"/>
                    </a:lnTo>
                    <a:lnTo>
                      <a:pt x="769469" y="419188"/>
                    </a:lnTo>
                    <a:lnTo>
                      <a:pt x="972669" y="209594"/>
                    </a:lnTo>
                    <a:lnTo>
                      <a:pt x="769469" y="0"/>
                    </a:lnTo>
                    <a:close/>
                  </a:path>
                </a:pathLst>
              </a:custGeom>
              <a:solidFill>
                <a:srgbClr val="D8D8D8"/>
              </a:solidFill>
            </p:spPr>
            <p:txBody>
              <a:bodyPr/>
              <a:lstStyle/>
              <a:p>
                <a:pPr defTabSz="609630"/>
                <a:endParaRPr lang="en-US" sz="1200">
                  <a:solidFill>
                    <a:prstClr val="black"/>
                  </a:solidFill>
                  <a:latin typeface="Calibri"/>
                </a:endParaRPr>
              </a:p>
            </p:txBody>
          </p:sp>
          <p:sp>
            <p:nvSpPr>
              <p:cNvPr id="51" name="TextBox 51"/>
              <p:cNvSpPr txBox="1"/>
              <p:nvPr/>
            </p:nvSpPr>
            <p:spPr>
              <a:xfrm>
                <a:off x="0" y="-28575"/>
                <a:ext cx="858369"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52" name="TextBox 52"/>
            <p:cNvSpPr txBox="1"/>
            <p:nvPr/>
          </p:nvSpPr>
          <p:spPr>
            <a:xfrm>
              <a:off x="8146106" y="4620724"/>
              <a:ext cx="1374722"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$10.50</a:t>
              </a:r>
            </a:p>
          </p:txBody>
        </p:sp>
        <p:sp>
          <p:nvSpPr>
            <p:cNvPr id="53" name="TextBox 53"/>
            <p:cNvSpPr txBox="1"/>
            <p:nvPr/>
          </p:nvSpPr>
          <p:spPr>
            <a:xfrm>
              <a:off x="6049443" y="4620724"/>
              <a:ext cx="1135460"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$5.15</a:t>
              </a:r>
            </a:p>
          </p:txBody>
        </p:sp>
        <p:sp>
          <p:nvSpPr>
            <p:cNvPr id="54" name="TextBox 54"/>
            <p:cNvSpPr txBox="1"/>
            <p:nvPr/>
          </p:nvSpPr>
          <p:spPr>
            <a:xfrm>
              <a:off x="907828" y="4615108"/>
              <a:ext cx="1135460"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$7.50</a:t>
              </a:r>
            </a:p>
          </p:txBody>
        </p:sp>
        <p:sp>
          <p:nvSpPr>
            <p:cNvPr id="55" name="TextBox 55"/>
            <p:cNvSpPr txBox="1"/>
            <p:nvPr/>
          </p:nvSpPr>
          <p:spPr>
            <a:xfrm>
              <a:off x="3270525" y="4615108"/>
              <a:ext cx="1135460" cy="505140"/>
            </a:xfrm>
            <a:prstGeom prst="rect">
              <a:avLst/>
            </a:prstGeom>
          </p:spPr>
          <p:txBody>
            <a:bodyPr lIns="0" tIns="0" rIns="0" bIns="0" rtlCol="0" anchor="t">
              <a:spAutoFit/>
            </a:bodyPr>
            <a:lstStyle/>
            <a:p>
              <a:pPr algn="ctr" defTabSz="609630">
                <a:lnSpc>
                  <a:spcPts val="2094"/>
                </a:lnSpc>
              </a:pPr>
              <a:r>
                <a:rPr lang="en-US" sz="1495">
                  <a:solidFill>
                    <a:srgbClr val="FFFFFF"/>
                  </a:solidFill>
                  <a:latin typeface="Radnika Next Light"/>
                  <a:ea typeface="Radnika Next Light"/>
                  <a:cs typeface="Radnika Next Light"/>
                  <a:sym typeface="Radnika Next Light"/>
                </a:rPr>
                <a:t>$7.50</a:t>
              </a:r>
            </a:p>
          </p:txBody>
        </p:sp>
        <p:sp>
          <p:nvSpPr>
            <p:cNvPr id="56" name="Freeform 56"/>
            <p:cNvSpPr/>
            <p:nvPr/>
          </p:nvSpPr>
          <p:spPr>
            <a:xfrm>
              <a:off x="153988" y="4526978"/>
              <a:ext cx="516506" cy="727473"/>
            </a:xfrm>
            <a:custGeom>
              <a:avLst/>
              <a:gdLst/>
              <a:ahLst/>
              <a:cxnLst/>
              <a:rect l="l" t="t" r="r" b="b"/>
              <a:pathLst>
                <a:path w="516506" h="727473">
                  <a:moveTo>
                    <a:pt x="0" y="0"/>
                  </a:moveTo>
                  <a:lnTo>
                    <a:pt x="516506" y="0"/>
                  </a:lnTo>
                  <a:lnTo>
                    <a:pt x="516506" y="727473"/>
                  </a:lnTo>
                  <a:lnTo>
                    <a:pt x="0" y="727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57" name="TextBox 57"/>
            <p:cNvSpPr txBox="1"/>
            <p:nvPr/>
          </p:nvSpPr>
          <p:spPr>
            <a:xfrm>
              <a:off x="0" y="3928420"/>
              <a:ext cx="4763371" cy="336118"/>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Daily Rate: Summer days (4+ hours)</a:t>
              </a:r>
            </a:p>
          </p:txBody>
        </p:sp>
        <p:sp>
          <p:nvSpPr>
            <p:cNvPr id="58" name="TextBox 58"/>
            <p:cNvSpPr txBox="1"/>
            <p:nvPr/>
          </p:nvSpPr>
          <p:spPr>
            <a:xfrm>
              <a:off x="5138719" y="3928420"/>
              <a:ext cx="4635985" cy="336118"/>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Nebraska minimum wage</a:t>
              </a:r>
            </a:p>
          </p:txBody>
        </p:sp>
        <p:grpSp>
          <p:nvGrpSpPr>
            <p:cNvPr id="59" name="Group 59"/>
            <p:cNvGrpSpPr/>
            <p:nvPr/>
          </p:nvGrpSpPr>
          <p:grpSpPr>
            <a:xfrm>
              <a:off x="2020959" y="428267"/>
              <a:ext cx="2736753" cy="1071804"/>
              <a:chOff x="0" y="0"/>
              <a:chExt cx="1323119" cy="518178"/>
            </a:xfrm>
          </p:grpSpPr>
          <p:sp>
            <p:nvSpPr>
              <p:cNvPr id="60" name="Freeform 60"/>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951B30"/>
              </a:solidFill>
            </p:spPr>
            <p:txBody>
              <a:bodyPr/>
              <a:lstStyle/>
              <a:p>
                <a:pPr defTabSz="609630"/>
                <a:endParaRPr lang="en-US" sz="1200">
                  <a:solidFill>
                    <a:prstClr val="black"/>
                  </a:solidFill>
                  <a:latin typeface="Calibri"/>
                </a:endParaRPr>
              </a:p>
            </p:txBody>
          </p:sp>
          <p:sp>
            <p:nvSpPr>
              <p:cNvPr id="61" name="TextBox 61"/>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62" name="Group 62"/>
            <p:cNvGrpSpPr/>
            <p:nvPr/>
          </p:nvGrpSpPr>
          <p:grpSpPr>
            <a:xfrm>
              <a:off x="838444" y="420612"/>
              <a:ext cx="2107901" cy="1087114"/>
              <a:chOff x="0" y="0"/>
              <a:chExt cx="812800" cy="419188"/>
            </a:xfrm>
          </p:grpSpPr>
          <p:sp>
            <p:nvSpPr>
              <p:cNvPr id="63" name="Freeform 63"/>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64" name="TextBox 64"/>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65" name="Group 65"/>
            <p:cNvGrpSpPr/>
            <p:nvPr/>
          </p:nvGrpSpPr>
          <p:grpSpPr>
            <a:xfrm>
              <a:off x="2749" y="420612"/>
              <a:ext cx="2522501" cy="1087114"/>
              <a:chOff x="0" y="0"/>
              <a:chExt cx="972669" cy="419188"/>
            </a:xfrm>
          </p:grpSpPr>
          <p:sp>
            <p:nvSpPr>
              <p:cNvPr id="66" name="Freeform 66"/>
              <p:cNvSpPr/>
              <p:nvPr/>
            </p:nvSpPr>
            <p:spPr>
              <a:xfrm>
                <a:off x="0" y="0"/>
                <a:ext cx="972669" cy="419188"/>
              </a:xfrm>
              <a:custGeom>
                <a:avLst/>
                <a:gdLst/>
                <a:ahLst/>
                <a:cxnLst/>
                <a:rect l="l" t="t" r="r" b="b"/>
                <a:pathLst>
                  <a:path w="972669" h="419188">
                    <a:moveTo>
                      <a:pt x="769469" y="0"/>
                    </a:moveTo>
                    <a:lnTo>
                      <a:pt x="0" y="0"/>
                    </a:lnTo>
                    <a:lnTo>
                      <a:pt x="0" y="419188"/>
                    </a:lnTo>
                    <a:lnTo>
                      <a:pt x="769469" y="419188"/>
                    </a:lnTo>
                    <a:lnTo>
                      <a:pt x="972669" y="209594"/>
                    </a:lnTo>
                    <a:lnTo>
                      <a:pt x="769469" y="0"/>
                    </a:lnTo>
                    <a:close/>
                  </a:path>
                </a:pathLst>
              </a:custGeom>
              <a:solidFill>
                <a:srgbClr val="D8D8D8"/>
              </a:solidFill>
            </p:spPr>
            <p:txBody>
              <a:bodyPr/>
              <a:lstStyle/>
              <a:p>
                <a:pPr defTabSz="609630"/>
                <a:endParaRPr lang="en-US" sz="1200">
                  <a:solidFill>
                    <a:prstClr val="black"/>
                  </a:solidFill>
                  <a:latin typeface="Calibri"/>
                </a:endParaRPr>
              </a:p>
            </p:txBody>
          </p:sp>
          <p:sp>
            <p:nvSpPr>
              <p:cNvPr id="67" name="TextBox 67"/>
              <p:cNvSpPr txBox="1"/>
              <p:nvPr/>
            </p:nvSpPr>
            <p:spPr>
              <a:xfrm>
                <a:off x="0" y="-28575"/>
                <a:ext cx="858369"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68" name="Freeform 68"/>
            <p:cNvSpPr/>
            <p:nvPr/>
          </p:nvSpPr>
          <p:spPr>
            <a:xfrm>
              <a:off x="126798" y="590933"/>
              <a:ext cx="516506" cy="727473"/>
            </a:xfrm>
            <a:custGeom>
              <a:avLst/>
              <a:gdLst/>
              <a:ahLst/>
              <a:cxnLst/>
              <a:rect l="l" t="t" r="r" b="b"/>
              <a:pathLst>
                <a:path w="516506" h="727473">
                  <a:moveTo>
                    <a:pt x="0" y="0"/>
                  </a:moveTo>
                  <a:lnTo>
                    <a:pt x="516506" y="0"/>
                  </a:lnTo>
                  <a:lnTo>
                    <a:pt x="516506" y="727473"/>
                  </a:lnTo>
                  <a:lnTo>
                    <a:pt x="0" y="727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9" name="TextBox 69"/>
            <p:cNvSpPr txBox="1"/>
            <p:nvPr/>
          </p:nvSpPr>
          <p:spPr>
            <a:xfrm>
              <a:off x="880638" y="698062"/>
              <a:ext cx="1135460"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$5.00</a:t>
              </a:r>
            </a:p>
          </p:txBody>
        </p:sp>
        <p:sp>
          <p:nvSpPr>
            <p:cNvPr id="70" name="TextBox 70"/>
            <p:cNvSpPr txBox="1"/>
            <p:nvPr/>
          </p:nvSpPr>
          <p:spPr>
            <a:xfrm>
              <a:off x="3243335" y="679064"/>
              <a:ext cx="1135460" cy="505140"/>
            </a:xfrm>
            <a:prstGeom prst="rect">
              <a:avLst/>
            </a:prstGeom>
          </p:spPr>
          <p:txBody>
            <a:bodyPr lIns="0" tIns="0" rIns="0" bIns="0" rtlCol="0" anchor="t">
              <a:spAutoFit/>
            </a:bodyPr>
            <a:lstStyle/>
            <a:p>
              <a:pPr algn="ctr" defTabSz="609630">
                <a:lnSpc>
                  <a:spcPts val="2094"/>
                </a:lnSpc>
              </a:pPr>
              <a:r>
                <a:rPr lang="en-US" sz="1495">
                  <a:solidFill>
                    <a:srgbClr val="FFFFFF"/>
                  </a:solidFill>
                  <a:latin typeface="Radnika Next Light"/>
                  <a:ea typeface="Radnika Next Light"/>
                  <a:cs typeface="Radnika Next Light"/>
                  <a:sym typeface="Radnika Next Light"/>
                </a:rPr>
                <a:t>$5.00</a:t>
              </a:r>
            </a:p>
          </p:txBody>
        </p:sp>
        <p:grpSp>
          <p:nvGrpSpPr>
            <p:cNvPr id="71" name="Group 71"/>
            <p:cNvGrpSpPr/>
            <p:nvPr/>
          </p:nvGrpSpPr>
          <p:grpSpPr>
            <a:xfrm>
              <a:off x="7040701" y="420612"/>
              <a:ext cx="2736753" cy="1071804"/>
              <a:chOff x="0" y="0"/>
              <a:chExt cx="1323119" cy="518178"/>
            </a:xfrm>
          </p:grpSpPr>
          <p:sp>
            <p:nvSpPr>
              <p:cNvPr id="72" name="Freeform 72"/>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DDBD67"/>
              </a:solidFill>
            </p:spPr>
            <p:txBody>
              <a:bodyPr/>
              <a:lstStyle/>
              <a:p>
                <a:pPr defTabSz="609630"/>
                <a:endParaRPr lang="en-US" sz="1200">
                  <a:solidFill>
                    <a:prstClr val="black"/>
                  </a:solidFill>
                  <a:latin typeface="Calibri"/>
                </a:endParaRPr>
              </a:p>
            </p:txBody>
          </p:sp>
          <p:sp>
            <p:nvSpPr>
              <p:cNvPr id="73" name="TextBox 73"/>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74" name="Group 74"/>
            <p:cNvGrpSpPr/>
            <p:nvPr/>
          </p:nvGrpSpPr>
          <p:grpSpPr>
            <a:xfrm>
              <a:off x="5858185" y="412957"/>
              <a:ext cx="2107901" cy="1087114"/>
              <a:chOff x="0" y="0"/>
              <a:chExt cx="812800" cy="419188"/>
            </a:xfrm>
          </p:grpSpPr>
          <p:sp>
            <p:nvSpPr>
              <p:cNvPr id="75" name="Freeform 75"/>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76" name="TextBox 76"/>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77" name="Group 77"/>
            <p:cNvGrpSpPr/>
            <p:nvPr/>
          </p:nvGrpSpPr>
          <p:grpSpPr>
            <a:xfrm>
              <a:off x="5112107" y="412957"/>
              <a:ext cx="2432885" cy="1087114"/>
              <a:chOff x="0" y="0"/>
              <a:chExt cx="938113" cy="419188"/>
            </a:xfrm>
          </p:grpSpPr>
          <p:sp>
            <p:nvSpPr>
              <p:cNvPr id="78" name="Freeform 78"/>
              <p:cNvSpPr/>
              <p:nvPr/>
            </p:nvSpPr>
            <p:spPr>
              <a:xfrm>
                <a:off x="0" y="0"/>
                <a:ext cx="938113" cy="419188"/>
              </a:xfrm>
              <a:custGeom>
                <a:avLst/>
                <a:gdLst/>
                <a:ahLst/>
                <a:cxnLst/>
                <a:rect l="l" t="t" r="r" b="b"/>
                <a:pathLst>
                  <a:path w="938113" h="419188">
                    <a:moveTo>
                      <a:pt x="734913" y="0"/>
                    </a:moveTo>
                    <a:lnTo>
                      <a:pt x="0" y="0"/>
                    </a:lnTo>
                    <a:lnTo>
                      <a:pt x="0" y="419188"/>
                    </a:lnTo>
                    <a:lnTo>
                      <a:pt x="734913" y="419188"/>
                    </a:lnTo>
                    <a:lnTo>
                      <a:pt x="938113" y="209594"/>
                    </a:lnTo>
                    <a:lnTo>
                      <a:pt x="734913" y="0"/>
                    </a:lnTo>
                    <a:close/>
                  </a:path>
                </a:pathLst>
              </a:custGeom>
              <a:solidFill>
                <a:srgbClr val="D8D8D8"/>
              </a:solidFill>
            </p:spPr>
            <p:txBody>
              <a:bodyPr/>
              <a:lstStyle/>
              <a:p>
                <a:pPr defTabSz="609630"/>
                <a:endParaRPr lang="en-US" sz="1200">
                  <a:solidFill>
                    <a:prstClr val="black"/>
                  </a:solidFill>
                  <a:latin typeface="Calibri"/>
                </a:endParaRPr>
              </a:p>
            </p:txBody>
          </p:sp>
          <p:sp>
            <p:nvSpPr>
              <p:cNvPr id="79" name="TextBox 79"/>
              <p:cNvSpPr txBox="1"/>
              <p:nvPr/>
            </p:nvSpPr>
            <p:spPr>
              <a:xfrm>
                <a:off x="0" y="-28575"/>
                <a:ext cx="823813"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80" name="Freeform 80"/>
            <p:cNvSpPr/>
            <p:nvPr/>
          </p:nvSpPr>
          <p:spPr>
            <a:xfrm>
              <a:off x="5338666" y="632115"/>
              <a:ext cx="548234" cy="648798"/>
            </a:xfrm>
            <a:custGeom>
              <a:avLst/>
              <a:gdLst/>
              <a:ahLst/>
              <a:cxnLst/>
              <a:rect l="l" t="t" r="r" b="b"/>
              <a:pathLst>
                <a:path w="548234" h="648798">
                  <a:moveTo>
                    <a:pt x="0" y="0"/>
                  </a:moveTo>
                  <a:lnTo>
                    <a:pt x="548234" y="0"/>
                  </a:lnTo>
                  <a:lnTo>
                    <a:pt x="548234" y="648798"/>
                  </a:lnTo>
                  <a:lnTo>
                    <a:pt x="0" y="6487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1" name="TextBox 81"/>
            <p:cNvSpPr txBox="1"/>
            <p:nvPr/>
          </p:nvSpPr>
          <p:spPr>
            <a:xfrm>
              <a:off x="8290920" y="679064"/>
              <a:ext cx="1135460"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$1.97</a:t>
              </a:r>
            </a:p>
          </p:txBody>
        </p:sp>
        <p:sp>
          <p:nvSpPr>
            <p:cNvPr id="82" name="TextBox 82"/>
            <p:cNvSpPr txBox="1"/>
            <p:nvPr/>
          </p:nvSpPr>
          <p:spPr>
            <a:xfrm>
              <a:off x="6022253" y="679064"/>
              <a:ext cx="1135460"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$0.99</a:t>
              </a:r>
            </a:p>
          </p:txBody>
        </p:sp>
        <p:sp>
          <p:nvSpPr>
            <p:cNvPr id="83" name="TextBox 83"/>
            <p:cNvSpPr txBox="1"/>
            <p:nvPr/>
          </p:nvSpPr>
          <p:spPr>
            <a:xfrm>
              <a:off x="84784" y="-385482"/>
              <a:ext cx="4473263" cy="695192"/>
            </a:xfrm>
            <a:prstGeom prst="rect">
              <a:avLst/>
            </a:prstGeom>
          </p:spPr>
          <p:txBody>
            <a:bodyPr lIns="0" tIns="0" rIns="0" bIns="0" rtlCol="0" anchor="t">
              <a:spAutoFit/>
            </a:bodyPr>
            <a:lstStyle/>
            <a:p>
              <a:pPr algn="ctr" defTabSz="609630">
                <a:lnSpc>
                  <a:spcPts val="1396"/>
                </a:lnSpc>
              </a:pPr>
              <a:r>
                <a:rPr lang="en-US" sz="997" dirty="0">
                  <a:solidFill>
                    <a:srgbClr val="000000"/>
                  </a:solidFill>
                  <a:latin typeface="Libre Baskerville"/>
                  <a:ea typeface="Libre Baskerville"/>
                  <a:cs typeface="Libre Baskerville"/>
                  <a:sym typeface="Libre Baskerville"/>
                </a:rPr>
                <a:t>Daily Rate: Afterschool (3-4 hours)</a:t>
              </a:r>
            </a:p>
          </p:txBody>
        </p:sp>
        <p:sp>
          <p:nvSpPr>
            <p:cNvPr id="84" name="TextBox 84"/>
            <p:cNvSpPr txBox="1"/>
            <p:nvPr/>
          </p:nvSpPr>
          <p:spPr>
            <a:xfrm>
              <a:off x="5141469" y="-19050"/>
              <a:ext cx="4635985" cy="336118"/>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Cost of a loaf of bread (US)</a:t>
              </a:r>
            </a:p>
          </p:txBody>
        </p:sp>
        <p:grpSp>
          <p:nvGrpSpPr>
            <p:cNvPr id="85" name="Group 85"/>
            <p:cNvGrpSpPr/>
            <p:nvPr/>
          </p:nvGrpSpPr>
          <p:grpSpPr>
            <a:xfrm>
              <a:off x="7037952" y="2565334"/>
              <a:ext cx="2736753" cy="1071804"/>
              <a:chOff x="0" y="0"/>
              <a:chExt cx="1323119" cy="518178"/>
            </a:xfrm>
          </p:grpSpPr>
          <p:sp>
            <p:nvSpPr>
              <p:cNvPr id="86" name="Freeform 86"/>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DDBD67"/>
              </a:solidFill>
            </p:spPr>
            <p:txBody>
              <a:bodyPr/>
              <a:lstStyle/>
              <a:p>
                <a:pPr defTabSz="609630"/>
                <a:endParaRPr lang="en-US" sz="1200">
                  <a:solidFill>
                    <a:prstClr val="black"/>
                  </a:solidFill>
                  <a:latin typeface="Calibri"/>
                </a:endParaRPr>
              </a:p>
            </p:txBody>
          </p:sp>
          <p:sp>
            <p:nvSpPr>
              <p:cNvPr id="87" name="TextBox 87"/>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88" name="Group 88"/>
            <p:cNvGrpSpPr/>
            <p:nvPr/>
          </p:nvGrpSpPr>
          <p:grpSpPr>
            <a:xfrm>
              <a:off x="5855436" y="2557679"/>
              <a:ext cx="2107901" cy="1087114"/>
              <a:chOff x="0" y="0"/>
              <a:chExt cx="812800" cy="419188"/>
            </a:xfrm>
          </p:grpSpPr>
          <p:sp>
            <p:nvSpPr>
              <p:cNvPr id="89" name="Freeform 89"/>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90" name="TextBox 90"/>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91" name="Group 91"/>
            <p:cNvGrpSpPr/>
            <p:nvPr/>
          </p:nvGrpSpPr>
          <p:grpSpPr>
            <a:xfrm>
              <a:off x="5109358" y="2557679"/>
              <a:ext cx="2432885" cy="1087114"/>
              <a:chOff x="0" y="0"/>
              <a:chExt cx="938113" cy="419188"/>
            </a:xfrm>
          </p:grpSpPr>
          <p:sp>
            <p:nvSpPr>
              <p:cNvPr id="92" name="Freeform 92"/>
              <p:cNvSpPr/>
              <p:nvPr/>
            </p:nvSpPr>
            <p:spPr>
              <a:xfrm>
                <a:off x="0" y="0"/>
                <a:ext cx="938113" cy="419188"/>
              </a:xfrm>
              <a:custGeom>
                <a:avLst/>
                <a:gdLst/>
                <a:ahLst/>
                <a:cxnLst/>
                <a:rect l="l" t="t" r="r" b="b"/>
                <a:pathLst>
                  <a:path w="938113" h="419188">
                    <a:moveTo>
                      <a:pt x="734913" y="0"/>
                    </a:moveTo>
                    <a:lnTo>
                      <a:pt x="0" y="0"/>
                    </a:lnTo>
                    <a:lnTo>
                      <a:pt x="0" y="419188"/>
                    </a:lnTo>
                    <a:lnTo>
                      <a:pt x="734913" y="419188"/>
                    </a:lnTo>
                    <a:lnTo>
                      <a:pt x="938113" y="209594"/>
                    </a:lnTo>
                    <a:lnTo>
                      <a:pt x="734913" y="0"/>
                    </a:lnTo>
                    <a:close/>
                  </a:path>
                </a:pathLst>
              </a:custGeom>
              <a:solidFill>
                <a:srgbClr val="D8D8D8"/>
              </a:solidFill>
            </p:spPr>
            <p:txBody>
              <a:bodyPr/>
              <a:lstStyle/>
              <a:p>
                <a:pPr defTabSz="609630"/>
                <a:endParaRPr lang="en-US" sz="1200">
                  <a:solidFill>
                    <a:prstClr val="black"/>
                  </a:solidFill>
                  <a:latin typeface="Calibri"/>
                </a:endParaRPr>
              </a:p>
            </p:txBody>
          </p:sp>
          <p:sp>
            <p:nvSpPr>
              <p:cNvPr id="93" name="TextBox 93"/>
              <p:cNvSpPr txBox="1"/>
              <p:nvPr/>
            </p:nvSpPr>
            <p:spPr>
              <a:xfrm>
                <a:off x="0" y="-28575"/>
                <a:ext cx="823813"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94" name="Freeform 94"/>
            <p:cNvSpPr/>
            <p:nvPr/>
          </p:nvSpPr>
          <p:spPr>
            <a:xfrm>
              <a:off x="5335917" y="2805190"/>
              <a:ext cx="543245" cy="592092"/>
            </a:xfrm>
            <a:custGeom>
              <a:avLst/>
              <a:gdLst/>
              <a:ahLst/>
              <a:cxnLst/>
              <a:rect l="l" t="t" r="r" b="b"/>
              <a:pathLst>
                <a:path w="543245" h="592092">
                  <a:moveTo>
                    <a:pt x="0" y="0"/>
                  </a:moveTo>
                  <a:lnTo>
                    <a:pt x="543245" y="0"/>
                  </a:lnTo>
                  <a:lnTo>
                    <a:pt x="543245" y="592092"/>
                  </a:lnTo>
                  <a:lnTo>
                    <a:pt x="0" y="5920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5" name="TextBox 95"/>
            <p:cNvSpPr txBox="1"/>
            <p:nvPr/>
          </p:nvSpPr>
          <p:spPr>
            <a:xfrm>
              <a:off x="8288170" y="2825628"/>
              <a:ext cx="1135460"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$3.99</a:t>
              </a:r>
            </a:p>
          </p:txBody>
        </p:sp>
        <p:sp>
          <p:nvSpPr>
            <p:cNvPr id="96" name="TextBox 96"/>
            <p:cNvSpPr txBox="1"/>
            <p:nvPr/>
          </p:nvSpPr>
          <p:spPr>
            <a:xfrm>
              <a:off x="6019503" y="2825628"/>
              <a:ext cx="1135460" cy="505140"/>
            </a:xfrm>
            <a:prstGeom prst="rect">
              <a:avLst/>
            </a:prstGeom>
          </p:spPr>
          <p:txBody>
            <a:bodyPr lIns="0" tIns="0" rIns="0" bIns="0" rtlCol="0" anchor="t">
              <a:spAutoFit/>
            </a:bodyPr>
            <a:lstStyle/>
            <a:p>
              <a:pPr algn="ctr" defTabSz="609630">
                <a:lnSpc>
                  <a:spcPts val="2094"/>
                </a:lnSpc>
                <a:spcBef>
                  <a:spcPct val="0"/>
                </a:spcBef>
              </a:pPr>
              <a:r>
                <a:rPr lang="en-US" sz="1495">
                  <a:solidFill>
                    <a:srgbClr val="000000"/>
                  </a:solidFill>
                  <a:latin typeface="Radnika Next Light"/>
                  <a:ea typeface="Radnika Next Light"/>
                  <a:cs typeface="Radnika Next Light"/>
                  <a:sym typeface="Radnika Next Light"/>
                </a:rPr>
                <a:t>$1.73</a:t>
              </a:r>
            </a:p>
          </p:txBody>
        </p:sp>
        <p:grpSp>
          <p:nvGrpSpPr>
            <p:cNvPr id="97" name="Group 97"/>
            <p:cNvGrpSpPr/>
            <p:nvPr/>
          </p:nvGrpSpPr>
          <p:grpSpPr>
            <a:xfrm>
              <a:off x="2018210" y="2565334"/>
              <a:ext cx="2736753" cy="1071804"/>
              <a:chOff x="0" y="0"/>
              <a:chExt cx="1323119" cy="518178"/>
            </a:xfrm>
          </p:grpSpPr>
          <p:sp>
            <p:nvSpPr>
              <p:cNvPr id="98" name="Freeform 98"/>
              <p:cNvSpPr/>
              <p:nvPr/>
            </p:nvSpPr>
            <p:spPr>
              <a:xfrm>
                <a:off x="0" y="0"/>
                <a:ext cx="1323119" cy="518178"/>
              </a:xfrm>
              <a:custGeom>
                <a:avLst/>
                <a:gdLst/>
                <a:ahLst/>
                <a:cxnLst/>
                <a:rect l="l" t="t" r="r" b="b"/>
                <a:pathLst>
                  <a:path w="1323119" h="518178">
                    <a:moveTo>
                      <a:pt x="0" y="0"/>
                    </a:moveTo>
                    <a:lnTo>
                      <a:pt x="1323119" y="0"/>
                    </a:lnTo>
                    <a:lnTo>
                      <a:pt x="1323119" y="518178"/>
                    </a:lnTo>
                    <a:lnTo>
                      <a:pt x="0" y="518178"/>
                    </a:lnTo>
                    <a:close/>
                  </a:path>
                </a:pathLst>
              </a:custGeom>
              <a:solidFill>
                <a:srgbClr val="951B30"/>
              </a:solidFill>
            </p:spPr>
            <p:txBody>
              <a:bodyPr/>
              <a:lstStyle/>
              <a:p>
                <a:pPr defTabSz="609630"/>
                <a:endParaRPr lang="en-US" sz="1200">
                  <a:solidFill>
                    <a:prstClr val="black"/>
                  </a:solidFill>
                  <a:latin typeface="Calibri"/>
                </a:endParaRPr>
              </a:p>
            </p:txBody>
          </p:sp>
          <p:sp>
            <p:nvSpPr>
              <p:cNvPr id="99" name="TextBox 99"/>
              <p:cNvSpPr txBox="1"/>
              <p:nvPr/>
            </p:nvSpPr>
            <p:spPr>
              <a:xfrm>
                <a:off x="0" y="-28575"/>
                <a:ext cx="1323119" cy="54675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100" name="Group 100"/>
            <p:cNvGrpSpPr/>
            <p:nvPr/>
          </p:nvGrpSpPr>
          <p:grpSpPr>
            <a:xfrm>
              <a:off x="835695" y="2557679"/>
              <a:ext cx="2107901" cy="1087114"/>
              <a:chOff x="0" y="0"/>
              <a:chExt cx="812800" cy="419188"/>
            </a:xfrm>
          </p:grpSpPr>
          <p:sp>
            <p:nvSpPr>
              <p:cNvPr id="101" name="Freeform 101"/>
              <p:cNvSpPr/>
              <p:nvPr/>
            </p:nvSpPr>
            <p:spPr>
              <a:xfrm>
                <a:off x="0" y="0"/>
                <a:ext cx="812800" cy="419188"/>
              </a:xfrm>
              <a:custGeom>
                <a:avLst/>
                <a:gdLst/>
                <a:ahLst/>
                <a:cxnLst/>
                <a:rect l="l" t="t" r="r" b="b"/>
                <a:pathLst>
                  <a:path w="812800" h="419188">
                    <a:moveTo>
                      <a:pt x="609600" y="0"/>
                    </a:moveTo>
                    <a:lnTo>
                      <a:pt x="0" y="0"/>
                    </a:lnTo>
                    <a:lnTo>
                      <a:pt x="0" y="419188"/>
                    </a:lnTo>
                    <a:lnTo>
                      <a:pt x="609600" y="419188"/>
                    </a:lnTo>
                    <a:lnTo>
                      <a:pt x="812800" y="209594"/>
                    </a:lnTo>
                    <a:lnTo>
                      <a:pt x="609600" y="0"/>
                    </a:lnTo>
                    <a:close/>
                  </a:path>
                </a:pathLst>
              </a:custGeom>
              <a:solidFill>
                <a:srgbClr val="FFFFFF"/>
              </a:solidFill>
            </p:spPr>
            <p:txBody>
              <a:bodyPr/>
              <a:lstStyle/>
              <a:p>
                <a:pPr defTabSz="609630"/>
                <a:endParaRPr lang="en-US" sz="1200">
                  <a:solidFill>
                    <a:prstClr val="black"/>
                  </a:solidFill>
                  <a:latin typeface="Calibri"/>
                </a:endParaRPr>
              </a:p>
            </p:txBody>
          </p:sp>
          <p:sp>
            <p:nvSpPr>
              <p:cNvPr id="102" name="TextBox 102"/>
              <p:cNvSpPr txBox="1"/>
              <p:nvPr/>
            </p:nvSpPr>
            <p:spPr>
              <a:xfrm>
                <a:off x="0" y="-28575"/>
                <a:ext cx="698500"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grpSp>
          <p:nvGrpSpPr>
            <p:cNvPr id="103" name="Group 103"/>
            <p:cNvGrpSpPr/>
            <p:nvPr/>
          </p:nvGrpSpPr>
          <p:grpSpPr>
            <a:xfrm>
              <a:off x="0" y="2557679"/>
              <a:ext cx="2522501" cy="1087114"/>
              <a:chOff x="0" y="0"/>
              <a:chExt cx="972669" cy="419188"/>
            </a:xfrm>
          </p:grpSpPr>
          <p:sp>
            <p:nvSpPr>
              <p:cNvPr id="104" name="Freeform 104"/>
              <p:cNvSpPr/>
              <p:nvPr/>
            </p:nvSpPr>
            <p:spPr>
              <a:xfrm>
                <a:off x="0" y="0"/>
                <a:ext cx="972669" cy="419188"/>
              </a:xfrm>
              <a:custGeom>
                <a:avLst/>
                <a:gdLst/>
                <a:ahLst/>
                <a:cxnLst/>
                <a:rect l="l" t="t" r="r" b="b"/>
                <a:pathLst>
                  <a:path w="972669" h="419188">
                    <a:moveTo>
                      <a:pt x="769469" y="0"/>
                    </a:moveTo>
                    <a:lnTo>
                      <a:pt x="0" y="0"/>
                    </a:lnTo>
                    <a:lnTo>
                      <a:pt x="0" y="419188"/>
                    </a:lnTo>
                    <a:lnTo>
                      <a:pt x="769469" y="419188"/>
                    </a:lnTo>
                    <a:lnTo>
                      <a:pt x="972669" y="209594"/>
                    </a:lnTo>
                    <a:lnTo>
                      <a:pt x="769469" y="0"/>
                    </a:lnTo>
                    <a:close/>
                  </a:path>
                </a:pathLst>
              </a:custGeom>
              <a:solidFill>
                <a:srgbClr val="D8D8D8"/>
              </a:solidFill>
            </p:spPr>
            <p:txBody>
              <a:bodyPr/>
              <a:lstStyle/>
              <a:p>
                <a:pPr defTabSz="609630"/>
                <a:endParaRPr lang="en-US" sz="1200">
                  <a:solidFill>
                    <a:prstClr val="black"/>
                  </a:solidFill>
                  <a:latin typeface="Calibri"/>
                </a:endParaRPr>
              </a:p>
            </p:txBody>
          </p:sp>
          <p:sp>
            <p:nvSpPr>
              <p:cNvPr id="105" name="TextBox 105"/>
              <p:cNvSpPr txBox="1"/>
              <p:nvPr/>
            </p:nvSpPr>
            <p:spPr>
              <a:xfrm>
                <a:off x="0" y="-28575"/>
                <a:ext cx="858369" cy="447763"/>
              </a:xfrm>
              <a:prstGeom prst="rect">
                <a:avLst/>
              </a:prstGeom>
            </p:spPr>
            <p:txBody>
              <a:bodyPr lIns="18605" tIns="18605" rIns="18605" bIns="18605" rtlCol="0" anchor="ctr"/>
              <a:lstStyle/>
              <a:p>
                <a:pPr algn="ctr" defTabSz="609630">
                  <a:lnSpc>
                    <a:spcPts val="1119"/>
                  </a:lnSpc>
                </a:pPr>
                <a:endParaRPr sz="1200">
                  <a:solidFill>
                    <a:prstClr val="black"/>
                  </a:solidFill>
                  <a:latin typeface="Calibri"/>
                </a:endParaRPr>
              </a:p>
            </p:txBody>
          </p:sp>
        </p:grpSp>
        <p:sp>
          <p:nvSpPr>
            <p:cNvPr id="106" name="TextBox 106"/>
            <p:cNvSpPr txBox="1"/>
            <p:nvPr/>
          </p:nvSpPr>
          <p:spPr>
            <a:xfrm>
              <a:off x="877888" y="2862974"/>
              <a:ext cx="1135460" cy="505140"/>
            </a:xfrm>
            <a:prstGeom prst="rect">
              <a:avLst/>
            </a:prstGeom>
          </p:spPr>
          <p:txBody>
            <a:bodyPr lIns="0" tIns="0" rIns="0" bIns="0" rtlCol="0" anchor="t">
              <a:spAutoFit/>
            </a:bodyPr>
            <a:lstStyle/>
            <a:p>
              <a:pPr algn="ctr" defTabSz="609630">
                <a:lnSpc>
                  <a:spcPts val="2094"/>
                </a:lnSpc>
              </a:pPr>
              <a:r>
                <a:rPr lang="en-US" sz="1495">
                  <a:solidFill>
                    <a:srgbClr val="000000"/>
                  </a:solidFill>
                  <a:latin typeface="Radnika Next Light"/>
                  <a:ea typeface="Radnika Next Light"/>
                  <a:cs typeface="Radnika Next Light"/>
                  <a:sym typeface="Radnika Next Light"/>
                </a:rPr>
                <a:t>$7.50</a:t>
              </a:r>
            </a:p>
          </p:txBody>
        </p:sp>
        <p:sp>
          <p:nvSpPr>
            <p:cNvPr id="107" name="TextBox 107"/>
            <p:cNvSpPr txBox="1"/>
            <p:nvPr/>
          </p:nvSpPr>
          <p:spPr>
            <a:xfrm>
              <a:off x="3240585" y="2862974"/>
              <a:ext cx="1135460" cy="505140"/>
            </a:xfrm>
            <a:prstGeom prst="rect">
              <a:avLst/>
            </a:prstGeom>
          </p:spPr>
          <p:txBody>
            <a:bodyPr lIns="0" tIns="0" rIns="0" bIns="0" rtlCol="0" anchor="t">
              <a:spAutoFit/>
            </a:bodyPr>
            <a:lstStyle/>
            <a:p>
              <a:pPr algn="ctr" defTabSz="609630">
                <a:lnSpc>
                  <a:spcPts val="2094"/>
                </a:lnSpc>
              </a:pPr>
              <a:r>
                <a:rPr lang="en-US" sz="1495">
                  <a:solidFill>
                    <a:srgbClr val="FFFFFF"/>
                  </a:solidFill>
                  <a:latin typeface="Radnika Next Light"/>
                  <a:ea typeface="Radnika Next Light"/>
                  <a:cs typeface="Radnika Next Light"/>
                  <a:sym typeface="Radnika Next Light"/>
                </a:rPr>
                <a:t>$7.50</a:t>
              </a:r>
            </a:p>
          </p:txBody>
        </p:sp>
        <p:sp>
          <p:nvSpPr>
            <p:cNvPr id="108" name="Freeform 108"/>
            <p:cNvSpPr/>
            <p:nvPr/>
          </p:nvSpPr>
          <p:spPr>
            <a:xfrm>
              <a:off x="124049" y="2776837"/>
              <a:ext cx="516506" cy="727473"/>
            </a:xfrm>
            <a:custGeom>
              <a:avLst/>
              <a:gdLst/>
              <a:ahLst/>
              <a:cxnLst/>
              <a:rect l="l" t="t" r="r" b="b"/>
              <a:pathLst>
                <a:path w="516506" h="727473">
                  <a:moveTo>
                    <a:pt x="0" y="0"/>
                  </a:moveTo>
                  <a:lnTo>
                    <a:pt x="516506" y="0"/>
                  </a:lnTo>
                  <a:lnTo>
                    <a:pt x="516506" y="727473"/>
                  </a:lnTo>
                  <a:lnTo>
                    <a:pt x="0" y="727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09" name="TextBox 109"/>
            <p:cNvSpPr txBox="1"/>
            <p:nvPr/>
          </p:nvSpPr>
          <p:spPr>
            <a:xfrm>
              <a:off x="0" y="1791354"/>
              <a:ext cx="4763371" cy="695192"/>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Daily Rate: School not in session days (4+ hours)</a:t>
              </a:r>
            </a:p>
          </p:txBody>
        </p:sp>
        <p:sp>
          <p:nvSpPr>
            <p:cNvPr id="110" name="TextBox 110"/>
            <p:cNvSpPr txBox="1"/>
            <p:nvPr/>
          </p:nvSpPr>
          <p:spPr>
            <a:xfrm>
              <a:off x="5138719" y="1791354"/>
              <a:ext cx="4635985" cy="695192"/>
            </a:xfrm>
            <a:prstGeom prst="rect">
              <a:avLst/>
            </a:prstGeom>
          </p:spPr>
          <p:txBody>
            <a:bodyPr lIns="0" tIns="0" rIns="0" bIns="0" rtlCol="0" anchor="t">
              <a:spAutoFit/>
            </a:bodyPr>
            <a:lstStyle/>
            <a:p>
              <a:pPr defTabSz="609630">
                <a:lnSpc>
                  <a:spcPts val="1396"/>
                </a:lnSpc>
              </a:pPr>
              <a:r>
                <a:rPr lang="en-US" sz="997">
                  <a:solidFill>
                    <a:srgbClr val="000000"/>
                  </a:solidFill>
                  <a:latin typeface="Libre Baskerville"/>
                  <a:ea typeface="Libre Baskerville"/>
                  <a:cs typeface="Libre Baskerville"/>
                  <a:sym typeface="Libre Baskerville"/>
                </a:rPr>
                <a:t>Cost of a gallon of unleaded gas (US, September)</a:t>
              </a:r>
            </a:p>
          </p:txBody>
        </p:sp>
      </p:grpSp>
      <p:pic>
        <p:nvPicPr>
          <p:cNvPr id="111" name="Picture 111"/>
          <p:cNvPicPr>
            <a:picLocks noChangeAspect="1"/>
          </p:cNvPicPr>
          <p:nvPr/>
        </p:nvPicPr>
        <p:blipFill>
          <a:blip r:embed="rId14"/>
          <a:stretch>
            <a:fillRect/>
          </a:stretch>
        </p:blipFill>
        <p:spPr>
          <a:xfrm>
            <a:off x="368388" y="1433977"/>
            <a:ext cx="5919957" cy="4007296"/>
          </a:xfrm>
          <a:prstGeom prst="rect">
            <a:avLst/>
          </a:prstGeom>
        </p:spPr>
      </p:pic>
      <p:grpSp>
        <p:nvGrpSpPr>
          <p:cNvPr id="112" name="Group 112"/>
          <p:cNvGrpSpPr/>
          <p:nvPr/>
        </p:nvGrpSpPr>
        <p:grpSpPr>
          <a:xfrm>
            <a:off x="1002780" y="5118487"/>
            <a:ext cx="4792235" cy="769570"/>
            <a:chOff x="0" y="0"/>
            <a:chExt cx="1893228" cy="304028"/>
          </a:xfrm>
        </p:grpSpPr>
        <p:sp>
          <p:nvSpPr>
            <p:cNvPr id="113" name="Freeform 113"/>
            <p:cNvSpPr/>
            <p:nvPr/>
          </p:nvSpPr>
          <p:spPr>
            <a:xfrm>
              <a:off x="0" y="0"/>
              <a:ext cx="1893228" cy="304028"/>
            </a:xfrm>
            <a:custGeom>
              <a:avLst/>
              <a:gdLst/>
              <a:ahLst/>
              <a:cxnLst/>
              <a:rect l="l" t="t" r="r" b="b"/>
              <a:pathLst>
                <a:path w="1893228" h="304028">
                  <a:moveTo>
                    <a:pt x="0" y="0"/>
                  </a:moveTo>
                  <a:lnTo>
                    <a:pt x="1893228" y="0"/>
                  </a:lnTo>
                  <a:lnTo>
                    <a:pt x="1893228" y="304028"/>
                  </a:lnTo>
                  <a:lnTo>
                    <a:pt x="0" y="304028"/>
                  </a:lnTo>
                  <a:close/>
                </a:path>
              </a:pathLst>
            </a:custGeom>
            <a:solidFill>
              <a:srgbClr val="000000">
                <a:alpha val="0"/>
              </a:srgbClr>
            </a:solidFill>
            <a:ln w="38100" cap="sq">
              <a:solidFill>
                <a:srgbClr val="DDBD67"/>
              </a:solidFill>
              <a:prstDash val="solid"/>
              <a:miter/>
            </a:ln>
          </p:spPr>
          <p:txBody>
            <a:bodyPr/>
            <a:lstStyle/>
            <a:p>
              <a:pPr defTabSz="609630"/>
              <a:endParaRPr lang="en-US" sz="1200">
                <a:solidFill>
                  <a:prstClr val="black"/>
                </a:solidFill>
                <a:latin typeface="Calibri"/>
              </a:endParaRPr>
            </a:p>
          </p:txBody>
        </p:sp>
        <p:sp>
          <p:nvSpPr>
            <p:cNvPr id="114" name="TextBox 114"/>
            <p:cNvSpPr txBox="1"/>
            <p:nvPr/>
          </p:nvSpPr>
          <p:spPr>
            <a:xfrm>
              <a:off x="0" y="-47625"/>
              <a:ext cx="1893228" cy="351653"/>
            </a:xfrm>
            <a:prstGeom prst="rect">
              <a:avLst/>
            </a:prstGeom>
          </p:spPr>
          <p:txBody>
            <a:bodyPr lIns="33867" tIns="33867" rIns="33867" bIns="33867" rtlCol="0" anchor="ctr"/>
            <a:lstStyle/>
            <a:p>
              <a:pPr algn="ctr" defTabSz="609630">
                <a:lnSpc>
                  <a:spcPts val="2148"/>
                </a:lnSpc>
              </a:pPr>
              <a:endParaRPr sz="1200">
                <a:solidFill>
                  <a:prstClr val="black"/>
                </a:solidFill>
                <a:latin typeface="Calibri"/>
              </a:endParaRPr>
            </a:p>
          </p:txBody>
        </p:sp>
      </p:grpSp>
      <p:grpSp>
        <p:nvGrpSpPr>
          <p:cNvPr id="115" name="Group 115"/>
          <p:cNvGrpSpPr/>
          <p:nvPr/>
        </p:nvGrpSpPr>
        <p:grpSpPr>
          <a:xfrm>
            <a:off x="2153087" y="558769"/>
            <a:ext cx="7107483" cy="961802"/>
            <a:chOff x="0" y="0"/>
            <a:chExt cx="14214965" cy="1923606"/>
          </a:xfrm>
        </p:grpSpPr>
        <p:sp>
          <p:nvSpPr>
            <p:cNvPr id="116" name="TextBox 116"/>
            <p:cNvSpPr txBox="1"/>
            <p:nvPr/>
          </p:nvSpPr>
          <p:spPr>
            <a:xfrm>
              <a:off x="0" y="0"/>
              <a:ext cx="7658869" cy="1923606"/>
            </a:xfrm>
            <a:prstGeom prst="rect">
              <a:avLst/>
            </a:prstGeom>
          </p:spPr>
          <p:txBody>
            <a:bodyPr lIns="0" tIns="0" rIns="0" bIns="0" rtlCol="0" anchor="t">
              <a:spAutoFit/>
            </a:bodyPr>
            <a:lstStyle/>
            <a:p>
              <a:pPr algn="r" defTabSz="609630">
                <a:lnSpc>
                  <a:spcPts val="7520"/>
                </a:lnSpc>
                <a:spcBef>
                  <a:spcPct val="0"/>
                </a:spcBef>
              </a:pPr>
              <a:r>
                <a:rPr lang="en-US" sz="6266">
                  <a:solidFill>
                    <a:srgbClr val="000000"/>
                  </a:solidFill>
                  <a:latin typeface="Roca One Bold"/>
                  <a:ea typeface="Roca One Bold"/>
                  <a:cs typeface="Roca One Bold"/>
                  <a:sym typeface="Roca One Bold"/>
                </a:rPr>
                <a:t>Program</a:t>
              </a:r>
            </a:p>
          </p:txBody>
        </p:sp>
        <p:sp>
          <p:nvSpPr>
            <p:cNvPr id="117" name="TextBox 117"/>
            <p:cNvSpPr txBox="1"/>
            <p:nvPr/>
          </p:nvSpPr>
          <p:spPr>
            <a:xfrm>
              <a:off x="7958229" y="0"/>
              <a:ext cx="6256736" cy="1923606"/>
            </a:xfrm>
            <a:prstGeom prst="rect">
              <a:avLst/>
            </a:prstGeom>
          </p:spPr>
          <p:txBody>
            <a:bodyPr lIns="0" tIns="0" rIns="0" bIns="0" rtlCol="0" anchor="t">
              <a:spAutoFit/>
            </a:bodyPr>
            <a:lstStyle/>
            <a:p>
              <a:pPr defTabSz="609630">
                <a:lnSpc>
                  <a:spcPts val="7520"/>
                </a:lnSpc>
                <a:spcBef>
                  <a:spcPct val="0"/>
                </a:spcBef>
              </a:pPr>
              <a:r>
                <a:rPr lang="en-US" sz="6266">
                  <a:solidFill>
                    <a:srgbClr val="951B30"/>
                  </a:solidFill>
                  <a:latin typeface="Roca One"/>
                  <a:ea typeface="Roca One"/>
                  <a:cs typeface="Roca One"/>
                  <a:sym typeface="Roca One"/>
                </a:rPr>
                <a:t>Funding</a:t>
              </a:r>
            </a:p>
          </p:txBody>
        </p:sp>
      </p:grpSp>
      <p:sp>
        <p:nvSpPr>
          <p:cNvPr id="118" name="TextBox 118"/>
          <p:cNvSpPr txBox="1"/>
          <p:nvPr/>
        </p:nvSpPr>
        <p:spPr>
          <a:xfrm>
            <a:off x="8024508" y="5726873"/>
            <a:ext cx="3091929" cy="167225"/>
          </a:xfrm>
          <a:prstGeom prst="rect">
            <a:avLst/>
          </a:prstGeom>
        </p:spPr>
        <p:txBody>
          <a:bodyPr lIns="0" tIns="0" rIns="0" bIns="0" rtlCol="0" anchor="t">
            <a:spAutoFit/>
          </a:bodyPr>
          <a:lstStyle/>
          <a:p>
            <a:pPr algn="r" defTabSz="609630">
              <a:lnSpc>
                <a:spcPts val="1363"/>
              </a:lnSpc>
            </a:pPr>
            <a:r>
              <a:rPr lang="en-US" sz="973">
                <a:solidFill>
                  <a:srgbClr val="000000"/>
                </a:solidFill>
                <a:latin typeface="Libre Baskerville"/>
                <a:ea typeface="Libre Baskerville"/>
                <a:cs typeface="Libre Baskerville"/>
                <a:sym typeface="Libre Baskerville"/>
              </a:rPr>
              <a:t>2003 vs. 2023; Source: Bureau of Labor Statistics</a:t>
            </a:r>
          </a:p>
        </p:txBody>
      </p:sp>
      <p:sp>
        <p:nvSpPr>
          <p:cNvPr id="119" name="TextBox 119"/>
          <p:cNvSpPr txBox="1"/>
          <p:nvPr/>
        </p:nvSpPr>
        <p:spPr>
          <a:xfrm>
            <a:off x="1002780" y="1540961"/>
            <a:ext cx="4778709" cy="299826"/>
          </a:xfrm>
          <a:prstGeom prst="rect">
            <a:avLst/>
          </a:prstGeom>
        </p:spPr>
        <p:txBody>
          <a:bodyPr lIns="0" tIns="0" rIns="0" bIns="0" rtlCol="0" anchor="t">
            <a:spAutoFit/>
          </a:bodyPr>
          <a:lstStyle/>
          <a:p>
            <a:pPr algn="ctr" defTabSz="609630">
              <a:lnSpc>
                <a:spcPts val="2456"/>
              </a:lnSpc>
              <a:spcBef>
                <a:spcPct val="0"/>
              </a:spcBef>
            </a:pPr>
            <a:r>
              <a:rPr lang="en-US" sz="1754">
                <a:solidFill>
                  <a:srgbClr val="000000"/>
                </a:solidFill>
                <a:latin typeface="Radnika Next Medium"/>
                <a:ea typeface="Radnika Next Medium"/>
                <a:cs typeface="Radnika Next Medium"/>
                <a:sym typeface="Radnika Next Medium"/>
              </a:rPr>
              <a:t>21st CCLC annual grant awards</a:t>
            </a:r>
          </a:p>
        </p:txBody>
      </p:sp>
      <p:sp>
        <p:nvSpPr>
          <p:cNvPr id="120" name="TextBox 120"/>
          <p:cNvSpPr txBox="1"/>
          <p:nvPr/>
        </p:nvSpPr>
        <p:spPr>
          <a:xfrm>
            <a:off x="1291063" y="2762309"/>
            <a:ext cx="338623" cy="132857"/>
          </a:xfrm>
          <a:prstGeom prst="rect">
            <a:avLst/>
          </a:prstGeom>
        </p:spPr>
        <p:txBody>
          <a:bodyPr lIns="0" tIns="0" rIns="0" bIns="0" rtlCol="0" anchor="t">
            <a:spAutoFit/>
          </a:bodyPr>
          <a:lstStyle/>
          <a:p>
            <a:pPr algn="ctr" defTabSz="609630">
              <a:lnSpc>
                <a:spcPts val="1119"/>
              </a:lnSpc>
            </a:pPr>
            <a:r>
              <a:rPr lang="en-US" sz="799">
                <a:solidFill>
                  <a:srgbClr val="FFFFFF"/>
                </a:solidFill>
                <a:latin typeface="Libre Baskerville Bold"/>
                <a:ea typeface="Libre Baskerville Bold"/>
                <a:cs typeface="Libre Baskerville Bold"/>
                <a:sym typeface="Libre Baskerville Bold"/>
              </a:rPr>
              <a:t>5.6M</a:t>
            </a:r>
          </a:p>
        </p:txBody>
      </p:sp>
      <p:sp>
        <p:nvSpPr>
          <p:cNvPr id="121" name="TextBox 121"/>
          <p:cNvSpPr txBox="1"/>
          <p:nvPr/>
        </p:nvSpPr>
        <p:spPr>
          <a:xfrm>
            <a:off x="1676492" y="2881639"/>
            <a:ext cx="320432"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5.3M</a:t>
            </a:r>
          </a:p>
        </p:txBody>
      </p:sp>
      <p:sp>
        <p:nvSpPr>
          <p:cNvPr id="122" name="TextBox 122"/>
          <p:cNvSpPr txBox="1"/>
          <p:nvPr/>
        </p:nvSpPr>
        <p:spPr>
          <a:xfrm>
            <a:off x="2050470" y="3000970"/>
            <a:ext cx="335354"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4.9M</a:t>
            </a:r>
          </a:p>
        </p:txBody>
      </p:sp>
      <p:sp>
        <p:nvSpPr>
          <p:cNvPr id="123" name="TextBox 123"/>
          <p:cNvSpPr txBox="1"/>
          <p:nvPr/>
        </p:nvSpPr>
        <p:spPr>
          <a:xfrm>
            <a:off x="2436624" y="3060635"/>
            <a:ext cx="315921"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4.8M</a:t>
            </a:r>
          </a:p>
        </p:txBody>
      </p:sp>
      <p:sp>
        <p:nvSpPr>
          <p:cNvPr id="124" name="TextBox 124"/>
          <p:cNvSpPr txBox="1"/>
          <p:nvPr/>
        </p:nvSpPr>
        <p:spPr>
          <a:xfrm>
            <a:off x="2819102" y="2821974"/>
            <a:ext cx="305043"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5.5M</a:t>
            </a:r>
          </a:p>
        </p:txBody>
      </p:sp>
      <p:sp>
        <p:nvSpPr>
          <p:cNvPr id="125" name="TextBox 125"/>
          <p:cNvSpPr txBox="1"/>
          <p:nvPr/>
        </p:nvSpPr>
        <p:spPr>
          <a:xfrm>
            <a:off x="3213614" y="2821974"/>
            <a:ext cx="284516"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5.5M</a:t>
            </a:r>
          </a:p>
        </p:txBody>
      </p:sp>
      <p:sp>
        <p:nvSpPr>
          <p:cNvPr id="126" name="TextBox 126"/>
          <p:cNvSpPr txBox="1"/>
          <p:nvPr/>
        </p:nvSpPr>
        <p:spPr>
          <a:xfrm>
            <a:off x="3561631" y="2821974"/>
            <a:ext cx="332566"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5.4M</a:t>
            </a:r>
          </a:p>
        </p:txBody>
      </p:sp>
      <p:sp>
        <p:nvSpPr>
          <p:cNvPr id="127" name="TextBox 127"/>
          <p:cNvSpPr txBox="1"/>
          <p:nvPr/>
        </p:nvSpPr>
        <p:spPr>
          <a:xfrm>
            <a:off x="3948053" y="2396811"/>
            <a:ext cx="327265"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6.8M</a:t>
            </a:r>
          </a:p>
        </p:txBody>
      </p:sp>
      <p:sp>
        <p:nvSpPr>
          <p:cNvPr id="128" name="TextBox 128"/>
          <p:cNvSpPr txBox="1"/>
          <p:nvPr/>
        </p:nvSpPr>
        <p:spPr>
          <a:xfrm>
            <a:off x="4344259" y="2516142"/>
            <a:ext cx="292436"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6.5M</a:t>
            </a:r>
          </a:p>
        </p:txBody>
      </p:sp>
      <p:sp>
        <p:nvSpPr>
          <p:cNvPr id="129" name="TextBox 129"/>
          <p:cNvSpPr txBox="1"/>
          <p:nvPr/>
        </p:nvSpPr>
        <p:spPr>
          <a:xfrm>
            <a:off x="4705637" y="2267355"/>
            <a:ext cx="328839"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7.2M</a:t>
            </a:r>
          </a:p>
        </p:txBody>
      </p:sp>
      <p:sp>
        <p:nvSpPr>
          <p:cNvPr id="130" name="TextBox 130"/>
          <p:cNvSpPr txBox="1"/>
          <p:nvPr/>
        </p:nvSpPr>
        <p:spPr>
          <a:xfrm>
            <a:off x="5098286" y="2277481"/>
            <a:ext cx="287785"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7.2M</a:t>
            </a:r>
          </a:p>
        </p:txBody>
      </p:sp>
      <p:sp>
        <p:nvSpPr>
          <p:cNvPr id="131" name="TextBox 131"/>
          <p:cNvSpPr txBox="1"/>
          <p:nvPr/>
        </p:nvSpPr>
        <p:spPr>
          <a:xfrm>
            <a:off x="5455921" y="2396811"/>
            <a:ext cx="339094" cy="132857"/>
          </a:xfrm>
          <a:prstGeom prst="rect">
            <a:avLst/>
          </a:prstGeom>
        </p:spPr>
        <p:txBody>
          <a:bodyPr lIns="0" tIns="0" rIns="0" bIns="0" rtlCol="0" anchor="t">
            <a:spAutoFit/>
          </a:bodyPr>
          <a:lstStyle/>
          <a:p>
            <a:pPr algn="ctr" defTabSz="609630">
              <a:lnSpc>
                <a:spcPts val="1119"/>
              </a:lnSpc>
              <a:spcBef>
                <a:spcPct val="0"/>
              </a:spcBef>
            </a:pPr>
            <a:r>
              <a:rPr lang="en-US" sz="799">
                <a:solidFill>
                  <a:srgbClr val="FFFFFF"/>
                </a:solidFill>
                <a:latin typeface="Libre Baskerville Bold"/>
                <a:ea typeface="Libre Baskerville Bold"/>
                <a:cs typeface="Libre Baskerville Bold"/>
                <a:sym typeface="Libre Baskerville Bold"/>
              </a:rPr>
              <a:t>6.8M</a:t>
            </a:r>
          </a:p>
        </p:txBody>
      </p:sp>
      <p:sp>
        <p:nvSpPr>
          <p:cNvPr id="132" name="TextBox 132"/>
          <p:cNvSpPr txBox="1"/>
          <p:nvPr/>
        </p:nvSpPr>
        <p:spPr>
          <a:xfrm>
            <a:off x="1002780" y="5210926"/>
            <a:ext cx="4778709" cy="607154"/>
          </a:xfrm>
          <a:prstGeom prst="rect">
            <a:avLst/>
          </a:prstGeom>
        </p:spPr>
        <p:txBody>
          <a:bodyPr lIns="0" tIns="0" rIns="0" bIns="0" rtlCol="0" anchor="t">
            <a:spAutoFit/>
          </a:bodyPr>
          <a:lstStyle/>
          <a:p>
            <a:pPr algn="ctr" defTabSz="609630">
              <a:lnSpc>
                <a:spcPts val="1647"/>
              </a:lnSpc>
            </a:pPr>
            <a:r>
              <a:rPr lang="en-US" sz="1267">
                <a:solidFill>
                  <a:srgbClr val="000000"/>
                </a:solidFill>
                <a:latin typeface="Radnika Next Light"/>
                <a:ea typeface="Radnika Next Light"/>
                <a:cs typeface="Radnika Next Light"/>
                <a:sym typeface="Radnika Next Light"/>
              </a:rPr>
              <a:t>A 21st CCLC program that received a $50,000 grant </a:t>
            </a:r>
          </a:p>
          <a:p>
            <a:pPr algn="ctr" defTabSz="609630">
              <a:lnSpc>
                <a:spcPts val="1647"/>
              </a:lnSpc>
            </a:pPr>
            <a:r>
              <a:rPr lang="en-US" sz="1267">
                <a:solidFill>
                  <a:srgbClr val="000000"/>
                </a:solidFill>
                <a:latin typeface="Radnika Next Light"/>
                <a:ea typeface="Radnika Next Light"/>
                <a:cs typeface="Radnika Next Light"/>
                <a:sym typeface="Radnika Next Light"/>
              </a:rPr>
              <a:t>in September 2003 would need to receive </a:t>
            </a:r>
            <a:r>
              <a:rPr lang="en-US" sz="1267">
                <a:solidFill>
                  <a:srgbClr val="000000"/>
                </a:solidFill>
                <a:latin typeface="Radnika Next Bold"/>
                <a:ea typeface="Radnika Next Bold"/>
                <a:cs typeface="Radnika Next Bold"/>
                <a:sym typeface="Radnika Next Bold"/>
              </a:rPr>
              <a:t>$82,525 </a:t>
            </a:r>
            <a:r>
              <a:rPr lang="en-US" sz="1267">
                <a:solidFill>
                  <a:srgbClr val="000000"/>
                </a:solidFill>
                <a:latin typeface="Radnika Next Light"/>
                <a:ea typeface="Radnika Next Light"/>
                <a:cs typeface="Radnika Next Light"/>
                <a:sym typeface="Radnika Next Light"/>
              </a:rPr>
              <a:t>in </a:t>
            </a:r>
          </a:p>
          <a:p>
            <a:pPr algn="ctr" defTabSz="609630">
              <a:lnSpc>
                <a:spcPts val="1647"/>
              </a:lnSpc>
            </a:pPr>
            <a:r>
              <a:rPr lang="en-US" sz="1267">
                <a:solidFill>
                  <a:srgbClr val="000000"/>
                </a:solidFill>
                <a:latin typeface="Radnika Next Light"/>
                <a:ea typeface="Radnika Next Light"/>
                <a:cs typeface="Radnika Next Light"/>
                <a:sym typeface="Radnika Next Light"/>
              </a:rPr>
              <a:t>September 2023 to have the same buying 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4" name="Oval 13">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6" name="Rectangle 1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9" name="Oval 1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a:solidFill>
                  <a:srgbClr val="FFFFFF"/>
                </a:solidFill>
              </a:rPr>
              <a:t>Agenda </a:t>
            </a:r>
          </a:p>
        </p:txBody>
      </p:sp>
      <p:sp>
        <p:nvSpPr>
          <p:cNvPr id="22" name="Rectangle 2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6081089" y="725394"/>
            <a:ext cx="5142658" cy="5407212"/>
          </a:xfrm>
        </p:spPr>
        <p:txBody>
          <a:bodyPr vert="horz" lIns="91440" tIns="45720" rIns="91440" bIns="45720" rtlCol="0" anchor="ctr">
            <a:normAutofit/>
          </a:bodyPr>
          <a:lstStyle/>
          <a:p>
            <a:pPr indent="-182880">
              <a:lnSpc>
                <a:spcPct val="90000"/>
              </a:lnSpc>
              <a:buFont typeface="Wingdings" pitchFamily="2" charset="2"/>
              <a:buChar char="§"/>
            </a:pPr>
            <a:r>
              <a:rPr lang="en-US" dirty="0"/>
              <a:t>Using data</a:t>
            </a:r>
          </a:p>
          <a:p>
            <a:pPr lvl="1" indent="-182880">
              <a:lnSpc>
                <a:spcPct val="90000"/>
              </a:lnSpc>
              <a:buFont typeface="Wingdings" pitchFamily="2" charset="2"/>
              <a:buChar char="§"/>
            </a:pPr>
            <a:r>
              <a:rPr lang="en-US" dirty="0"/>
              <a:t>Look at  two sample</a:t>
            </a:r>
          </a:p>
          <a:p>
            <a:pPr lvl="1" indent="-182880">
              <a:lnSpc>
                <a:spcPct val="90000"/>
              </a:lnSpc>
              <a:buFont typeface="Wingdings" pitchFamily="2" charset="2"/>
              <a:buChar char="§"/>
            </a:pPr>
            <a:r>
              <a:rPr lang="en-US" dirty="0"/>
              <a:t>Critique them</a:t>
            </a:r>
          </a:p>
          <a:p>
            <a:pPr marL="617220" lvl="1" indent="0">
              <a:lnSpc>
                <a:spcPct val="90000"/>
              </a:lnSpc>
              <a:buNone/>
            </a:pPr>
            <a:endParaRPr lang="en-US" dirty="0"/>
          </a:p>
          <a:p>
            <a:pPr indent="-182880">
              <a:lnSpc>
                <a:spcPct val="90000"/>
              </a:lnSpc>
              <a:buFont typeface="Wingdings" pitchFamily="2" charset="2"/>
              <a:buChar char="§"/>
            </a:pPr>
            <a:r>
              <a:rPr lang="en-US" dirty="0"/>
              <a:t>Taking Stock</a:t>
            </a:r>
          </a:p>
          <a:p>
            <a:pPr indent="-182880">
              <a:lnSpc>
                <a:spcPct val="90000"/>
              </a:lnSpc>
              <a:buFont typeface="Wingdings" pitchFamily="2" charset="2"/>
              <a:buChar char="§"/>
            </a:pPr>
            <a:r>
              <a:rPr lang="en-US" dirty="0"/>
              <a:t>Be proactive and prepared</a:t>
            </a:r>
          </a:p>
          <a:p>
            <a:pPr indent="-182880">
              <a:lnSpc>
                <a:spcPct val="90000"/>
              </a:lnSpc>
              <a:buFont typeface="Wingdings" pitchFamily="2" charset="2"/>
              <a:buChar char="§"/>
            </a:pPr>
            <a:r>
              <a:rPr lang="en-US" dirty="0"/>
              <a:t>Crafting the communication</a:t>
            </a:r>
          </a:p>
          <a:p>
            <a:pPr lvl="1" indent="-182880">
              <a:lnSpc>
                <a:spcPct val="90000"/>
              </a:lnSpc>
              <a:buFont typeface="Wingdings" pitchFamily="2" charset="2"/>
              <a:buChar char="§"/>
            </a:pPr>
            <a:r>
              <a:rPr lang="en-US" dirty="0"/>
              <a:t>Take 2-3 pieces and put them together</a:t>
            </a:r>
          </a:p>
          <a:p>
            <a:pPr marL="0" indent="0">
              <a:lnSpc>
                <a:spcPct val="90000"/>
              </a:lnSpc>
              <a:buNone/>
            </a:pPr>
            <a:endParaRPr lang="en-US" dirty="0"/>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lnSpc>
                <a:spcPct val="90000"/>
              </a:lnSpc>
              <a:spcAft>
                <a:spcPts val="600"/>
              </a:spcAft>
            </a:pPr>
            <a:fld id="{B5CEABB6-07DC-46E8-9B57-56EC44A396E5}" type="slidenum">
              <a:rPr lang="en-US" sz="1900" b="1" kern="1200">
                <a:solidFill>
                  <a:schemeClr val="accent1"/>
                </a:solidFill>
                <a:latin typeface="+mj-lt"/>
                <a:ea typeface="+mn-ea"/>
                <a:cs typeface="+mn-cs"/>
              </a:rPr>
              <a:pPr>
                <a:lnSpc>
                  <a:spcPct val="90000"/>
                </a:lnSpc>
                <a:spcAft>
                  <a:spcPts val="600"/>
                </a:spcAft>
              </a:pPr>
              <a:t>4</a:t>
            </a:fld>
            <a:endParaRPr lang="en-US" sz="1900" b="1" kern="1200">
              <a:solidFill>
                <a:schemeClr val="accent1"/>
              </a:solidFill>
              <a:latin typeface="+mj-lt"/>
              <a:ea typeface="+mn-ea"/>
              <a:cs typeface="+mn-cs"/>
            </a:endParaRPr>
          </a:p>
        </p:txBody>
      </p:sp>
    </p:spTree>
    <p:extLst>
      <p:ext uri="{BB962C8B-B14F-4D97-AF65-F5344CB8AC3E}">
        <p14:creationId xmlns:p14="http://schemas.microsoft.com/office/powerpoint/2010/main" val="58274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98408" y="1624773"/>
            <a:ext cx="5604935" cy="2240213"/>
          </a:xfrm>
          <a:prstGeom prst="rect">
            <a:avLst/>
          </a:prstGeom>
        </p:spPr>
      </p:pic>
      <p:grpSp>
        <p:nvGrpSpPr>
          <p:cNvPr id="3" name="Group 3"/>
          <p:cNvGrpSpPr/>
          <p:nvPr/>
        </p:nvGrpSpPr>
        <p:grpSpPr>
          <a:xfrm>
            <a:off x="6208416" y="4536780"/>
            <a:ext cx="2223043" cy="1735896"/>
            <a:chOff x="0" y="0"/>
            <a:chExt cx="1136545" cy="887488"/>
          </a:xfrm>
        </p:grpSpPr>
        <p:sp>
          <p:nvSpPr>
            <p:cNvPr id="4" name="Freeform 4"/>
            <p:cNvSpPr/>
            <p:nvPr/>
          </p:nvSpPr>
          <p:spPr>
            <a:xfrm>
              <a:off x="0" y="0"/>
              <a:ext cx="1136545" cy="887488"/>
            </a:xfrm>
            <a:custGeom>
              <a:avLst/>
              <a:gdLst/>
              <a:ahLst/>
              <a:cxnLst/>
              <a:rect l="l" t="t" r="r" b="b"/>
              <a:pathLst>
                <a:path w="1136545" h="887488">
                  <a:moveTo>
                    <a:pt x="0" y="0"/>
                  </a:moveTo>
                  <a:lnTo>
                    <a:pt x="1136545" y="0"/>
                  </a:lnTo>
                  <a:lnTo>
                    <a:pt x="1136545" y="887488"/>
                  </a:lnTo>
                  <a:lnTo>
                    <a:pt x="0" y="887488"/>
                  </a:lnTo>
                  <a:close/>
                </a:path>
              </a:pathLst>
            </a:custGeom>
            <a:solidFill>
              <a:srgbClr val="E0E6C1"/>
            </a:solidFill>
          </p:spPr>
          <p:txBody>
            <a:bodyPr/>
            <a:lstStyle/>
            <a:p>
              <a:endParaRPr lang="en-US" sz="1227"/>
            </a:p>
          </p:txBody>
        </p:sp>
        <p:sp>
          <p:nvSpPr>
            <p:cNvPr id="5" name="TextBox 5"/>
            <p:cNvSpPr txBox="1"/>
            <p:nvPr/>
          </p:nvSpPr>
          <p:spPr>
            <a:xfrm>
              <a:off x="0" y="-47625"/>
              <a:ext cx="1136545" cy="935113"/>
            </a:xfrm>
            <a:prstGeom prst="rect">
              <a:avLst/>
            </a:prstGeom>
          </p:spPr>
          <p:txBody>
            <a:bodyPr lIns="34636" tIns="34636" rIns="34636" bIns="34636" rtlCol="0" anchor="ctr"/>
            <a:lstStyle/>
            <a:p>
              <a:pPr algn="ctr">
                <a:lnSpc>
                  <a:spcPts val="1145"/>
                </a:lnSpc>
              </a:pPr>
              <a:endParaRPr sz="1227"/>
            </a:p>
          </p:txBody>
        </p:sp>
      </p:grpSp>
      <p:pic>
        <p:nvPicPr>
          <p:cNvPr id="6" name="Picture 6"/>
          <p:cNvPicPr>
            <a:picLocks noChangeAspect="1"/>
          </p:cNvPicPr>
          <p:nvPr/>
        </p:nvPicPr>
        <p:blipFill>
          <a:blip r:embed="rId3"/>
          <a:stretch>
            <a:fillRect/>
          </a:stretch>
        </p:blipFill>
        <p:spPr>
          <a:xfrm>
            <a:off x="3541795" y="4761171"/>
            <a:ext cx="2685734" cy="656629"/>
          </a:xfrm>
          <a:prstGeom prst="rect">
            <a:avLst/>
          </a:prstGeom>
        </p:spPr>
      </p:pic>
      <p:pic>
        <p:nvPicPr>
          <p:cNvPr id="7" name="Picture 7"/>
          <p:cNvPicPr>
            <a:picLocks noChangeAspect="1"/>
          </p:cNvPicPr>
          <p:nvPr/>
        </p:nvPicPr>
        <p:blipFill>
          <a:blip r:embed="rId4"/>
          <a:stretch>
            <a:fillRect/>
          </a:stretch>
        </p:blipFill>
        <p:spPr>
          <a:xfrm>
            <a:off x="3548614" y="5992396"/>
            <a:ext cx="2546243" cy="767302"/>
          </a:xfrm>
          <a:prstGeom prst="rect">
            <a:avLst/>
          </a:prstGeom>
        </p:spPr>
      </p:pic>
      <p:pic>
        <p:nvPicPr>
          <p:cNvPr id="8" name="Picture 8"/>
          <p:cNvPicPr>
            <a:picLocks noChangeAspect="1"/>
          </p:cNvPicPr>
          <p:nvPr/>
        </p:nvPicPr>
        <p:blipFill>
          <a:blip r:embed="rId5"/>
          <a:stretch>
            <a:fillRect/>
          </a:stretch>
        </p:blipFill>
        <p:spPr>
          <a:xfrm>
            <a:off x="3536512" y="5421356"/>
            <a:ext cx="2691470" cy="658034"/>
          </a:xfrm>
          <a:prstGeom prst="rect">
            <a:avLst/>
          </a:prstGeom>
        </p:spPr>
      </p:pic>
      <p:sp>
        <p:nvSpPr>
          <p:cNvPr id="9" name="TextBox 9"/>
          <p:cNvSpPr txBox="1"/>
          <p:nvPr/>
        </p:nvSpPr>
        <p:spPr>
          <a:xfrm>
            <a:off x="3760801" y="4295745"/>
            <a:ext cx="4670659" cy="176074"/>
          </a:xfrm>
          <a:prstGeom prst="rect">
            <a:avLst/>
          </a:prstGeom>
        </p:spPr>
        <p:txBody>
          <a:bodyPr lIns="0" tIns="0" rIns="0" bIns="0" rtlCol="0" anchor="t">
            <a:spAutoFit/>
          </a:bodyPr>
          <a:lstStyle/>
          <a:p>
            <a:pPr>
              <a:lnSpc>
                <a:spcPts val="1527"/>
              </a:lnSpc>
            </a:pPr>
            <a:r>
              <a:rPr lang="en-US" sz="1091" b="1">
                <a:solidFill>
                  <a:srgbClr val="000000"/>
                </a:solidFill>
                <a:latin typeface="Arial Bold"/>
                <a:ea typeface="Arial Bold"/>
                <a:cs typeface="Arial Bold"/>
                <a:sym typeface="Arial Bold"/>
              </a:rPr>
              <a:t>Monday, June 19</a:t>
            </a:r>
          </a:p>
        </p:txBody>
      </p:sp>
      <p:sp>
        <p:nvSpPr>
          <p:cNvPr id="10" name="AutoShape 10"/>
          <p:cNvSpPr/>
          <p:nvPr/>
        </p:nvSpPr>
        <p:spPr>
          <a:xfrm>
            <a:off x="4945500" y="4421517"/>
            <a:ext cx="3485960" cy="0"/>
          </a:xfrm>
          <a:prstGeom prst="line">
            <a:avLst/>
          </a:prstGeom>
          <a:ln w="19050" cap="flat">
            <a:solidFill>
              <a:srgbClr val="989EA4"/>
            </a:solidFill>
            <a:prstDash val="sysDash"/>
            <a:headEnd type="none" w="sm" len="sm"/>
            <a:tailEnd type="none" w="sm" len="sm"/>
          </a:ln>
        </p:spPr>
        <p:txBody>
          <a:bodyPr/>
          <a:lstStyle/>
          <a:p>
            <a:endParaRPr lang="en-US" sz="1227"/>
          </a:p>
        </p:txBody>
      </p:sp>
      <p:sp>
        <p:nvSpPr>
          <p:cNvPr id="11" name="Freeform 11"/>
          <p:cNvSpPr/>
          <p:nvPr/>
        </p:nvSpPr>
        <p:spPr>
          <a:xfrm>
            <a:off x="6691713" y="320428"/>
            <a:ext cx="1744552" cy="697527"/>
          </a:xfrm>
          <a:custGeom>
            <a:avLst/>
            <a:gdLst/>
            <a:ahLst/>
            <a:cxnLst/>
            <a:rect l="l" t="t" r="r" b="b"/>
            <a:pathLst>
              <a:path w="2558676" h="1023040">
                <a:moveTo>
                  <a:pt x="0" y="0"/>
                </a:moveTo>
                <a:lnTo>
                  <a:pt x="2558675" y="0"/>
                </a:lnTo>
                <a:lnTo>
                  <a:pt x="2558675" y="1023040"/>
                </a:lnTo>
                <a:lnTo>
                  <a:pt x="0" y="1023040"/>
                </a:lnTo>
                <a:lnTo>
                  <a:pt x="0" y="0"/>
                </a:lnTo>
                <a:close/>
              </a:path>
            </a:pathLst>
          </a:custGeom>
          <a:blipFill>
            <a:blip r:embed="rId6"/>
            <a:stretch>
              <a:fillRect t="-2623" r="-2888" b="-468"/>
            </a:stretch>
          </a:blipFill>
        </p:spPr>
        <p:txBody>
          <a:bodyPr/>
          <a:lstStyle/>
          <a:p>
            <a:endParaRPr lang="en-US" sz="1227"/>
          </a:p>
        </p:txBody>
      </p:sp>
      <p:sp>
        <p:nvSpPr>
          <p:cNvPr id="12" name="AutoShape 12"/>
          <p:cNvSpPr/>
          <p:nvPr/>
        </p:nvSpPr>
        <p:spPr>
          <a:xfrm>
            <a:off x="3765630" y="1171919"/>
            <a:ext cx="4668541" cy="0"/>
          </a:xfrm>
          <a:prstGeom prst="line">
            <a:avLst/>
          </a:prstGeom>
          <a:ln w="19050" cap="flat">
            <a:solidFill>
              <a:srgbClr val="989EA4"/>
            </a:solidFill>
            <a:prstDash val="sysDash"/>
            <a:headEnd type="none" w="sm" len="sm"/>
            <a:tailEnd type="none" w="sm" len="sm"/>
          </a:ln>
        </p:spPr>
        <p:txBody>
          <a:bodyPr/>
          <a:lstStyle/>
          <a:p>
            <a:endParaRPr lang="en-US" sz="1227"/>
          </a:p>
        </p:txBody>
      </p:sp>
      <p:sp>
        <p:nvSpPr>
          <p:cNvPr id="13" name="TextBox 13"/>
          <p:cNvSpPr txBox="1"/>
          <p:nvPr/>
        </p:nvSpPr>
        <p:spPr>
          <a:xfrm>
            <a:off x="6330480" y="4722637"/>
            <a:ext cx="1978915" cy="1372427"/>
          </a:xfrm>
          <a:prstGeom prst="rect">
            <a:avLst/>
          </a:prstGeom>
        </p:spPr>
        <p:txBody>
          <a:bodyPr lIns="0" tIns="0" rIns="0" bIns="0" rtlCol="0" anchor="t">
            <a:spAutoFit/>
          </a:bodyPr>
          <a:lstStyle/>
          <a:p>
            <a:pPr algn="ctr">
              <a:lnSpc>
                <a:spcPts val="1240"/>
              </a:lnSpc>
            </a:pPr>
            <a:r>
              <a:rPr lang="en-US" sz="886" i="1" dirty="0">
                <a:solidFill>
                  <a:srgbClr val="000000"/>
                </a:solidFill>
                <a:latin typeface="Arial Italics"/>
                <a:ea typeface="Arial Italics"/>
                <a:cs typeface="Arial Italics"/>
                <a:sym typeface="Arial Italics"/>
              </a:rPr>
              <a:t>"I greatly enjoyed learning about what goes into helping such field and I wish to further help with volunteer work."</a:t>
            </a:r>
          </a:p>
          <a:p>
            <a:pPr algn="ctr">
              <a:lnSpc>
                <a:spcPts val="1240"/>
              </a:lnSpc>
            </a:pPr>
            <a:endParaRPr lang="en-US" sz="886" i="1" dirty="0">
              <a:solidFill>
                <a:srgbClr val="000000"/>
              </a:solidFill>
              <a:latin typeface="Arial Italics"/>
              <a:ea typeface="Arial Italics"/>
              <a:cs typeface="Arial Italics"/>
              <a:sym typeface="Arial Italics"/>
            </a:endParaRPr>
          </a:p>
          <a:p>
            <a:pPr algn="ctr">
              <a:lnSpc>
                <a:spcPts val="1240"/>
              </a:lnSpc>
            </a:pPr>
            <a:r>
              <a:rPr lang="en-US" sz="886" dirty="0">
                <a:solidFill>
                  <a:srgbClr val="000000"/>
                </a:solidFill>
                <a:latin typeface="Arial"/>
                <a:ea typeface="Arial"/>
                <a:cs typeface="Arial"/>
                <a:sym typeface="Arial"/>
              </a:rPr>
              <a:t>"</a:t>
            </a:r>
            <a:r>
              <a:rPr lang="en-US" sz="886" i="1" dirty="0">
                <a:solidFill>
                  <a:srgbClr val="000000"/>
                </a:solidFill>
                <a:latin typeface="Arial Italics"/>
                <a:ea typeface="Arial Italics"/>
                <a:cs typeface="Arial Italics"/>
                <a:sym typeface="Arial Italics"/>
              </a:rPr>
              <a:t>I would love to learn more about the technology games they make </a:t>
            </a:r>
          </a:p>
          <a:p>
            <a:pPr algn="ctr">
              <a:lnSpc>
                <a:spcPts val="1240"/>
              </a:lnSpc>
            </a:pPr>
            <a:r>
              <a:rPr lang="en-US" sz="886" i="1" dirty="0">
                <a:solidFill>
                  <a:srgbClr val="000000"/>
                </a:solidFill>
                <a:latin typeface="Arial Italics"/>
                <a:ea typeface="Arial Italics"/>
                <a:cs typeface="Arial Italics"/>
                <a:sym typeface="Arial Italics"/>
              </a:rPr>
              <a:t>for [children with disabilities] or </a:t>
            </a:r>
          </a:p>
          <a:p>
            <a:pPr algn="ctr">
              <a:lnSpc>
                <a:spcPts val="1240"/>
              </a:lnSpc>
            </a:pPr>
            <a:r>
              <a:rPr lang="en-US" sz="886" i="1" dirty="0">
                <a:solidFill>
                  <a:srgbClr val="000000"/>
                </a:solidFill>
                <a:latin typeface="Arial Italics"/>
                <a:ea typeface="Arial Italics"/>
                <a:cs typeface="Arial Italics"/>
                <a:sym typeface="Arial Italics"/>
              </a:rPr>
              <a:t>learn more about moving </a:t>
            </a:r>
          </a:p>
          <a:p>
            <a:pPr algn="ctr">
              <a:lnSpc>
                <a:spcPts val="1240"/>
              </a:lnSpc>
            </a:pPr>
            <a:r>
              <a:rPr lang="en-US" sz="886" i="1" dirty="0">
                <a:solidFill>
                  <a:srgbClr val="000000"/>
                </a:solidFill>
                <a:latin typeface="Arial Italics"/>
                <a:ea typeface="Arial Italics"/>
                <a:cs typeface="Arial Italics"/>
                <a:sym typeface="Arial Italics"/>
              </a:rPr>
              <a:t>power wheelchairs."</a:t>
            </a:r>
          </a:p>
        </p:txBody>
      </p:sp>
      <p:sp>
        <p:nvSpPr>
          <p:cNvPr id="14" name="TextBox 14"/>
          <p:cNvSpPr txBox="1"/>
          <p:nvPr/>
        </p:nvSpPr>
        <p:spPr>
          <a:xfrm>
            <a:off x="3834373" y="3410896"/>
            <a:ext cx="522453"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Developmental Disorders</a:t>
            </a:r>
          </a:p>
        </p:txBody>
      </p:sp>
      <p:sp>
        <p:nvSpPr>
          <p:cNvPr id="15" name="TextBox 15"/>
          <p:cNvSpPr txBox="1"/>
          <p:nvPr/>
        </p:nvSpPr>
        <p:spPr>
          <a:xfrm>
            <a:off x="3765605" y="4624441"/>
            <a:ext cx="2238112" cy="270780"/>
          </a:xfrm>
          <a:prstGeom prst="rect">
            <a:avLst/>
          </a:prstGeom>
        </p:spPr>
        <p:txBody>
          <a:bodyPr lIns="0" tIns="0" rIns="0" bIns="0" rtlCol="0" anchor="t">
            <a:spAutoFit/>
          </a:bodyPr>
          <a:lstStyle/>
          <a:p>
            <a:pPr>
              <a:lnSpc>
                <a:spcPts val="1145"/>
              </a:lnSpc>
              <a:spcBef>
                <a:spcPct val="0"/>
              </a:spcBef>
            </a:pPr>
            <a:r>
              <a:rPr lang="en-US" sz="818">
                <a:solidFill>
                  <a:srgbClr val="000000"/>
                </a:solidFill>
                <a:latin typeface="Arial"/>
                <a:ea typeface="Arial"/>
                <a:cs typeface="Arial"/>
                <a:sym typeface="Arial"/>
              </a:rPr>
              <a:t>My knowledge level of </a:t>
            </a:r>
          </a:p>
          <a:p>
            <a:pPr>
              <a:lnSpc>
                <a:spcPts val="1145"/>
              </a:lnSpc>
              <a:spcBef>
                <a:spcPct val="0"/>
              </a:spcBef>
            </a:pPr>
            <a:r>
              <a:rPr lang="en-US" sz="818" b="1">
                <a:solidFill>
                  <a:srgbClr val="000000"/>
                </a:solidFill>
                <a:latin typeface="Arial Bold"/>
                <a:ea typeface="Arial Bold"/>
                <a:cs typeface="Arial Bold"/>
                <a:sym typeface="Arial Bold"/>
              </a:rPr>
              <a:t>Developmental Disorders</a:t>
            </a:r>
            <a:r>
              <a:rPr lang="en-US" sz="818">
                <a:solidFill>
                  <a:srgbClr val="000000"/>
                </a:solidFill>
                <a:latin typeface="Arial"/>
                <a:ea typeface="Arial"/>
                <a:cs typeface="Arial"/>
                <a:sym typeface="Arial"/>
              </a:rPr>
              <a:t> increased.</a:t>
            </a:r>
          </a:p>
        </p:txBody>
      </p:sp>
      <p:sp>
        <p:nvSpPr>
          <p:cNvPr id="16" name="TextBox 16"/>
          <p:cNvSpPr txBox="1"/>
          <p:nvPr/>
        </p:nvSpPr>
        <p:spPr>
          <a:xfrm>
            <a:off x="3764502" y="5291600"/>
            <a:ext cx="2239216" cy="270780"/>
          </a:xfrm>
          <a:prstGeom prst="rect">
            <a:avLst/>
          </a:prstGeom>
        </p:spPr>
        <p:txBody>
          <a:bodyPr lIns="0" tIns="0" rIns="0" bIns="0" rtlCol="0" anchor="t">
            <a:spAutoFit/>
          </a:bodyPr>
          <a:lstStyle/>
          <a:p>
            <a:pPr>
              <a:lnSpc>
                <a:spcPts val="1145"/>
              </a:lnSpc>
              <a:spcBef>
                <a:spcPct val="0"/>
              </a:spcBef>
            </a:pPr>
            <a:r>
              <a:rPr lang="en-US" sz="818">
                <a:solidFill>
                  <a:srgbClr val="000000"/>
                </a:solidFill>
                <a:latin typeface="Arial"/>
                <a:ea typeface="Arial"/>
                <a:cs typeface="Arial"/>
                <a:sym typeface="Arial"/>
              </a:rPr>
              <a:t>My knowledge about potential careers </a:t>
            </a:r>
          </a:p>
          <a:p>
            <a:pPr>
              <a:lnSpc>
                <a:spcPts val="1145"/>
              </a:lnSpc>
              <a:spcBef>
                <a:spcPct val="0"/>
              </a:spcBef>
            </a:pPr>
            <a:r>
              <a:rPr lang="en-US" sz="818">
                <a:solidFill>
                  <a:srgbClr val="000000"/>
                </a:solidFill>
                <a:latin typeface="Arial"/>
                <a:ea typeface="Arial"/>
                <a:cs typeface="Arial"/>
                <a:sym typeface="Arial"/>
              </a:rPr>
              <a:t>in Developmental Disorders increased.</a:t>
            </a:r>
          </a:p>
        </p:txBody>
      </p:sp>
      <p:sp>
        <p:nvSpPr>
          <p:cNvPr id="17" name="TextBox 17"/>
          <p:cNvSpPr txBox="1"/>
          <p:nvPr/>
        </p:nvSpPr>
        <p:spPr>
          <a:xfrm>
            <a:off x="3765605" y="6000551"/>
            <a:ext cx="2238112" cy="129716"/>
          </a:xfrm>
          <a:prstGeom prst="rect">
            <a:avLst/>
          </a:prstGeom>
        </p:spPr>
        <p:txBody>
          <a:bodyPr lIns="0" tIns="0" rIns="0" bIns="0" rtlCol="0" anchor="t">
            <a:spAutoFit/>
          </a:bodyPr>
          <a:lstStyle/>
          <a:p>
            <a:pPr>
              <a:lnSpc>
                <a:spcPts val="1145"/>
              </a:lnSpc>
              <a:spcBef>
                <a:spcPct val="0"/>
              </a:spcBef>
            </a:pPr>
            <a:r>
              <a:rPr lang="en-US" sz="818">
                <a:solidFill>
                  <a:srgbClr val="000000"/>
                </a:solidFill>
                <a:latin typeface="Arial"/>
                <a:ea typeface="Arial"/>
                <a:cs typeface="Arial"/>
                <a:sym typeface="Arial"/>
              </a:rPr>
              <a:t>I want to learn more about this area.</a:t>
            </a:r>
          </a:p>
        </p:txBody>
      </p:sp>
      <p:sp>
        <p:nvSpPr>
          <p:cNvPr id="18" name="TextBox 18"/>
          <p:cNvSpPr txBox="1"/>
          <p:nvPr/>
        </p:nvSpPr>
        <p:spPr>
          <a:xfrm>
            <a:off x="4362208" y="3410897"/>
            <a:ext cx="522453"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Occupational Therapy</a:t>
            </a:r>
          </a:p>
        </p:txBody>
      </p:sp>
      <p:sp>
        <p:nvSpPr>
          <p:cNvPr id="19" name="TextBox 19"/>
          <p:cNvSpPr txBox="1"/>
          <p:nvPr/>
        </p:nvSpPr>
        <p:spPr>
          <a:xfrm>
            <a:off x="4947353" y="3410897"/>
            <a:ext cx="368350" cy="335285"/>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Speech-</a:t>
            </a:r>
          </a:p>
          <a:p>
            <a:pPr algn="ctr">
              <a:lnSpc>
                <a:spcPts val="859"/>
              </a:lnSpc>
            </a:pPr>
            <a:r>
              <a:rPr lang="en-US" sz="614">
                <a:solidFill>
                  <a:srgbClr val="000000"/>
                </a:solidFill>
                <a:latin typeface="Arial"/>
                <a:ea typeface="Arial"/>
                <a:cs typeface="Arial"/>
                <a:sym typeface="Arial"/>
              </a:rPr>
              <a:t>Language </a:t>
            </a:r>
          </a:p>
          <a:p>
            <a:pPr algn="ctr">
              <a:lnSpc>
                <a:spcPts val="859"/>
              </a:lnSpc>
            </a:pPr>
            <a:r>
              <a:rPr lang="en-US" sz="614">
                <a:solidFill>
                  <a:srgbClr val="000000"/>
                </a:solidFill>
                <a:latin typeface="Arial"/>
                <a:ea typeface="Arial"/>
                <a:cs typeface="Arial"/>
                <a:sym typeface="Arial"/>
              </a:rPr>
              <a:t>Pathology</a:t>
            </a:r>
          </a:p>
        </p:txBody>
      </p:sp>
      <p:sp>
        <p:nvSpPr>
          <p:cNvPr id="20" name="TextBox 20"/>
          <p:cNvSpPr txBox="1"/>
          <p:nvPr/>
        </p:nvSpPr>
        <p:spPr>
          <a:xfrm>
            <a:off x="5455400" y="3410896"/>
            <a:ext cx="362775"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Behavior Disorders</a:t>
            </a:r>
          </a:p>
        </p:txBody>
      </p:sp>
      <p:sp>
        <p:nvSpPr>
          <p:cNvPr id="21" name="TextBox 21"/>
          <p:cNvSpPr txBox="1"/>
          <p:nvPr/>
        </p:nvSpPr>
        <p:spPr>
          <a:xfrm>
            <a:off x="5886910" y="3410896"/>
            <a:ext cx="543576" cy="335285"/>
          </a:xfrm>
          <a:prstGeom prst="rect">
            <a:avLst/>
          </a:prstGeom>
        </p:spPr>
        <p:txBody>
          <a:bodyPr lIns="0" tIns="0" rIns="0" bIns="0" rtlCol="0" anchor="t">
            <a:spAutoFit/>
          </a:bodyPr>
          <a:lstStyle/>
          <a:p>
            <a:pPr algn="ctr">
              <a:lnSpc>
                <a:spcPts val="859"/>
              </a:lnSpc>
            </a:pPr>
            <a:r>
              <a:rPr lang="en-US" sz="614" dirty="0">
                <a:solidFill>
                  <a:srgbClr val="000000"/>
                </a:solidFill>
                <a:latin typeface="Arial"/>
                <a:ea typeface="Arial"/>
                <a:cs typeface="Arial"/>
                <a:sym typeface="Arial"/>
              </a:rPr>
              <a:t>Neuro-developmental disorders</a:t>
            </a:r>
          </a:p>
        </p:txBody>
      </p:sp>
      <p:sp>
        <p:nvSpPr>
          <p:cNvPr id="22" name="TextBox 22"/>
          <p:cNvSpPr txBox="1"/>
          <p:nvPr/>
        </p:nvSpPr>
        <p:spPr>
          <a:xfrm>
            <a:off x="6492456" y="3410897"/>
            <a:ext cx="398515"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Psychology</a:t>
            </a:r>
          </a:p>
        </p:txBody>
      </p:sp>
      <p:sp>
        <p:nvSpPr>
          <p:cNvPr id="23" name="TextBox 23"/>
          <p:cNvSpPr txBox="1"/>
          <p:nvPr/>
        </p:nvSpPr>
        <p:spPr>
          <a:xfrm>
            <a:off x="6962408" y="3410897"/>
            <a:ext cx="466531"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Recreation Therapy</a:t>
            </a:r>
          </a:p>
        </p:txBody>
      </p:sp>
      <p:sp>
        <p:nvSpPr>
          <p:cNvPr id="24" name="TextBox 24"/>
          <p:cNvSpPr txBox="1"/>
          <p:nvPr/>
        </p:nvSpPr>
        <p:spPr>
          <a:xfrm>
            <a:off x="7500377" y="3410897"/>
            <a:ext cx="466531"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Genetic Medicine</a:t>
            </a:r>
          </a:p>
        </p:txBody>
      </p:sp>
      <p:sp>
        <p:nvSpPr>
          <p:cNvPr id="25" name="TextBox 25"/>
          <p:cNvSpPr txBox="1"/>
          <p:nvPr/>
        </p:nvSpPr>
        <p:spPr>
          <a:xfrm>
            <a:off x="8088567" y="3410896"/>
            <a:ext cx="342892" cy="219868"/>
          </a:xfrm>
          <a:prstGeom prst="rect">
            <a:avLst/>
          </a:prstGeom>
        </p:spPr>
        <p:txBody>
          <a:bodyPr lIns="0" tIns="0" rIns="0" bIns="0" rtlCol="0" anchor="t">
            <a:spAutoFit/>
          </a:bodyPr>
          <a:lstStyle/>
          <a:p>
            <a:pPr algn="ctr">
              <a:lnSpc>
                <a:spcPts val="859"/>
              </a:lnSpc>
            </a:pPr>
            <a:r>
              <a:rPr lang="en-US" sz="614">
                <a:solidFill>
                  <a:srgbClr val="000000"/>
                </a:solidFill>
                <a:latin typeface="Arial"/>
                <a:ea typeface="Arial"/>
                <a:cs typeface="Arial"/>
                <a:sym typeface="Arial"/>
              </a:rPr>
              <a:t>Pediatric Feeding</a:t>
            </a:r>
          </a:p>
        </p:txBody>
      </p:sp>
      <p:sp>
        <p:nvSpPr>
          <p:cNvPr id="26" name="TextBox 26"/>
          <p:cNvSpPr txBox="1"/>
          <p:nvPr/>
        </p:nvSpPr>
        <p:spPr>
          <a:xfrm>
            <a:off x="3760800" y="312357"/>
            <a:ext cx="2731655" cy="766300"/>
          </a:xfrm>
          <a:prstGeom prst="rect">
            <a:avLst/>
          </a:prstGeom>
        </p:spPr>
        <p:txBody>
          <a:bodyPr wrap="square" lIns="0" tIns="0" rIns="0" bIns="0" rtlCol="0" anchor="t">
            <a:spAutoFit/>
          </a:bodyPr>
          <a:lstStyle/>
          <a:p>
            <a:pPr>
              <a:lnSpc>
                <a:spcPts val="3303"/>
              </a:lnSpc>
            </a:pPr>
            <a:r>
              <a:rPr lang="en-US" sz="2540" b="1" dirty="0">
                <a:solidFill>
                  <a:srgbClr val="000000"/>
                </a:solidFill>
                <a:latin typeface="Arial Bold"/>
                <a:ea typeface="Arial Bold"/>
                <a:cs typeface="Arial Bold"/>
                <a:sym typeface="Arial Bold"/>
              </a:rPr>
              <a:t>Find Your Future</a:t>
            </a:r>
          </a:p>
          <a:p>
            <a:pPr>
              <a:lnSpc>
                <a:spcPts val="2859"/>
              </a:lnSpc>
            </a:pPr>
            <a:r>
              <a:rPr lang="en-US" sz="2199" dirty="0">
                <a:solidFill>
                  <a:srgbClr val="000000"/>
                </a:solidFill>
                <a:latin typeface="Arial"/>
                <a:ea typeface="Arial"/>
                <a:cs typeface="Arial"/>
                <a:sym typeface="Arial"/>
              </a:rPr>
              <a:t>2023 Student Survey</a:t>
            </a:r>
          </a:p>
        </p:txBody>
      </p:sp>
      <p:grpSp>
        <p:nvGrpSpPr>
          <p:cNvPr id="27" name="Group 27"/>
          <p:cNvGrpSpPr/>
          <p:nvPr/>
        </p:nvGrpSpPr>
        <p:grpSpPr>
          <a:xfrm>
            <a:off x="6691713" y="1965651"/>
            <a:ext cx="93729" cy="93729"/>
            <a:chOff x="0" y="0"/>
            <a:chExt cx="812800" cy="812800"/>
          </a:xfrm>
        </p:grpSpPr>
        <p:sp>
          <p:nvSpPr>
            <p:cNvPr id="28" name="Freeform 2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129DBF"/>
            </a:solidFill>
          </p:spPr>
          <p:txBody>
            <a:bodyPr/>
            <a:lstStyle/>
            <a:p>
              <a:endParaRPr lang="en-US" sz="1227"/>
            </a:p>
          </p:txBody>
        </p:sp>
        <p:sp>
          <p:nvSpPr>
            <p:cNvPr id="29" name="TextBox 29"/>
            <p:cNvSpPr txBox="1"/>
            <p:nvPr/>
          </p:nvSpPr>
          <p:spPr>
            <a:xfrm>
              <a:off x="0" y="-57150"/>
              <a:ext cx="812800" cy="869950"/>
            </a:xfrm>
            <a:prstGeom prst="rect">
              <a:avLst/>
            </a:prstGeom>
          </p:spPr>
          <p:txBody>
            <a:bodyPr lIns="34636" tIns="34636" rIns="34636" bIns="34636" rtlCol="0" anchor="ctr"/>
            <a:lstStyle/>
            <a:p>
              <a:pPr algn="ctr">
                <a:lnSpc>
                  <a:spcPts val="1240"/>
                </a:lnSpc>
              </a:pPr>
              <a:endParaRPr sz="1227"/>
            </a:p>
          </p:txBody>
        </p:sp>
      </p:grpSp>
      <p:sp>
        <p:nvSpPr>
          <p:cNvPr id="30" name="TextBox 30"/>
          <p:cNvSpPr txBox="1"/>
          <p:nvPr/>
        </p:nvSpPr>
        <p:spPr>
          <a:xfrm>
            <a:off x="6158697" y="1964404"/>
            <a:ext cx="2275473" cy="104452"/>
          </a:xfrm>
          <a:prstGeom prst="rect">
            <a:avLst/>
          </a:prstGeom>
        </p:spPr>
        <p:txBody>
          <a:bodyPr wrap="square" lIns="0" tIns="0" rIns="0" bIns="0" rtlCol="0" anchor="t">
            <a:spAutoFit/>
          </a:bodyPr>
          <a:lstStyle/>
          <a:p>
            <a:pPr algn="r">
              <a:lnSpc>
                <a:spcPts val="859"/>
              </a:lnSpc>
            </a:pPr>
            <a:r>
              <a:rPr lang="en-US" sz="614" dirty="0">
                <a:solidFill>
                  <a:srgbClr val="000000"/>
                </a:solidFill>
                <a:latin typeface="Arial"/>
                <a:ea typeface="Arial"/>
                <a:cs typeface="Arial"/>
                <a:sym typeface="Arial"/>
              </a:rPr>
              <a:t>Pre-session interest          Post-session interest</a:t>
            </a:r>
          </a:p>
        </p:txBody>
      </p:sp>
      <p:grpSp>
        <p:nvGrpSpPr>
          <p:cNvPr id="31" name="Group 31"/>
          <p:cNvGrpSpPr/>
          <p:nvPr/>
        </p:nvGrpSpPr>
        <p:grpSpPr>
          <a:xfrm>
            <a:off x="7571182" y="1978350"/>
            <a:ext cx="93729" cy="93729"/>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CB614"/>
            </a:solidFill>
          </p:spPr>
          <p:txBody>
            <a:bodyPr/>
            <a:lstStyle/>
            <a:p>
              <a:endParaRPr lang="en-US" sz="1227"/>
            </a:p>
          </p:txBody>
        </p:sp>
        <p:sp>
          <p:nvSpPr>
            <p:cNvPr id="33" name="TextBox 33"/>
            <p:cNvSpPr txBox="1"/>
            <p:nvPr/>
          </p:nvSpPr>
          <p:spPr>
            <a:xfrm>
              <a:off x="0" y="-57150"/>
              <a:ext cx="812800" cy="869950"/>
            </a:xfrm>
            <a:prstGeom prst="rect">
              <a:avLst/>
            </a:prstGeom>
          </p:spPr>
          <p:txBody>
            <a:bodyPr lIns="34636" tIns="34636" rIns="34636" bIns="34636" rtlCol="0" anchor="ctr"/>
            <a:lstStyle/>
            <a:p>
              <a:pPr algn="ctr">
                <a:lnSpc>
                  <a:spcPts val="1240"/>
                </a:lnSpc>
              </a:pPr>
              <a:endParaRPr sz="1227"/>
            </a:p>
          </p:txBody>
        </p:sp>
      </p:grpSp>
      <p:pic>
        <p:nvPicPr>
          <p:cNvPr id="34" name="Picture 34"/>
          <p:cNvPicPr>
            <a:picLocks noChangeAspect="1"/>
          </p:cNvPicPr>
          <p:nvPr/>
        </p:nvPicPr>
        <p:blipFill>
          <a:blip r:embed="rId7"/>
          <a:stretch>
            <a:fillRect/>
          </a:stretch>
        </p:blipFill>
        <p:spPr>
          <a:xfrm>
            <a:off x="6204935" y="6363171"/>
            <a:ext cx="127781" cy="201098"/>
          </a:xfrm>
          <a:prstGeom prst="rect">
            <a:avLst/>
          </a:prstGeom>
        </p:spPr>
      </p:pic>
      <p:sp>
        <p:nvSpPr>
          <p:cNvPr id="35" name="TextBox 35"/>
          <p:cNvSpPr txBox="1"/>
          <p:nvPr/>
        </p:nvSpPr>
        <p:spPr>
          <a:xfrm>
            <a:off x="6360240" y="6409104"/>
            <a:ext cx="2066390" cy="93359"/>
          </a:xfrm>
          <a:prstGeom prst="rect">
            <a:avLst/>
          </a:prstGeom>
        </p:spPr>
        <p:txBody>
          <a:bodyPr lIns="0" tIns="0" rIns="0" bIns="0" rtlCol="0" anchor="t">
            <a:spAutoFit/>
          </a:bodyPr>
          <a:lstStyle/>
          <a:p>
            <a:pPr algn="ctr">
              <a:lnSpc>
                <a:spcPts val="786"/>
              </a:lnSpc>
            </a:pPr>
            <a:r>
              <a:rPr lang="en-US" sz="562">
                <a:solidFill>
                  <a:srgbClr val="000000"/>
                </a:solidFill>
                <a:latin typeface="Canva Sans"/>
                <a:ea typeface="Canva Sans"/>
                <a:cs typeface="Canva Sans"/>
                <a:sym typeface="Canva Sans"/>
              </a:rPr>
              <a:t>= Participants who "somewhat agreed" or "strongly agreed"</a:t>
            </a:r>
          </a:p>
        </p:txBody>
      </p:sp>
      <p:grpSp>
        <p:nvGrpSpPr>
          <p:cNvPr id="36" name="Group 36"/>
          <p:cNvGrpSpPr/>
          <p:nvPr/>
        </p:nvGrpSpPr>
        <p:grpSpPr>
          <a:xfrm>
            <a:off x="3760801" y="1256363"/>
            <a:ext cx="4670659" cy="2952098"/>
            <a:chOff x="0" y="-47625"/>
            <a:chExt cx="9133733" cy="5772991"/>
          </a:xfrm>
        </p:grpSpPr>
        <p:sp>
          <p:nvSpPr>
            <p:cNvPr id="37" name="TextBox 37"/>
            <p:cNvSpPr txBox="1"/>
            <p:nvPr/>
          </p:nvSpPr>
          <p:spPr>
            <a:xfrm>
              <a:off x="9445" y="843703"/>
              <a:ext cx="9124288" cy="276361"/>
            </a:xfrm>
            <a:prstGeom prst="rect">
              <a:avLst/>
            </a:prstGeom>
          </p:spPr>
          <p:txBody>
            <a:bodyPr lIns="0" tIns="0" rIns="0" bIns="0" rtlCol="0" anchor="t">
              <a:spAutoFit/>
            </a:bodyPr>
            <a:lstStyle/>
            <a:p>
              <a:pPr algn="ctr">
                <a:lnSpc>
                  <a:spcPts val="1241"/>
                </a:lnSpc>
              </a:pPr>
              <a:r>
                <a:rPr lang="en-US" sz="886" b="1" dirty="0">
                  <a:solidFill>
                    <a:srgbClr val="000000"/>
                  </a:solidFill>
                  <a:latin typeface="Arial Bold"/>
                  <a:ea typeface="Arial Bold"/>
                  <a:cs typeface="Arial Bold"/>
                  <a:sym typeface="Arial Bold"/>
                </a:rPr>
                <a:t>Participants' average interest in each field increased after sessions</a:t>
              </a:r>
            </a:p>
          </p:txBody>
        </p:sp>
        <p:sp>
          <p:nvSpPr>
            <p:cNvPr id="38" name="TextBox 38"/>
            <p:cNvSpPr txBox="1"/>
            <p:nvPr/>
          </p:nvSpPr>
          <p:spPr>
            <a:xfrm>
              <a:off x="9445" y="-47625"/>
              <a:ext cx="9124288" cy="801496"/>
            </a:xfrm>
            <a:prstGeom prst="rect">
              <a:avLst/>
            </a:prstGeom>
          </p:spPr>
          <p:txBody>
            <a:bodyPr lIns="0" tIns="0" rIns="0" bIns="0" rtlCol="0" anchor="t">
              <a:spAutoFit/>
            </a:bodyPr>
            <a:lstStyle/>
            <a:p>
              <a:pPr>
                <a:lnSpc>
                  <a:spcPts val="1050"/>
                </a:lnSpc>
              </a:pPr>
              <a:r>
                <a:rPr lang="en-US" sz="750">
                  <a:solidFill>
                    <a:srgbClr val="000000"/>
                  </a:solidFill>
                  <a:latin typeface="Arial"/>
                  <a:ea typeface="Arial"/>
                  <a:cs typeface="Arial"/>
                  <a:sym typeface="Arial"/>
                </a:rPr>
                <a:t>Participants completed surveys each day to provide feedback on the career field presentations. Response rates varied between 7 and 9 per survey. Participants were asked to provide numerical ratings between 0 and 10 to show their interest in each field before and after the sessions. </a:t>
              </a:r>
            </a:p>
          </p:txBody>
        </p:sp>
        <p:sp>
          <p:nvSpPr>
            <p:cNvPr id="39" name="TextBox 39"/>
            <p:cNvSpPr txBox="1"/>
            <p:nvPr/>
          </p:nvSpPr>
          <p:spPr>
            <a:xfrm>
              <a:off x="0" y="4923870"/>
              <a:ext cx="9124288" cy="801496"/>
            </a:xfrm>
            <a:prstGeom prst="rect">
              <a:avLst/>
            </a:prstGeom>
          </p:spPr>
          <p:txBody>
            <a:bodyPr lIns="0" tIns="0" rIns="0" bIns="0" rtlCol="0" anchor="t">
              <a:spAutoFit/>
            </a:bodyPr>
            <a:lstStyle/>
            <a:p>
              <a:pPr>
                <a:lnSpc>
                  <a:spcPts val="1050"/>
                </a:lnSpc>
              </a:pPr>
              <a:r>
                <a:rPr lang="en-US" sz="750" dirty="0">
                  <a:solidFill>
                    <a:srgbClr val="000000"/>
                  </a:solidFill>
                  <a:latin typeface="Arial"/>
                  <a:ea typeface="Arial"/>
                  <a:cs typeface="Arial"/>
                  <a:sym typeface="Arial"/>
                </a:rPr>
                <a:t>Participants were asked to indicate their agreement with statements about each session using a 5-point Likert-type scale (1=low, 5=high). Reported percentages reflect participants who said they "somewhat agreed" or "strongly agreed." Each survey invited participants to provide comments about the sessions.</a:t>
              </a:r>
            </a:p>
          </p:txBody>
        </p:sp>
      </p:grpSp>
    </p:spTree>
    <p:extLst>
      <p:ext uri="{BB962C8B-B14F-4D97-AF65-F5344CB8AC3E}">
        <p14:creationId xmlns:p14="http://schemas.microsoft.com/office/powerpoint/2010/main" val="315573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46318" y="0"/>
            <a:ext cx="5299364" cy="421670"/>
          </a:xfrm>
          <a:custGeom>
            <a:avLst/>
            <a:gdLst/>
            <a:ahLst/>
            <a:cxnLst/>
            <a:rect l="l" t="t" r="r" b="b"/>
            <a:pathLst>
              <a:path w="7772400" h="618449">
                <a:moveTo>
                  <a:pt x="0" y="0"/>
                </a:moveTo>
                <a:lnTo>
                  <a:pt x="7772400" y="0"/>
                </a:lnTo>
                <a:lnTo>
                  <a:pt x="7772400" y="618449"/>
                </a:lnTo>
                <a:lnTo>
                  <a:pt x="0" y="618449"/>
                </a:lnTo>
                <a:lnTo>
                  <a:pt x="0" y="0"/>
                </a:lnTo>
                <a:close/>
              </a:path>
            </a:pathLst>
          </a:custGeom>
          <a:blipFill>
            <a:blip r:embed="rId2"/>
            <a:stretch>
              <a:fillRect/>
            </a:stretch>
          </a:blipFill>
        </p:spPr>
        <p:txBody>
          <a:bodyPr/>
          <a:lstStyle/>
          <a:p>
            <a:endParaRPr lang="en-US" sz="1227"/>
          </a:p>
        </p:txBody>
      </p:sp>
      <p:pic>
        <p:nvPicPr>
          <p:cNvPr id="3" name="Picture 3"/>
          <p:cNvPicPr>
            <a:picLocks noChangeAspect="1"/>
          </p:cNvPicPr>
          <p:nvPr/>
        </p:nvPicPr>
        <p:blipFill>
          <a:blip r:embed="rId3"/>
          <a:stretch>
            <a:fillRect/>
          </a:stretch>
        </p:blipFill>
        <p:spPr>
          <a:xfrm>
            <a:off x="6792191" y="2036218"/>
            <a:ext cx="1620982" cy="472786"/>
          </a:xfrm>
          <a:prstGeom prst="rect">
            <a:avLst/>
          </a:prstGeom>
        </p:spPr>
      </p:pic>
      <p:pic>
        <p:nvPicPr>
          <p:cNvPr id="4" name="Picture 4"/>
          <p:cNvPicPr>
            <a:picLocks noChangeAspect="1"/>
          </p:cNvPicPr>
          <p:nvPr/>
        </p:nvPicPr>
        <p:blipFill>
          <a:blip r:embed="rId4"/>
          <a:stretch>
            <a:fillRect/>
          </a:stretch>
        </p:blipFill>
        <p:spPr>
          <a:xfrm>
            <a:off x="6791322" y="2651405"/>
            <a:ext cx="1631401" cy="475825"/>
          </a:xfrm>
          <a:prstGeom prst="rect">
            <a:avLst/>
          </a:prstGeom>
        </p:spPr>
      </p:pic>
      <p:pic>
        <p:nvPicPr>
          <p:cNvPr id="5" name="Picture 5"/>
          <p:cNvPicPr>
            <a:picLocks noChangeAspect="1"/>
          </p:cNvPicPr>
          <p:nvPr/>
        </p:nvPicPr>
        <p:blipFill>
          <a:blip r:embed="rId5"/>
          <a:stretch>
            <a:fillRect/>
          </a:stretch>
        </p:blipFill>
        <p:spPr>
          <a:xfrm>
            <a:off x="6792191" y="3275456"/>
            <a:ext cx="1620982" cy="472786"/>
          </a:xfrm>
          <a:prstGeom prst="rect">
            <a:avLst/>
          </a:prstGeom>
        </p:spPr>
      </p:pic>
      <p:pic>
        <p:nvPicPr>
          <p:cNvPr id="6" name="Picture 6"/>
          <p:cNvPicPr>
            <a:picLocks noChangeAspect="1"/>
          </p:cNvPicPr>
          <p:nvPr/>
        </p:nvPicPr>
        <p:blipFill>
          <a:blip r:embed="rId6"/>
          <a:stretch>
            <a:fillRect/>
          </a:stretch>
        </p:blipFill>
        <p:spPr>
          <a:xfrm>
            <a:off x="3853985" y="3246692"/>
            <a:ext cx="1181257" cy="565300"/>
          </a:xfrm>
          <a:prstGeom prst="rect">
            <a:avLst/>
          </a:prstGeom>
        </p:spPr>
      </p:pic>
      <p:pic>
        <p:nvPicPr>
          <p:cNvPr id="7" name="Picture 7"/>
          <p:cNvPicPr>
            <a:picLocks noChangeAspect="1"/>
          </p:cNvPicPr>
          <p:nvPr/>
        </p:nvPicPr>
        <p:blipFill>
          <a:blip r:embed="rId7"/>
          <a:stretch>
            <a:fillRect/>
          </a:stretch>
        </p:blipFill>
        <p:spPr>
          <a:xfrm>
            <a:off x="4833734" y="3168978"/>
            <a:ext cx="2113827" cy="720728"/>
          </a:xfrm>
          <a:prstGeom prst="rect">
            <a:avLst/>
          </a:prstGeom>
        </p:spPr>
      </p:pic>
      <p:pic>
        <p:nvPicPr>
          <p:cNvPr id="8" name="Picture 8"/>
          <p:cNvPicPr>
            <a:picLocks noChangeAspect="1"/>
          </p:cNvPicPr>
          <p:nvPr/>
        </p:nvPicPr>
        <p:blipFill>
          <a:blip r:embed="rId8"/>
          <a:stretch>
            <a:fillRect/>
          </a:stretch>
        </p:blipFill>
        <p:spPr>
          <a:xfrm>
            <a:off x="3775030" y="2194487"/>
            <a:ext cx="2128722" cy="725806"/>
          </a:xfrm>
          <a:prstGeom prst="rect">
            <a:avLst/>
          </a:prstGeom>
        </p:spPr>
      </p:pic>
      <p:pic>
        <p:nvPicPr>
          <p:cNvPr id="9" name="Picture 9"/>
          <p:cNvPicPr>
            <a:picLocks noChangeAspect="1"/>
          </p:cNvPicPr>
          <p:nvPr/>
        </p:nvPicPr>
        <p:blipFill>
          <a:blip r:embed="rId9"/>
          <a:stretch>
            <a:fillRect/>
          </a:stretch>
        </p:blipFill>
        <p:spPr>
          <a:xfrm>
            <a:off x="5680961" y="2272749"/>
            <a:ext cx="1189580" cy="569282"/>
          </a:xfrm>
          <a:prstGeom prst="rect">
            <a:avLst/>
          </a:prstGeom>
        </p:spPr>
      </p:pic>
      <p:grpSp>
        <p:nvGrpSpPr>
          <p:cNvPr id="10" name="Group 10"/>
          <p:cNvGrpSpPr/>
          <p:nvPr/>
        </p:nvGrpSpPr>
        <p:grpSpPr>
          <a:xfrm>
            <a:off x="4069773" y="5431377"/>
            <a:ext cx="4052455" cy="758299"/>
            <a:chOff x="0" y="0"/>
            <a:chExt cx="2071843" cy="387685"/>
          </a:xfrm>
        </p:grpSpPr>
        <p:sp>
          <p:nvSpPr>
            <p:cNvPr id="11" name="Freeform 11"/>
            <p:cNvSpPr/>
            <p:nvPr/>
          </p:nvSpPr>
          <p:spPr>
            <a:xfrm>
              <a:off x="0" y="0"/>
              <a:ext cx="2071843" cy="387685"/>
            </a:xfrm>
            <a:custGeom>
              <a:avLst/>
              <a:gdLst/>
              <a:ahLst/>
              <a:cxnLst/>
              <a:rect l="l" t="t" r="r" b="b"/>
              <a:pathLst>
                <a:path w="2071843" h="387685">
                  <a:moveTo>
                    <a:pt x="0" y="0"/>
                  </a:moveTo>
                  <a:lnTo>
                    <a:pt x="2071843" y="0"/>
                  </a:lnTo>
                  <a:lnTo>
                    <a:pt x="2071843" y="387685"/>
                  </a:lnTo>
                  <a:lnTo>
                    <a:pt x="0" y="387685"/>
                  </a:lnTo>
                  <a:close/>
                </a:path>
              </a:pathLst>
            </a:custGeom>
            <a:solidFill>
              <a:srgbClr val="FFE8C3">
                <a:alpha val="29804"/>
              </a:srgbClr>
            </a:solidFill>
          </p:spPr>
          <p:txBody>
            <a:bodyPr/>
            <a:lstStyle/>
            <a:p>
              <a:endParaRPr lang="en-US" sz="1227"/>
            </a:p>
          </p:txBody>
        </p:sp>
        <p:sp>
          <p:nvSpPr>
            <p:cNvPr id="12" name="TextBox 12"/>
            <p:cNvSpPr txBox="1"/>
            <p:nvPr/>
          </p:nvSpPr>
          <p:spPr>
            <a:xfrm>
              <a:off x="0" y="-57150"/>
              <a:ext cx="2071843" cy="444835"/>
            </a:xfrm>
            <a:prstGeom prst="rect">
              <a:avLst/>
            </a:prstGeom>
          </p:spPr>
          <p:txBody>
            <a:bodyPr lIns="34636" tIns="34636" rIns="34636" bIns="34636" rtlCol="0" anchor="ctr"/>
            <a:lstStyle/>
            <a:p>
              <a:pPr algn="ctr">
                <a:lnSpc>
                  <a:spcPts val="1336"/>
                </a:lnSpc>
              </a:pPr>
              <a:endParaRPr sz="1227"/>
            </a:p>
          </p:txBody>
        </p:sp>
      </p:grpSp>
      <p:sp>
        <p:nvSpPr>
          <p:cNvPr id="13" name="TextBox 13"/>
          <p:cNvSpPr txBox="1"/>
          <p:nvPr/>
        </p:nvSpPr>
        <p:spPr>
          <a:xfrm>
            <a:off x="6927273" y="2412889"/>
            <a:ext cx="1350818" cy="221920"/>
          </a:xfrm>
          <a:prstGeom prst="rect">
            <a:avLst/>
          </a:prstGeom>
        </p:spPr>
        <p:txBody>
          <a:bodyPr lIns="0" tIns="0" rIns="0" bIns="0" rtlCol="0" anchor="t">
            <a:spAutoFit/>
          </a:bodyPr>
          <a:lstStyle/>
          <a:p>
            <a:pPr>
              <a:lnSpc>
                <a:spcPts val="886"/>
              </a:lnSpc>
              <a:spcBef>
                <a:spcPct val="0"/>
              </a:spcBef>
            </a:pPr>
            <a:r>
              <a:rPr lang="en-US" sz="682">
                <a:solidFill>
                  <a:srgbClr val="000000"/>
                </a:solidFill>
                <a:latin typeface="Arial"/>
                <a:ea typeface="Arial"/>
                <a:cs typeface="Arial"/>
                <a:sym typeface="Arial"/>
              </a:rPr>
              <a:t>Reported participating in at least one other program</a:t>
            </a:r>
          </a:p>
        </p:txBody>
      </p:sp>
      <p:sp>
        <p:nvSpPr>
          <p:cNvPr id="14" name="TextBox 14"/>
          <p:cNvSpPr txBox="1"/>
          <p:nvPr/>
        </p:nvSpPr>
        <p:spPr>
          <a:xfrm>
            <a:off x="6927273" y="3030246"/>
            <a:ext cx="1350818" cy="221920"/>
          </a:xfrm>
          <a:prstGeom prst="rect">
            <a:avLst/>
          </a:prstGeom>
        </p:spPr>
        <p:txBody>
          <a:bodyPr lIns="0" tIns="0" rIns="0" bIns="0" rtlCol="0" anchor="t">
            <a:spAutoFit/>
          </a:bodyPr>
          <a:lstStyle/>
          <a:p>
            <a:pPr>
              <a:lnSpc>
                <a:spcPts val="886"/>
              </a:lnSpc>
              <a:spcBef>
                <a:spcPct val="0"/>
              </a:spcBef>
            </a:pPr>
            <a:r>
              <a:rPr lang="en-US" sz="682">
                <a:solidFill>
                  <a:srgbClr val="000000"/>
                </a:solidFill>
                <a:latin typeface="Arial"/>
                <a:ea typeface="Arial"/>
                <a:cs typeface="Arial"/>
                <a:sym typeface="Arial"/>
              </a:rPr>
              <a:t>Participated in the MMI Find Your Future Shadowing Experience</a:t>
            </a:r>
          </a:p>
        </p:txBody>
      </p:sp>
      <p:sp>
        <p:nvSpPr>
          <p:cNvPr id="15" name="TextBox 15"/>
          <p:cNvSpPr txBox="1"/>
          <p:nvPr/>
        </p:nvSpPr>
        <p:spPr>
          <a:xfrm>
            <a:off x="6927273" y="3642129"/>
            <a:ext cx="1350818" cy="221920"/>
          </a:xfrm>
          <a:prstGeom prst="rect">
            <a:avLst/>
          </a:prstGeom>
        </p:spPr>
        <p:txBody>
          <a:bodyPr lIns="0" tIns="0" rIns="0" bIns="0" rtlCol="0" anchor="t">
            <a:spAutoFit/>
          </a:bodyPr>
          <a:lstStyle/>
          <a:p>
            <a:pPr>
              <a:lnSpc>
                <a:spcPts val="886"/>
              </a:lnSpc>
            </a:pPr>
            <a:r>
              <a:rPr lang="en-US" sz="682">
                <a:solidFill>
                  <a:srgbClr val="000000"/>
                </a:solidFill>
                <a:latin typeface="Arial"/>
                <a:ea typeface="Arial"/>
                <a:cs typeface="Arial"/>
                <a:sym typeface="Arial"/>
              </a:rPr>
              <a:t>Participated in the YES Summer Internship</a:t>
            </a:r>
          </a:p>
        </p:txBody>
      </p:sp>
      <p:sp>
        <p:nvSpPr>
          <p:cNvPr id="16" name="TextBox 16"/>
          <p:cNvSpPr txBox="1"/>
          <p:nvPr/>
        </p:nvSpPr>
        <p:spPr>
          <a:xfrm>
            <a:off x="3913909" y="802019"/>
            <a:ext cx="4364182" cy="176010"/>
          </a:xfrm>
          <a:prstGeom prst="rect">
            <a:avLst/>
          </a:prstGeom>
        </p:spPr>
        <p:txBody>
          <a:bodyPr lIns="0" tIns="0" rIns="0" bIns="0" rtlCol="0" anchor="t">
            <a:spAutoFit/>
          </a:bodyPr>
          <a:lstStyle/>
          <a:p>
            <a:pPr>
              <a:lnSpc>
                <a:spcPts val="1527"/>
              </a:lnSpc>
              <a:spcBef>
                <a:spcPct val="0"/>
              </a:spcBef>
            </a:pPr>
            <a:r>
              <a:rPr lang="en-US" sz="1090">
                <a:solidFill>
                  <a:srgbClr val="000000"/>
                </a:solidFill>
                <a:latin typeface="Arial"/>
                <a:ea typeface="Arial"/>
                <a:cs typeface="Arial"/>
                <a:sym typeface="Arial"/>
              </a:rPr>
              <a:t>Indigenous Summer Program for Advancing Research Knowledge</a:t>
            </a:r>
          </a:p>
        </p:txBody>
      </p:sp>
      <p:sp>
        <p:nvSpPr>
          <p:cNvPr id="17" name="TextBox 17"/>
          <p:cNvSpPr txBox="1"/>
          <p:nvPr/>
        </p:nvSpPr>
        <p:spPr>
          <a:xfrm>
            <a:off x="3922592" y="1311888"/>
            <a:ext cx="4355499" cy="691921"/>
          </a:xfrm>
          <a:prstGeom prst="rect">
            <a:avLst/>
          </a:prstGeom>
        </p:spPr>
        <p:txBody>
          <a:bodyPr lIns="0" tIns="0" rIns="0" bIns="0" rtlCol="0" anchor="t">
            <a:spAutoFit/>
          </a:bodyPr>
          <a:lstStyle/>
          <a:p>
            <a:pPr>
              <a:lnSpc>
                <a:spcPts val="1050"/>
              </a:lnSpc>
              <a:spcBef>
                <a:spcPct val="0"/>
              </a:spcBef>
            </a:pPr>
            <a:r>
              <a:rPr lang="en-US" sz="750" dirty="0">
                <a:solidFill>
                  <a:srgbClr val="000000"/>
                </a:solidFill>
                <a:latin typeface="Arial"/>
                <a:ea typeface="Arial"/>
                <a:cs typeface="Arial"/>
                <a:sym typeface="Arial"/>
              </a:rPr>
              <a:t>Eleven Students participated in the 2024 Summer Long ISPARK Program. More than half of the participants were enrolled at Omaha Public Schools high schools. Students were asked about their participation in other programs, such as the Health Care Academy at their school, the YES STEAM Club, and the High School Alliance at UNMC. Most participants reported previous participation in at least one other program.</a:t>
            </a:r>
          </a:p>
        </p:txBody>
      </p:sp>
      <p:sp>
        <p:nvSpPr>
          <p:cNvPr id="18" name="TextBox 18"/>
          <p:cNvSpPr txBox="1"/>
          <p:nvPr/>
        </p:nvSpPr>
        <p:spPr>
          <a:xfrm>
            <a:off x="3913909" y="3104700"/>
            <a:ext cx="2857500" cy="133498"/>
          </a:xfrm>
          <a:prstGeom prst="rect">
            <a:avLst/>
          </a:prstGeom>
        </p:spPr>
        <p:txBody>
          <a:bodyPr lIns="0" tIns="0" rIns="0" bIns="0" rtlCol="0" anchor="t">
            <a:spAutoFit/>
          </a:bodyPr>
          <a:lstStyle/>
          <a:p>
            <a:pPr>
              <a:lnSpc>
                <a:spcPts val="1145"/>
              </a:lnSpc>
              <a:spcBef>
                <a:spcPct val="0"/>
              </a:spcBef>
            </a:pPr>
            <a:r>
              <a:rPr lang="en-US" sz="818" b="1">
                <a:solidFill>
                  <a:srgbClr val="000000"/>
                </a:solidFill>
                <a:latin typeface="Arial Bold"/>
                <a:ea typeface="Arial Bold"/>
                <a:cs typeface="Arial Bold"/>
                <a:sym typeface="Arial Bold"/>
              </a:rPr>
              <a:t>Participants by Grade Level</a:t>
            </a:r>
          </a:p>
        </p:txBody>
      </p:sp>
      <p:sp>
        <p:nvSpPr>
          <p:cNvPr id="19" name="TextBox 19"/>
          <p:cNvSpPr txBox="1"/>
          <p:nvPr/>
        </p:nvSpPr>
        <p:spPr>
          <a:xfrm>
            <a:off x="3922592" y="2139435"/>
            <a:ext cx="2848817" cy="133498"/>
          </a:xfrm>
          <a:prstGeom prst="rect">
            <a:avLst/>
          </a:prstGeom>
        </p:spPr>
        <p:txBody>
          <a:bodyPr lIns="0" tIns="0" rIns="0" bIns="0" rtlCol="0" anchor="t">
            <a:spAutoFit/>
          </a:bodyPr>
          <a:lstStyle/>
          <a:p>
            <a:pPr>
              <a:lnSpc>
                <a:spcPts val="1145"/>
              </a:lnSpc>
              <a:spcBef>
                <a:spcPct val="0"/>
              </a:spcBef>
            </a:pPr>
            <a:r>
              <a:rPr lang="en-US" sz="818" b="1">
                <a:solidFill>
                  <a:srgbClr val="000000"/>
                </a:solidFill>
                <a:latin typeface="Arial Bold"/>
                <a:ea typeface="Arial Bold"/>
                <a:cs typeface="Arial Bold"/>
                <a:sym typeface="Arial Bold"/>
              </a:rPr>
              <a:t>Participants by School District</a:t>
            </a:r>
          </a:p>
        </p:txBody>
      </p:sp>
      <p:sp>
        <p:nvSpPr>
          <p:cNvPr id="20" name="TextBox 20"/>
          <p:cNvSpPr txBox="1"/>
          <p:nvPr/>
        </p:nvSpPr>
        <p:spPr>
          <a:xfrm>
            <a:off x="3913909" y="3765471"/>
            <a:ext cx="308146" cy="92782"/>
          </a:xfrm>
          <a:prstGeom prst="rect">
            <a:avLst/>
          </a:prstGeom>
        </p:spPr>
        <p:txBody>
          <a:bodyPr lIns="0" tIns="0" rIns="0" bIns="0" rtlCol="0" anchor="t">
            <a:spAutoFit/>
          </a:bodyPr>
          <a:lstStyle/>
          <a:p>
            <a:pPr algn="ctr">
              <a:lnSpc>
                <a:spcPts val="764"/>
              </a:lnSpc>
              <a:spcBef>
                <a:spcPct val="0"/>
              </a:spcBef>
            </a:pPr>
            <a:r>
              <a:rPr lang="en-US" sz="545">
                <a:solidFill>
                  <a:srgbClr val="000000"/>
                </a:solidFill>
                <a:latin typeface="Arial"/>
                <a:ea typeface="Arial"/>
                <a:cs typeface="Arial"/>
                <a:sym typeface="Arial"/>
              </a:rPr>
              <a:t>9th Grade</a:t>
            </a:r>
          </a:p>
        </p:txBody>
      </p:sp>
      <p:sp>
        <p:nvSpPr>
          <p:cNvPr id="21" name="TextBox 21"/>
          <p:cNvSpPr txBox="1"/>
          <p:nvPr/>
        </p:nvSpPr>
        <p:spPr>
          <a:xfrm>
            <a:off x="4419584" y="3765471"/>
            <a:ext cx="346593" cy="92782"/>
          </a:xfrm>
          <a:prstGeom prst="rect">
            <a:avLst/>
          </a:prstGeom>
        </p:spPr>
        <p:txBody>
          <a:bodyPr lIns="0" tIns="0" rIns="0" bIns="0" rtlCol="0" anchor="t">
            <a:spAutoFit/>
          </a:bodyPr>
          <a:lstStyle/>
          <a:p>
            <a:pPr algn="ctr">
              <a:lnSpc>
                <a:spcPts val="764"/>
              </a:lnSpc>
              <a:spcBef>
                <a:spcPct val="0"/>
              </a:spcBef>
            </a:pPr>
            <a:r>
              <a:rPr lang="en-US" sz="545">
                <a:solidFill>
                  <a:srgbClr val="000000"/>
                </a:solidFill>
                <a:latin typeface="Arial"/>
                <a:ea typeface="Arial"/>
                <a:cs typeface="Arial"/>
                <a:sym typeface="Arial"/>
              </a:rPr>
              <a:t>10th Grade</a:t>
            </a:r>
          </a:p>
        </p:txBody>
      </p:sp>
      <p:sp>
        <p:nvSpPr>
          <p:cNvPr id="22" name="TextBox 22"/>
          <p:cNvSpPr txBox="1"/>
          <p:nvPr/>
        </p:nvSpPr>
        <p:spPr>
          <a:xfrm>
            <a:off x="5342660" y="3765471"/>
            <a:ext cx="346593" cy="92782"/>
          </a:xfrm>
          <a:prstGeom prst="rect">
            <a:avLst/>
          </a:prstGeom>
        </p:spPr>
        <p:txBody>
          <a:bodyPr lIns="0" tIns="0" rIns="0" bIns="0" rtlCol="0" anchor="t">
            <a:spAutoFit/>
          </a:bodyPr>
          <a:lstStyle/>
          <a:p>
            <a:pPr algn="ctr">
              <a:lnSpc>
                <a:spcPts val="764"/>
              </a:lnSpc>
              <a:spcBef>
                <a:spcPct val="0"/>
              </a:spcBef>
            </a:pPr>
            <a:r>
              <a:rPr lang="en-US" sz="545">
                <a:solidFill>
                  <a:srgbClr val="000000"/>
                </a:solidFill>
                <a:latin typeface="Arial"/>
                <a:ea typeface="Arial"/>
                <a:cs typeface="Arial"/>
                <a:sym typeface="Arial"/>
              </a:rPr>
              <a:t>11th Grade</a:t>
            </a:r>
          </a:p>
        </p:txBody>
      </p:sp>
      <p:sp>
        <p:nvSpPr>
          <p:cNvPr id="23" name="TextBox 23"/>
          <p:cNvSpPr txBox="1"/>
          <p:nvPr/>
        </p:nvSpPr>
        <p:spPr>
          <a:xfrm>
            <a:off x="6219727" y="3765471"/>
            <a:ext cx="346593" cy="92782"/>
          </a:xfrm>
          <a:prstGeom prst="rect">
            <a:avLst/>
          </a:prstGeom>
        </p:spPr>
        <p:txBody>
          <a:bodyPr lIns="0" tIns="0" rIns="0" bIns="0" rtlCol="0" anchor="t">
            <a:spAutoFit/>
          </a:bodyPr>
          <a:lstStyle/>
          <a:p>
            <a:pPr algn="ctr">
              <a:lnSpc>
                <a:spcPts val="764"/>
              </a:lnSpc>
              <a:spcBef>
                <a:spcPct val="0"/>
              </a:spcBef>
            </a:pPr>
            <a:r>
              <a:rPr lang="en-US" sz="545">
                <a:solidFill>
                  <a:srgbClr val="000000"/>
                </a:solidFill>
                <a:latin typeface="Arial"/>
                <a:ea typeface="Arial"/>
                <a:cs typeface="Arial"/>
                <a:sym typeface="Arial"/>
              </a:rPr>
              <a:t>12th Grade</a:t>
            </a:r>
          </a:p>
        </p:txBody>
      </p:sp>
      <p:sp>
        <p:nvSpPr>
          <p:cNvPr id="24" name="TextBox 24"/>
          <p:cNvSpPr txBox="1"/>
          <p:nvPr/>
        </p:nvSpPr>
        <p:spPr>
          <a:xfrm>
            <a:off x="5606894" y="2794415"/>
            <a:ext cx="457268" cy="195375"/>
          </a:xfrm>
          <a:prstGeom prst="rect">
            <a:avLst/>
          </a:prstGeom>
        </p:spPr>
        <p:txBody>
          <a:bodyPr lIns="0" tIns="0" rIns="0" bIns="0" rtlCol="0" anchor="t">
            <a:spAutoFit/>
          </a:bodyPr>
          <a:lstStyle/>
          <a:p>
            <a:pPr algn="ctr">
              <a:lnSpc>
                <a:spcPts val="764"/>
              </a:lnSpc>
            </a:pPr>
            <a:r>
              <a:rPr lang="en-US" sz="545">
                <a:solidFill>
                  <a:srgbClr val="000000"/>
                </a:solidFill>
                <a:latin typeface="Arial"/>
                <a:ea typeface="Arial"/>
                <a:cs typeface="Arial"/>
                <a:sym typeface="Arial"/>
              </a:rPr>
              <a:t>Millard </a:t>
            </a:r>
          </a:p>
          <a:p>
            <a:pPr algn="ctr">
              <a:lnSpc>
                <a:spcPts val="764"/>
              </a:lnSpc>
              <a:spcBef>
                <a:spcPct val="0"/>
              </a:spcBef>
            </a:pPr>
            <a:r>
              <a:rPr lang="en-US" sz="545">
                <a:solidFill>
                  <a:srgbClr val="000000"/>
                </a:solidFill>
                <a:latin typeface="Arial"/>
                <a:ea typeface="Arial"/>
                <a:cs typeface="Arial"/>
                <a:sym typeface="Arial"/>
              </a:rPr>
              <a:t>Public Schools</a:t>
            </a:r>
          </a:p>
        </p:txBody>
      </p:sp>
      <p:sp>
        <p:nvSpPr>
          <p:cNvPr id="25" name="TextBox 25"/>
          <p:cNvSpPr txBox="1"/>
          <p:nvPr/>
        </p:nvSpPr>
        <p:spPr>
          <a:xfrm>
            <a:off x="4451893" y="2794415"/>
            <a:ext cx="484910" cy="195375"/>
          </a:xfrm>
          <a:prstGeom prst="rect">
            <a:avLst/>
          </a:prstGeom>
        </p:spPr>
        <p:txBody>
          <a:bodyPr lIns="0" tIns="0" rIns="0" bIns="0" rtlCol="0" anchor="t">
            <a:spAutoFit/>
          </a:bodyPr>
          <a:lstStyle/>
          <a:p>
            <a:pPr algn="ctr">
              <a:lnSpc>
                <a:spcPts val="764"/>
              </a:lnSpc>
            </a:pPr>
            <a:r>
              <a:rPr lang="en-US" sz="545">
                <a:solidFill>
                  <a:srgbClr val="000000"/>
                </a:solidFill>
                <a:latin typeface="Arial"/>
                <a:ea typeface="Arial"/>
                <a:cs typeface="Arial"/>
                <a:sym typeface="Arial"/>
              </a:rPr>
              <a:t>Omaha </a:t>
            </a:r>
          </a:p>
          <a:p>
            <a:pPr algn="ctr">
              <a:lnSpc>
                <a:spcPts val="764"/>
              </a:lnSpc>
              <a:spcBef>
                <a:spcPct val="0"/>
              </a:spcBef>
            </a:pPr>
            <a:r>
              <a:rPr lang="en-US" sz="545">
                <a:solidFill>
                  <a:srgbClr val="000000"/>
                </a:solidFill>
                <a:latin typeface="Arial"/>
                <a:ea typeface="Arial"/>
                <a:cs typeface="Arial"/>
                <a:sym typeface="Arial"/>
              </a:rPr>
              <a:t>Public Schools</a:t>
            </a:r>
          </a:p>
        </p:txBody>
      </p:sp>
      <p:sp>
        <p:nvSpPr>
          <p:cNvPr id="26" name="TextBox 26"/>
          <p:cNvSpPr txBox="1"/>
          <p:nvPr/>
        </p:nvSpPr>
        <p:spPr>
          <a:xfrm>
            <a:off x="6119572" y="2794415"/>
            <a:ext cx="651837" cy="195375"/>
          </a:xfrm>
          <a:prstGeom prst="rect">
            <a:avLst/>
          </a:prstGeom>
        </p:spPr>
        <p:txBody>
          <a:bodyPr lIns="0" tIns="0" rIns="0" bIns="0" rtlCol="0" anchor="t">
            <a:spAutoFit/>
          </a:bodyPr>
          <a:lstStyle/>
          <a:p>
            <a:pPr algn="ctr">
              <a:lnSpc>
                <a:spcPts val="764"/>
              </a:lnSpc>
              <a:spcBef>
                <a:spcPct val="0"/>
              </a:spcBef>
            </a:pPr>
            <a:r>
              <a:rPr lang="en-US" sz="545">
                <a:solidFill>
                  <a:srgbClr val="000000"/>
                </a:solidFill>
                <a:latin typeface="Arial"/>
                <a:ea typeface="Arial"/>
                <a:cs typeface="Arial"/>
                <a:sym typeface="Arial"/>
              </a:rPr>
              <a:t>Papillion La Vista Community Schools</a:t>
            </a:r>
          </a:p>
        </p:txBody>
      </p:sp>
      <p:sp>
        <p:nvSpPr>
          <p:cNvPr id="27" name="TextBox 27"/>
          <p:cNvSpPr txBox="1"/>
          <p:nvPr/>
        </p:nvSpPr>
        <p:spPr>
          <a:xfrm>
            <a:off x="7556571" y="2823584"/>
            <a:ext cx="173266" cy="116122"/>
          </a:xfrm>
          <a:prstGeom prst="rect">
            <a:avLst/>
          </a:prstGeom>
        </p:spPr>
        <p:txBody>
          <a:bodyPr lIns="0" tIns="0" rIns="0" bIns="0" rtlCol="0" anchor="t">
            <a:spAutoFit/>
          </a:bodyPr>
          <a:lstStyle/>
          <a:p>
            <a:pPr algn="ctr">
              <a:lnSpc>
                <a:spcPts val="955"/>
              </a:lnSpc>
              <a:spcBef>
                <a:spcPct val="0"/>
              </a:spcBef>
            </a:pPr>
            <a:r>
              <a:rPr lang="en-US" sz="682">
                <a:solidFill>
                  <a:srgbClr val="FFFFFF"/>
                </a:solidFill>
                <a:latin typeface="Arial"/>
                <a:ea typeface="Arial"/>
                <a:cs typeface="Arial"/>
                <a:sym typeface="Arial"/>
              </a:rPr>
              <a:t>64%</a:t>
            </a:r>
          </a:p>
        </p:txBody>
      </p:sp>
      <p:sp>
        <p:nvSpPr>
          <p:cNvPr id="28" name="TextBox 28"/>
          <p:cNvSpPr txBox="1"/>
          <p:nvPr/>
        </p:nvSpPr>
        <p:spPr>
          <a:xfrm>
            <a:off x="7790730" y="2183634"/>
            <a:ext cx="173266" cy="116122"/>
          </a:xfrm>
          <a:prstGeom prst="rect">
            <a:avLst/>
          </a:prstGeom>
        </p:spPr>
        <p:txBody>
          <a:bodyPr lIns="0" tIns="0" rIns="0" bIns="0" rtlCol="0" anchor="t">
            <a:spAutoFit/>
          </a:bodyPr>
          <a:lstStyle/>
          <a:p>
            <a:pPr algn="ctr">
              <a:lnSpc>
                <a:spcPts val="955"/>
              </a:lnSpc>
              <a:spcBef>
                <a:spcPct val="0"/>
              </a:spcBef>
            </a:pPr>
            <a:r>
              <a:rPr lang="en-US" sz="682">
                <a:solidFill>
                  <a:srgbClr val="FFFFFF"/>
                </a:solidFill>
                <a:latin typeface="Arial"/>
                <a:ea typeface="Arial"/>
                <a:cs typeface="Arial"/>
                <a:sym typeface="Arial"/>
              </a:rPr>
              <a:t>82%</a:t>
            </a:r>
          </a:p>
        </p:txBody>
      </p:sp>
      <p:sp>
        <p:nvSpPr>
          <p:cNvPr id="29" name="TextBox 29"/>
          <p:cNvSpPr txBox="1"/>
          <p:nvPr/>
        </p:nvSpPr>
        <p:spPr>
          <a:xfrm>
            <a:off x="7163795" y="3447118"/>
            <a:ext cx="173266" cy="116122"/>
          </a:xfrm>
          <a:prstGeom prst="rect">
            <a:avLst/>
          </a:prstGeom>
        </p:spPr>
        <p:txBody>
          <a:bodyPr lIns="0" tIns="0" rIns="0" bIns="0" rtlCol="0" anchor="t">
            <a:spAutoFit/>
          </a:bodyPr>
          <a:lstStyle/>
          <a:p>
            <a:pPr algn="ctr">
              <a:lnSpc>
                <a:spcPts val="955"/>
              </a:lnSpc>
              <a:spcBef>
                <a:spcPct val="0"/>
              </a:spcBef>
            </a:pPr>
            <a:r>
              <a:rPr lang="en-US" sz="682">
                <a:solidFill>
                  <a:srgbClr val="FFFFFF"/>
                </a:solidFill>
                <a:latin typeface="Arial"/>
                <a:ea typeface="Arial"/>
                <a:cs typeface="Arial"/>
                <a:sym typeface="Arial"/>
              </a:rPr>
              <a:t>36%</a:t>
            </a:r>
          </a:p>
        </p:txBody>
      </p:sp>
      <p:sp>
        <p:nvSpPr>
          <p:cNvPr id="30" name="TextBox 30"/>
          <p:cNvSpPr txBox="1"/>
          <p:nvPr/>
        </p:nvSpPr>
        <p:spPr>
          <a:xfrm>
            <a:off x="3913909" y="4152914"/>
            <a:ext cx="4372865" cy="157287"/>
          </a:xfrm>
          <a:prstGeom prst="rect">
            <a:avLst/>
          </a:prstGeom>
        </p:spPr>
        <p:txBody>
          <a:bodyPr lIns="0" tIns="0" rIns="0" bIns="0" rtlCol="0" anchor="t">
            <a:spAutoFit/>
          </a:bodyPr>
          <a:lstStyle/>
          <a:p>
            <a:pPr>
              <a:lnSpc>
                <a:spcPts val="1336"/>
              </a:lnSpc>
              <a:spcBef>
                <a:spcPct val="0"/>
              </a:spcBef>
            </a:pPr>
            <a:r>
              <a:rPr lang="en-US" sz="954" b="1">
                <a:solidFill>
                  <a:srgbClr val="AD122A"/>
                </a:solidFill>
                <a:latin typeface="Arial Bold"/>
                <a:ea typeface="Arial Bold"/>
                <a:cs typeface="Arial Bold"/>
                <a:sym typeface="Arial Bold"/>
              </a:rPr>
              <a:t>Pre-Program Expectations</a:t>
            </a:r>
          </a:p>
        </p:txBody>
      </p:sp>
      <p:sp>
        <p:nvSpPr>
          <p:cNvPr id="31" name="TextBox 31"/>
          <p:cNvSpPr txBox="1"/>
          <p:nvPr/>
        </p:nvSpPr>
        <p:spPr>
          <a:xfrm>
            <a:off x="4158858" y="5470695"/>
            <a:ext cx="3874285" cy="656975"/>
          </a:xfrm>
          <a:prstGeom prst="rect">
            <a:avLst/>
          </a:prstGeom>
        </p:spPr>
        <p:txBody>
          <a:bodyPr lIns="0" tIns="0" rIns="0" bIns="0" rtlCol="0" anchor="t">
            <a:spAutoFit/>
          </a:bodyPr>
          <a:lstStyle/>
          <a:p>
            <a:pPr>
              <a:lnSpc>
                <a:spcPts val="1050"/>
              </a:lnSpc>
            </a:pPr>
            <a:r>
              <a:rPr lang="en-US" sz="750" i="1">
                <a:solidFill>
                  <a:srgbClr val="000000"/>
                </a:solidFill>
                <a:latin typeface="Arial Italics"/>
                <a:ea typeface="Arial Italics"/>
                <a:cs typeface="Arial Italics"/>
                <a:sym typeface="Arial Italics"/>
              </a:rPr>
              <a:t>“I expect to learn about new career opportunities in healthcare and science. I also want to get more experience in the lab and learn more about science and specific techniques.”</a:t>
            </a:r>
          </a:p>
          <a:p>
            <a:pPr>
              <a:lnSpc>
                <a:spcPts val="764"/>
              </a:lnSpc>
            </a:pPr>
            <a:endParaRPr lang="en-US" sz="750" i="1">
              <a:solidFill>
                <a:srgbClr val="000000"/>
              </a:solidFill>
              <a:latin typeface="Arial Italics"/>
              <a:ea typeface="Arial Italics"/>
              <a:cs typeface="Arial Italics"/>
              <a:sym typeface="Arial Italics"/>
            </a:endParaRPr>
          </a:p>
          <a:p>
            <a:pPr>
              <a:lnSpc>
                <a:spcPts val="1050"/>
              </a:lnSpc>
            </a:pPr>
            <a:r>
              <a:rPr lang="en-US" sz="750" i="1">
                <a:solidFill>
                  <a:srgbClr val="000000"/>
                </a:solidFill>
                <a:latin typeface="Arial Italics"/>
                <a:ea typeface="Arial Italics"/>
                <a:cs typeface="Arial Italics"/>
                <a:sym typeface="Arial Italics"/>
              </a:rPr>
              <a:t>“I want to do something with helping people, so I think ISPARK will help me figure out what career I want to do in my life.”</a:t>
            </a:r>
          </a:p>
        </p:txBody>
      </p:sp>
      <p:sp>
        <p:nvSpPr>
          <p:cNvPr id="32" name="TextBox 32"/>
          <p:cNvSpPr txBox="1"/>
          <p:nvPr/>
        </p:nvSpPr>
        <p:spPr>
          <a:xfrm>
            <a:off x="3913909" y="529264"/>
            <a:ext cx="4364182" cy="276614"/>
          </a:xfrm>
          <a:prstGeom prst="rect">
            <a:avLst/>
          </a:prstGeom>
        </p:spPr>
        <p:txBody>
          <a:bodyPr lIns="0" tIns="0" rIns="0" bIns="0" rtlCol="0" anchor="t">
            <a:spAutoFit/>
          </a:bodyPr>
          <a:lstStyle/>
          <a:p>
            <a:pPr>
              <a:lnSpc>
                <a:spcPts val="2290"/>
              </a:lnSpc>
              <a:spcBef>
                <a:spcPct val="0"/>
              </a:spcBef>
            </a:pPr>
            <a:r>
              <a:rPr lang="en-US" sz="1636" b="1">
                <a:solidFill>
                  <a:srgbClr val="002957"/>
                </a:solidFill>
                <a:latin typeface="Arial Bold"/>
                <a:ea typeface="Arial Bold"/>
                <a:cs typeface="Arial Bold"/>
                <a:sym typeface="Arial Bold"/>
              </a:rPr>
              <a:t>ISPARK Summer 2024 Findings</a:t>
            </a:r>
          </a:p>
        </p:txBody>
      </p:sp>
      <p:sp>
        <p:nvSpPr>
          <p:cNvPr id="33" name="TextBox 33"/>
          <p:cNvSpPr txBox="1"/>
          <p:nvPr/>
        </p:nvSpPr>
        <p:spPr>
          <a:xfrm>
            <a:off x="3913909" y="4372371"/>
            <a:ext cx="4355499" cy="974049"/>
          </a:xfrm>
          <a:prstGeom prst="rect">
            <a:avLst/>
          </a:prstGeom>
        </p:spPr>
        <p:txBody>
          <a:bodyPr lIns="0" tIns="0" rIns="0" bIns="0" rtlCol="0" anchor="t">
            <a:spAutoFit/>
          </a:bodyPr>
          <a:lstStyle/>
          <a:p>
            <a:pPr>
              <a:lnSpc>
                <a:spcPts val="1050"/>
              </a:lnSpc>
              <a:spcBef>
                <a:spcPct val="0"/>
              </a:spcBef>
            </a:pPr>
            <a:r>
              <a:rPr lang="en-US" sz="750">
                <a:solidFill>
                  <a:srgbClr val="000000"/>
                </a:solidFill>
                <a:latin typeface="Arial"/>
                <a:ea typeface="Arial"/>
                <a:cs typeface="Arial"/>
                <a:sym typeface="Arial"/>
              </a:rPr>
              <a:t>Participants were asked to share the expectations they had before their involvement with ISPARK. Most participants expected to learn about science—particularly medicine, biology, and chemistry—and careers in healthcare. Some participants shared their expectations about the activities they would experience. Most of their ideas involved hands-on or active work (e.g., practicing with tools or procedures, writing, problem-solving exercises, and campus or laboratory tours). A few participants expected to learn primarily through lectures, reading, or observations. Some participants expressed personal worries about learning and building relationships with a group of unfamiliar peers.</a:t>
            </a:r>
          </a:p>
        </p:txBody>
      </p:sp>
      <p:sp>
        <p:nvSpPr>
          <p:cNvPr id="34" name="TextBox 34"/>
          <p:cNvSpPr txBox="1"/>
          <p:nvPr/>
        </p:nvSpPr>
        <p:spPr>
          <a:xfrm>
            <a:off x="3913909" y="1105419"/>
            <a:ext cx="2848817" cy="157287"/>
          </a:xfrm>
          <a:prstGeom prst="rect">
            <a:avLst/>
          </a:prstGeom>
        </p:spPr>
        <p:txBody>
          <a:bodyPr lIns="0" tIns="0" rIns="0" bIns="0" rtlCol="0" anchor="t">
            <a:spAutoFit/>
          </a:bodyPr>
          <a:lstStyle/>
          <a:p>
            <a:pPr>
              <a:lnSpc>
                <a:spcPts val="1336"/>
              </a:lnSpc>
              <a:spcBef>
                <a:spcPct val="0"/>
              </a:spcBef>
            </a:pPr>
            <a:r>
              <a:rPr lang="en-US" sz="954" b="1">
                <a:solidFill>
                  <a:srgbClr val="AD122A"/>
                </a:solidFill>
                <a:latin typeface="Arial Bold"/>
                <a:ea typeface="Arial Bold"/>
                <a:cs typeface="Arial Bold"/>
                <a:sym typeface="Arial Bold"/>
              </a:rPr>
              <a:t>Who We 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19AFD-13A8-DBD9-8AEF-D1498AC6EC15}"/>
              </a:ext>
            </a:extLst>
          </p:cNvPr>
          <p:cNvSpPr>
            <a:spLocks noGrp="1"/>
          </p:cNvSpPr>
          <p:nvPr>
            <p:ph type="title"/>
          </p:nvPr>
        </p:nvSpPr>
        <p:spPr/>
        <p:txBody>
          <a:bodyPr/>
          <a:lstStyle/>
          <a:p>
            <a:r>
              <a:rPr lang="en-US" dirty="0"/>
              <a:t>Questions and Comparisons</a:t>
            </a:r>
          </a:p>
        </p:txBody>
      </p:sp>
      <p:sp>
        <p:nvSpPr>
          <p:cNvPr id="6" name="Text Placeholder 5">
            <a:extLst>
              <a:ext uri="{FF2B5EF4-FFF2-40B4-BE49-F238E27FC236}">
                <a16:creationId xmlns:a16="http://schemas.microsoft.com/office/drawing/2014/main" id="{726F7787-5CAF-C280-A714-6F982F48B61C}"/>
              </a:ext>
            </a:extLst>
          </p:cNvPr>
          <p:cNvSpPr>
            <a:spLocks noGrp="1"/>
          </p:cNvSpPr>
          <p:nvPr>
            <p:ph type="body" idx="1"/>
          </p:nvPr>
        </p:nvSpPr>
        <p:spPr/>
        <p:txBody>
          <a:bodyPr/>
          <a:lstStyle/>
          <a:p>
            <a:r>
              <a:rPr lang="en-US" dirty="0"/>
              <a:t>Sample #1	</a:t>
            </a:r>
          </a:p>
        </p:txBody>
      </p:sp>
      <p:sp>
        <p:nvSpPr>
          <p:cNvPr id="7" name="Content Placeholder 6">
            <a:extLst>
              <a:ext uri="{FF2B5EF4-FFF2-40B4-BE49-F238E27FC236}">
                <a16:creationId xmlns:a16="http://schemas.microsoft.com/office/drawing/2014/main" id="{AF901A9D-7DDD-C12D-1586-91A64099AB3B}"/>
              </a:ext>
            </a:extLst>
          </p:cNvPr>
          <p:cNvSpPr>
            <a:spLocks noGrp="1"/>
          </p:cNvSpPr>
          <p:nvPr>
            <p:ph sz="half" idx="2"/>
          </p:nvPr>
        </p:nvSpPr>
        <p:spPr/>
        <p:txBody>
          <a:bodyPr/>
          <a:lstStyle/>
          <a:p>
            <a:r>
              <a:rPr lang="en-US" dirty="0"/>
              <a:t>Are the data understandable?</a:t>
            </a:r>
          </a:p>
          <a:p>
            <a:r>
              <a:rPr lang="en-US" dirty="0"/>
              <a:t>What do you think the point of the report is?</a:t>
            </a:r>
          </a:p>
          <a:p>
            <a:r>
              <a:rPr lang="en-US" dirty="0"/>
              <a:t>Does it tell a story?</a:t>
            </a:r>
          </a:p>
          <a:p>
            <a:r>
              <a:rPr lang="en-US" dirty="0"/>
              <a:t>What stands out?</a:t>
            </a:r>
          </a:p>
          <a:p>
            <a:r>
              <a:rPr lang="en-US" dirty="0"/>
              <a:t>What is missing?</a:t>
            </a:r>
          </a:p>
          <a:p>
            <a:r>
              <a:rPr lang="en-US" dirty="0"/>
              <a:t>Would you fund this project? Why or why not?</a:t>
            </a:r>
          </a:p>
        </p:txBody>
      </p:sp>
      <p:sp>
        <p:nvSpPr>
          <p:cNvPr id="8" name="Text Placeholder 7">
            <a:extLst>
              <a:ext uri="{FF2B5EF4-FFF2-40B4-BE49-F238E27FC236}">
                <a16:creationId xmlns:a16="http://schemas.microsoft.com/office/drawing/2014/main" id="{60EC0120-F057-3327-2954-A278104C70F5}"/>
              </a:ext>
            </a:extLst>
          </p:cNvPr>
          <p:cNvSpPr>
            <a:spLocks noGrp="1"/>
          </p:cNvSpPr>
          <p:nvPr>
            <p:ph type="body" sz="quarter" idx="3"/>
          </p:nvPr>
        </p:nvSpPr>
        <p:spPr/>
        <p:txBody>
          <a:bodyPr/>
          <a:lstStyle/>
          <a:p>
            <a:r>
              <a:rPr lang="en-US" dirty="0"/>
              <a:t>Sample #2</a:t>
            </a:r>
          </a:p>
        </p:txBody>
      </p:sp>
      <p:sp>
        <p:nvSpPr>
          <p:cNvPr id="9" name="Content Placeholder 8">
            <a:extLst>
              <a:ext uri="{FF2B5EF4-FFF2-40B4-BE49-F238E27FC236}">
                <a16:creationId xmlns:a16="http://schemas.microsoft.com/office/drawing/2014/main" id="{CF3D6A1B-E35B-2DF4-BB47-D4929B8DC9FA}"/>
              </a:ext>
            </a:extLst>
          </p:cNvPr>
          <p:cNvSpPr>
            <a:spLocks noGrp="1"/>
          </p:cNvSpPr>
          <p:nvPr>
            <p:ph sz="quarter" idx="4"/>
          </p:nvPr>
        </p:nvSpPr>
        <p:spPr/>
        <p:txBody>
          <a:bodyPr/>
          <a:lstStyle/>
          <a:p>
            <a:r>
              <a:rPr lang="en-US" dirty="0"/>
              <a:t>Are the data understandable?</a:t>
            </a:r>
          </a:p>
          <a:p>
            <a:r>
              <a:rPr lang="en-US" dirty="0"/>
              <a:t>What do you think the point of the report is?</a:t>
            </a:r>
          </a:p>
          <a:p>
            <a:r>
              <a:rPr lang="en-US" dirty="0"/>
              <a:t>Does it tell a story?</a:t>
            </a:r>
          </a:p>
          <a:p>
            <a:r>
              <a:rPr lang="en-US" dirty="0"/>
              <a:t>What stands out?</a:t>
            </a:r>
          </a:p>
          <a:p>
            <a:r>
              <a:rPr lang="en-US" dirty="0"/>
              <a:t>What is missing?</a:t>
            </a:r>
          </a:p>
          <a:p>
            <a:r>
              <a:rPr lang="en-US" dirty="0"/>
              <a:t>Would you fund this project? Why or why not?</a:t>
            </a:r>
          </a:p>
          <a:p>
            <a:pPr marL="0" indent="0">
              <a:buNone/>
            </a:pPr>
            <a:endParaRPr lang="en-US" dirty="0"/>
          </a:p>
        </p:txBody>
      </p:sp>
      <p:sp>
        <p:nvSpPr>
          <p:cNvPr id="2" name="Slide Number Placeholder 1">
            <a:extLst>
              <a:ext uri="{FF2B5EF4-FFF2-40B4-BE49-F238E27FC236}">
                <a16:creationId xmlns:a16="http://schemas.microsoft.com/office/drawing/2014/main" id="{F355D0D7-9489-B3CE-A890-977D12C3C648}"/>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6395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8" name="Oval 27">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9" name="Rectangle 2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dirty="0">
                <a:solidFill>
                  <a:srgbClr val="FFFFFF"/>
                </a:solidFill>
              </a:rPr>
              <a:t>Taking Stock</a:t>
            </a:r>
          </a:p>
        </p:txBody>
      </p:sp>
      <p:sp>
        <p:nvSpPr>
          <p:cNvPr id="27" name="Rectangle 2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0" name="Text Placeholder 2">
            <a:extLst>
              <a:ext uri="{FF2B5EF4-FFF2-40B4-BE49-F238E27FC236}">
                <a16:creationId xmlns:a16="http://schemas.microsoft.com/office/drawing/2014/main" id="{808FD4D6-B0F3-6779-B866-6A8EFFA1E462}"/>
              </a:ext>
            </a:extLst>
          </p:cNvPr>
          <p:cNvGraphicFramePr/>
          <p:nvPr>
            <p:extLst>
              <p:ext uri="{D42A27DB-BD31-4B8C-83A1-F6EECF244321}">
                <p14:modId xmlns:p14="http://schemas.microsoft.com/office/powerpoint/2010/main" val="3900392557"/>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690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3" name="Oval 2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24" name="Rectangle 2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6550924" y="685800"/>
            <a:ext cx="4920019" cy="2021553"/>
          </a:xfrm>
        </p:spPr>
        <p:txBody>
          <a:bodyPr vert="horz" lIns="91440" tIns="45720" rIns="91440" bIns="45720" rtlCol="0" anchor="ctr">
            <a:normAutofit/>
          </a:bodyPr>
          <a:lstStyle/>
          <a:p>
            <a:r>
              <a:rPr lang="en-US" sz="5400">
                <a:solidFill>
                  <a:schemeClr val="tx1"/>
                </a:solidFill>
              </a:rPr>
              <a:t>StRENGTHS of the Program</a:t>
            </a:r>
          </a:p>
        </p:txBody>
      </p:sp>
      <p:sp>
        <p:nvSpPr>
          <p:cNvPr id="25" name="Freeform: Shape 24">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Placeholder 2">
            <a:extLst>
              <a:ext uri="{FF2B5EF4-FFF2-40B4-BE49-F238E27FC236}">
                <a16:creationId xmlns:a16="http://schemas.microsoft.com/office/drawing/2014/main" id="{88832B96-1D03-70AB-EDA7-F365623170DD}"/>
              </a:ext>
            </a:extLst>
          </p:cNvPr>
          <p:cNvPicPr>
            <a:picLocks noGrp="1" noChangeAspect="1"/>
          </p:cNvPicPr>
          <p:nvPr>
            <p:ph type="pic" sz="quarter" idx="10"/>
          </p:nvPr>
        </p:nvPicPr>
        <p:blipFill>
          <a:blip r:embed="rId4"/>
          <a:srcRect t="7810" b="781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Placeholder 3">
            <a:extLst>
              <a:ext uri="{FF2B5EF4-FFF2-40B4-BE49-F238E27FC236}">
                <a16:creationId xmlns:a16="http://schemas.microsoft.com/office/drawing/2014/main" id="{51D6AA66-EC20-FCAE-04B0-6BEB18463C2D}"/>
              </a:ext>
            </a:extLst>
          </p:cNvPr>
          <p:cNvSpPr>
            <a:spLocks noGrp="1"/>
          </p:cNvSpPr>
          <p:nvPr>
            <p:ph type="body" sz="quarter" idx="11"/>
          </p:nvPr>
        </p:nvSpPr>
        <p:spPr>
          <a:xfrm>
            <a:off x="6550924" y="2927444"/>
            <a:ext cx="4920019" cy="3244755"/>
          </a:xfrm>
        </p:spPr>
        <p:txBody>
          <a:bodyPr vert="horz" lIns="91440" tIns="45720" rIns="91440" bIns="45720" rtlCol="0">
            <a:normAutofit/>
          </a:bodyPr>
          <a:lstStyle/>
          <a:p>
            <a:pPr indent="-182880">
              <a:buFont typeface="Wingdings" pitchFamily="2" charset="2"/>
              <a:buChar char="§"/>
            </a:pPr>
            <a:r>
              <a:rPr lang="en-US" sz="2600"/>
              <a:t>What are you most proud of?</a:t>
            </a:r>
          </a:p>
          <a:p>
            <a:pPr indent="-182880">
              <a:buFont typeface="Wingdings" pitchFamily="2" charset="2"/>
              <a:buChar char="§"/>
            </a:pPr>
            <a:endParaRPr lang="en-US" sz="2600"/>
          </a:p>
          <a:p>
            <a:pPr indent="-182880">
              <a:buFont typeface="Wingdings" pitchFamily="2" charset="2"/>
              <a:buChar char="§"/>
            </a:pPr>
            <a:r>
              <a:rPr lang="en-US" sz="2600"/>
              <a:t>What does your program do well?</a:t>
            </a:r>
          </a:p>
          <a:p>
            <a:pPr indent="-182880">
              <a:buFont typeface="Wingdings" pitchFamily="2" charset="2"/>
              <a:buChar char="§"/>
            </a:pPr>
            <a:endParaRPr lang="en-US" sz="2600"/>
          </a:p>
          <a:p>
            <a:pPr indent="-182880">
              <a:buFont typeface="Wingdings" pitchFamily="2" charset="2"/>
              <a:buChar char="§"/>
            </a:pPr>
            <a:r>
              <a:rPr lang="en-US" sz="2600"/>
              <a:t>What evidence supports those strengths?</a:t>
            </a:r>
          </a:p>
        </p:txBody>
      </p:sp>
    </p:spTree>
    <p:extLst>
      <p:ext uri="{BB962C8B-B14F-4D97-AF65-F5344CB8AC3E}">
        <p14:creationId xmlns:p14="http://schemas.microsoft.com/office/powerpoint/2010/main" val="359081651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A14A9-9290-4E1F-A1C4-0305BFA570E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5040CA-20CC-43C6-BC0C-8D8696B6AF89}">
  <ds:schemaRefs>
    <ds:schemaRef ds:uri="http://purl.org/dc/dcmitype/"/>
    <ds:schemaRef ds:uri="http://purl.org/dc/elements/1.1/"/>
    <ds:schemaRef ds:uri="http://schemas.microsoft.com/office/2006/documentManagement/types"/>
    <ds:schemaRef ds:uri="http://www.w3.org/XML/1998/namespace"/>
    <ds:schemaRef ds:uri="71af3243-3dd4-4a8d-8c0d-dd76da1f02a5"/>
    <ds:schemaRef ds:uri="http://schemas.microsoft.com/sharepoint/v3"/>
    <ds:schemaRef ds:uri="http://schemas.microsoft.com/office/2006/metadata/properties"/>
    <ds:schemaRef ds:uri="http://purl.org/dc/terms/"/>
    <ds:schemaRef ds:uri="http://schemas.openxmlformats.org/package/2006/metadata/core-properties"/>
    <ds:schemaRef ds:uri="http://schemas.microsoft.com/office/infopath/2007/PartnerControl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emplate>TM03090434[[fn=Wood Type]]</Template>
  <TotalTime>0</TotalTime>
  <Words>1667</Words>
  <Application>Microsoft Macintosh PowerPoint</Application>
  <PresentationFormat>Widescreen</PresentationFormat>
  <Paragraphs>305</Paragraphs>
  <Slides>25</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25</vt:i4>
      </vt:variant>
    </vt:vector>
  </HeadingPairs>
  <TitlesOfParts>
    <vt:vector size="45" baseType="lpstr">
      <vt:lpstr>Arial</vt:lpstr>
      <vt:lpstr>Arial Bold</vt:lpstr>
      <vt:lpstr>Arial Italics</vt:lpstr>
      <vt:lpstr>Calibri</vt:lpstr>
      <vt:lpstr>Canva Sans</vt:lpstr>
      <vt:lpstr>Libre Baskerville</vt:lpstr>
      <vt:lpstr>Libre Baskerville Bold</vt:lpstr>
      <vt:lpstr>Open Sauce Bold</vt:lpstr>
      <vt:lpstr>Radnika Next Bold</vt:lpstr>
      <vt:lpstr>Radnika Next Light</vt:lpstr>
      <vt:lpstr>Radnika Next Medium</vt:lpstr>
      <vt:lpstr>Roca One</vt:lpstr>
      <vt:lpstr>Roca One Bold</vt:lpstr>
      <vt:lpstr>Roca One Ultra-Bold</vt:lpstr>
      <vt:lpstr>Rockwell</vt:lpstr>
      <vt:lpstr>Rockwell Condensed</vt:lpstr>
      <vt:lpstr>Rockwell Extra Bold</vt:lpstr>
      <vt:lpstr>Times New Roman</vt:lpstr>
      <vt:lpstr>Wingdings</vt:lpstr>
      <vt:lpstr>Wood Type</vt:lpstr>
      <vt:lpstr>FROm DATA to Dollars: How to Leverage Data for SUstainability</vt:lpstr>
      <vt:lpstr>Why worry about funding?</vt:lpstr>
      <vt:lpstr>PowerPoint Presentation</vt:lpstr>
      <vt:lpstr>Agenda </vt:lpstr>
      <vt:lpstr>PowerPoint Presentation</vt:lpstr>
      <vt:lpstr>PowerPoint Presentation</vt:lpstr>
      <vt:lpstr>Questions and Comparisons</vt:lpstr>
      <vt:lpstr>Taking Stock</vt:lpstr>
      <vt:lpstr>StRENGTHS of the Program</vt:lpstr>
      <vt:lpstr>Let’s practice</vt:lpstr>
      <vt:lpstr>Summarize your accomplishments</vt:lpstr>
      <vt:lpstr>Incorporate qualitative data</vt:lpstr>
      <vt:lpstr>Who is the audience?</vt:lpstr>
      <vt:lpstr>Funders look for….</vt:lpstr>
      <vt:lpstr>Develop a 3-4 sentence summary  </vt:lpstr>
      <vt:lpstr>PowerPoint Presentation</vt:lpstr>
      <vt:lpstr>Summer 2023 Student survey N=2,544; 46% return rate</vt:lpstr>
      <vt:lpstr>PowerPoint Presentation</vt:lpstr>
      <vt:lpstr>PowerPoint Presentation</vt:lpstr>
      <vt:lpstr>Quotes from Staff</vt:lpstr>
      <vt:lpstr>Partners work with SiTES for Many reasons</vt:lpstr>
      <vt:lpstr>Community Partners</vt:lpstr>
      <vt:lpstr>Craft a proposal</vt:lpstr>
      <vt:lpstr>Final tips &amp; takeaways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Johnson, Jolene</dc:creator>
  <cp:lastModifiedBy>Johnson, Jolene</cp:lastModifiedBy>
  <cp:revision>1</cp:revision>
  <cp:lastPrinted>2025-03-04T18:02:32Z</cp:lastPrinted>
  <dcterms:created xsi:type="dcterms:W3CDTF">2025-02-25T16:38:34Z</dcterms:created>
  <dcterms:modified xsi:type="dcterms:W3CDTF">2025-03-09T19:07:21Z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