
<file path=[Content_Types].xml><?xml version="1.0" encoding="utf-8"?>
<Types xmlns="http://schemas.openxmlformats.org/package/2006/content-types">
  <Default ContentType="application/vnd.openxmlformats-officedocument.spreadsheetml.sheet" Extension="xlsx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5.xml"/>
  <Override ContentType="application/vnd.ms-office.chartcolorstyle+xml" PartName="/ppt/charts/colors6.xml"/>
  <Override ContentType="application/vnd.ms-office.chartcolorstyle+xml" PartName="/ppt/charts/colors4.xml"/>
  <Override ContentType="application/vnd.ms-office.chartcolorstyle+xml" PartName="/ppt/charts/colors1.xml"/>
  <Override ContentType="application/vnd.ms-office.chartcolorstyle+xml" PartName="/ppt/charts/colors2.xml"/>
  <Override ContentType="application/vnd.ms-office.chartcolorstyle+xml" PartName="/ppt/charts/colors3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3.xml"/>
  <Override ContentType="application/vnd.openxmlformats-officedocument.drawingml.chart+xml" PartName="/ppt/charts/chart2.xml"/>
  <Override ContentType="application/vnd.openxmlformats-officedocument.drawingml.chart+xml" PartName="/ppt/charts/chart5.xml"/>
  <Override ContentType="application/vnd.openxmlformats-officedocument.drawingml.chart+xml" PartName="/ppt/charts/chart4.xml"/>
  <Override ContentType="application/vnd.openxmlformats-officedocument.drawingml.chart+xml" PartName="/ppt/charts/chart6.xml"/>
  <Override ContentType="application/vnd.openxmlformats-officedocument.drawingml.chart+xml" PartName="/ppt/charts/chart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binary" PartName="/ppt/metadata"/>
  <Override ContentType="application/vnd.openxmlformats-officedocument.presentationml.notesMaster+xml" PartName="/ppt/notesMasters/notesMaster1.xml"/>
  <Override ContentType="application/vnd.ms-office.chartstyle+xml" PartName="/ppt/charts/style3.xml"/>
  <Override ContentType="application/vnd.ms-office.chartstyle+xml" PartName="/ppt/charts/style4.xml"/>
  <Override ContentType="application/vnd.ms-office.chartstyle+xml" PartName="/ppt/charts/style5.xml"/>
  <Override ContentType="application/vnd.ms-office.chartstyle+xml" PartName="/ppt/charts/style1.xml"/>
  <Override ContentType="application/vnd.ms-office.chartstyle+xml" PartName="/ppt/charts/style6.xml"/>
  <Override ContentType="application/vnd.ms-office.chartstyle+xml" PartName="/ppt/charts/style2.xml"/>
  <Override ContentType="application/vnd.openxmlformats-officedocument.presentationml.presProps+xml" PartName="/ppt/pres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6858000" cx="12192000"/>
  <p:notesSz cx="6858000" cy="9144000"/>
  <p:embeddedFontLst>
    <p:embeddedFont>
      <p:font typeface="Gill Sans"/>
      <p:regular r:id="rId13"/>
      <p:bold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5" roundtripDataSignature="AMtx7micaGK8phJAX8ttffHpwaX43U9g9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GillSans-regular.fntdata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customschemas.google.com/relationships/presentationmetadata" Target="metadata"/><Relationship Id="rId14" Type="http://schemas.openxmlformats.org/officeDocument/2006/relationships/font" Target="fonts/GillSans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charts/_rels/chart1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Sheet1.xlsx"/></Relationships>
</file>

<file path=ppt/charts/_rels/chart2.xml.rels><?xml version="1.0" encoding="UTF-8" standalone="yes"?>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Sheet2.xlsx"/></Relationships>
</file>

<file path=ppt/charts/_rels/chart3.xml.rels><?xml version="1.0" encoding="UTF-8" standalone="yes"?>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package" Target="../embeddings/Microsoft_Excel_Sheet3.xlsx"/></Relationships>
</file>

<file path=ppt/charts/_rels/chart4.xml.rels><?xml version="1.0" encoding="UTF-8" standalone="yes"?><Relationships xmlns="http://schemas.openxmlformats.org/package/2006/relationships"><Relationship Id="rId1" Type="http://schemas.microsoft.com/office/2011/relationships/chartStyle" Target="style4.xml"/><Relationship Id="rId2" Type="http://schemas.microsoft.com/office/2011/relationships/chartColorStyle" Target="colors4.xml"/><Relationship Id="rId3" Type="http://schemas.openxmlformats.org/officeDocument/2006/relationships/package" Target="../embeddings/Microsoft_Excel_Sheet4.xlsx"/></Relationships>
</file>

<file path=ppt/charts/_rels/chart5.xml.rels><?xml version="1.0" encoding="UTF-8" standalone="yes"?><Relationships xmlns="http://schemas.openxmlformats.org/package/2006/relationships"><Relationship Id="rId1" Type="http://schemas.microsoft.com/office/2011/relationships/chartStyle" Target="style5.xml"/><Relationship Id="rId2" Type="http://schemas.microsoft.com/office/2011/relationships/chartColorStyle" Target="colors5.xml"/><Relationship Id="rId3" Type="http://schemas.openxmlformats.org/officeDocument/2006/relationships/package" Target="../embeddings/Microsoft_Excel_Sheet5.xlsx"/></Relationships>
</file>

<file path=ppt/charts/_rels/chart6.xml.rels><?xml version="1.0" encoding="UTF-8" standalone="yes"?><Relationships xmlns="http://schemas.openxmlformats.org/package/2006/relationships"><Relationship Id="rId1" Type="http://schemas.microsoft.com/office/2011/relationships/chartStyle" Target="style6.xml"/><Relationship Id="rId2" Type="http://schemas.microsoft.com/office/2011/relationships/chartColorStyle" Target="colors6.xml"/><Relationship Id="rId3" Type="http://schemas.openxmlformats.org/officeDocument/2006/relationships/package" Target="../embeddings/Microsoft_Excel_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Past</a:t>
            </a:r>
            <a:r>
              <a:rPr lang="en-US" baseline="0" dirty="0"/>
              <a:t>, Present, Future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How many hours I spend on my phone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3"/>
                <c:pt idx="0">
                  <c:v>Before the quarantine</c:v>
                </c:pt>
                <c:pt idx="1">
                  <c:v>In quarantine</c:v>
                </c:pt>
                <c:pt idx="2">
                  <c:v>When I have my own house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1.5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C24-4761-95CE-3F781DE6C4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How many times a week I get fast food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3"/>
                <c:pt idx="0">
                  <c:v>Before the quarantine</c:v>
                </c:pt>
                <c:pt idx="1">
                  <c:v>In quarantine</c:v>
                </c:pt>
                <c:pt idx="2">
                  <c:v>When I have my own house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</c:v>
                </c:pt>
                <c:pt idx="1">
                  <c:v>5</c:v>
                </c:pt>
                <c:pt idx="2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C24-4761-95CE-3F781DE6C46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How many animals live at my house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3"/>
                <c:pt idx="0">
                  <c:v>Before the quarantine</c:v>
                </c:pt>
                <c:pt idx="1">
                  <c:v>In quarantine</c:v>
                </c:pt>
                <c:pt idx="2">
                  <c:v>When I have my own house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8</c:v>
                </c:pt>
                <c:pt idx="2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C24-4761-95CE-3F781DE6C4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71256400"/>
        <c:axId val="871255760"/>
      </c:lineChart>
      <c:catAx>
        <c:axId val="87125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1255760"/>
        <c:crosses val="autoZero"/>
        <c:auto val="1"/>
        <c:lblAlgn val="ctr"/>
        <c:lblOffset val="100"/>
        <c:noMultiLvlLbl val="0"/>
      </c:catAx>
      <c:valAx>
        <c:axId val="871255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1256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Past</a:t>
            </a:r>
            <a:r>
              <a:rPr lang="en-US" baseline="0" dirty="0"/>
              <a:t>, Present, Future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How many hours I spend on my phone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3"/>
                <c:pt idx="0">
                  <c:v>Befor the quarentine</c:v>
                </c:pt>
                <c:pt idx="1">
                  <c:v>In quarentine</c:v>
                </c:pt>
                <c:pt idx="2">
                  <c:v>When I have my own house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C24-4761-95CE-3F781DE6C4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How many times a week I get fast food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3"/>
                <c:pt idx="0">
                  <c:v>Befor the quarentine</c:v>
                </c:pt>
                <c:pt idx="1">
                  <c:v>In quarentine</c:v>
                </c:pt>
                <c:pt idx="2">
                  <c:v>When I have my own house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C24-4761-95CE-3F781DE6C46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How many animals live at my house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3"/>
                <c:pt idx="0">
                  <c:v>Befor the quarentine</c:v>
                </c:pt>
                <c:pt idx="1">
                  <c:v>In quarentine</c:v>
                </c:pt>
                <c:pt idx="2">
                  <c:v>When I have my own house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2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C24-4761-95CE-3F781DE6C4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71256400"/>
        <c:axId val="871255760"/>
      </c:lineChart>
      <c:catAx>
        <c:axId val="87125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1255760"/>
        <c:crosses val="autoZero"/>
        <c:auto val="1"/>
        <c:lblAlgn val="ctr"/>
        <c:lblOffset val="100"/>
        <c:noMultiLvlLbl val="0"/>
      </c:catAx>
      <c:valAx>
        <c:axId val="871255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1256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Rooms</a:t>
            </a:r>
            <a:r>
              <a:rPr lang="en-US" baseline="0" dirty="0"/>
              <a:t> in your house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Kitchen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Number of cabinets</c:v>
                </c:pt>
                <c:pt idx="1">
                  <c:v>Number of lights</c:v>
                </c:pt>
                <c:pt idx="2">
                  <c:v>Number of People in this room right now</c:v>
                </c:pt>
                <c:pt idx="3">
                  <c:v>Number Hours you spend here on average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</c:v>
                </c:pt>
                <c:pt idx="1">
                  <c:v>5</c:v>
                </c:pt>
                <c:pt idx="2">
                  <c:v>1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DA-4789-A686-3BC4F0812E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Bedroom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Number of cabinets</c:v>
                </c:pt>
                <c:pt idx="1">
                  <c:v>Number of lights</c:v>
                </c:pt>
                <c:pt idx="2">
                  <c:v>Number of People in this room right now</c:v>
                </c:pt>
                <c:pt idx="3">
                  <c:v>Number Hours you spend here on average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2</c:v>
                </c:pt>
                <c:pt idx="2">
                  <c:v>1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DA-4789-A686-3BC4F0812E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You choose!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Number of cabinets</c:v>
                </c:pt>
                <c:pt idx="1">
                  <c:v>Number of lights</c:v>
                </c:pt>
                <c:pt idx="2">
                  <c:v>Number of People in this room right now</c:v>
                </c:pt>
                <c:pt idx="3">
                  <c:v>Number Hours you spend here on average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ADA-4789-A686-3BC4F0812E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2722992"/>
        <c:axId val="362723952"/>
      </c:barChart>
      <c:catAx>
        <c:axId val="36272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2723952"/>
        <c:crosses val="autoZero"/>
        <c:auto val="1"/>
        <c:lblAlgn val="ctr"/>
        <c:lblOffset val="100"/>
        <c:noMultiLvlLbl val="0"/>
      </c:catAx>
      <c:valAx>
        <c:axId val="36272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272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Rooms</a:t>
            </a:r>
            <a:r>
              <a:rPr lang="en-US" baseline="0" dirty="0"/>
              <a:t> in your house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Kitchen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Number of cabinets</c:v>
                </c:pt>
                <c:pt idx="1">
                  <c:v>Number of lights</c:v>
                </c:pt>
                <c:pt idx="2">
                  <c:v>Number of People in this room right now</c:v>
                </c:pt>
                <c:pt idx="3">
                  <c:v>Number Hours you spend here on average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0-6ADA-4789-A686-3BC4F0812E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Bedroom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Number of cabinets</c:v>
                </c:pt>
                <c:pt idx="1">
                  <c:v>Number of lights</c:v>
                </c:pt>
                <c:pt idx="2">
                  <c:v>Number of People in this room right now</c:v>
                </c:pt>
                <c:pt idx="3">
                  <c:v>Number Hours you spend here on average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6ADA-4789-A686-3BC4F0812E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You choose!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Number of cabinets</c:v>
                </c:pt>
                <c:pt idx="1">
                  <c:v>Number of lights</c:v>
                </c:pt>
                <c:pt idx="2">
                  <c:v>Number of People in this room right now</c:v>
                </c:pt>
                <c:pt idx="3">
                  <c:v>Number Hours you spend here on average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6ADA-4789-A686-3BC4F0812E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2722992"/>
        <c:axId val="362723952"/>
      </c:barChart>
      <c:catAx>
        <c:axId val="362722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2723952"/>
        <c:crosses val="autoZero"/>
        <c:auto val="1"/>
        <c:lblAlgn val="ctr"/>
        <c:lblOffset val="100"/>
        <c:noMultiLvlLbl val="0"/>
      </c:catAx>
      <c:valAx>
        <c:axId val="3627239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62722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Rooms in my house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my siblings in there at 7:45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Kitchen</c:v>
                </c:pt>
                <c:pt idx="1">
                  <c:v>Dining Room</c:v>
                </c:pt>
                <c:pt idx="2">
                  <c:v>Living Room</c:v>
                </c:pt>
                <c:pt idx="3">
                  <c:v>Bathroom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0</c:v>
                </c:pt>
                <c:pt idx="2">
                  <c:v>3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F4-4C7C-AEE2-4B5FA7BAB04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Number of my parents in there at 7:45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Sheet1!$A$2:$A$5</c:f>
              <c:strCache>
                <c:ptCount val="4"/>
                <c:pt idx="0">
                  <c:v>Kitchen</c:v>
                </c:pt>
                <c:pt idx="1">
                  <c:v>Dining Room</c:v>
                </c:pt>
                <c:pt idx="2">
                  <c:v>Living Room</c:v>
                </c:pt>
                <c:pt idx="3">
                  <c:v>Bathroom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</c:v>
                </c:pt>
                <c:pt idx="1">
                  <c:v>0</c:v>
                </c:pt>
                <c:pt idx="2">
                  <c:v>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F4-4C7C-AEE2-4B5FA7BAB0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71256400"/>
        <c:axId val="871255760"/>
      </c:areaChart>
      <c:barChart>
        <c:barDir val="col"/>
        <c:grouping val="clustere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Number of hours I spend there on average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Kitchen</c:v>
                </c:pt>
                <c:pt idx="1">
                  <c:v>Dining Room</c:v>
                </c:pt>
                <c:pt idx="2">
                  <c:v>Living Room</c:v>
                </c:pt>
                <c:pt idx="3">
                  <c:v>Bathroom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0</c:v>
                </c:pt>
                <c:pt idx="2">
                  <c:v>1.5</c:v>
                </c:pt>
                <c:pt idx="3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4F4-4C7C-AEE2-4B5FA7BAB0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71256400"/>
        <c:axId val="871255760"/>
      </c:barChart>
      <c:catAx>
        <c:axId val="87125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1255760"/>
        <c:crosses val="autoZero"/>
        <c:auto val="1"/>
        <c:lblAlgn val="ctr"/>
        <c:lblOffset val="100"/>
        <c:noMultiLvlLbl val="0"/>
      </c:catAx>
      <c:valAx>
        <c:axId val="871255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12564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Chart</a:t>
            </a:r>
            <a:r>
              <a:rPr lang="en-US" baseline="0" dirty="0"/>
              <a:t> #3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7498309012543584E-2"/>
          <c:y val="0.12001360620970963"/>
          <c:w val="0.92091833570351278"/>
          <c:h val="0.6661647603949338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Stranger Things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Number of people in each picture</c:v>
                </c:pt>
                <c:pt idx="1">
                  <c:v>Number of hats</c:v>
                </c:pt>
                <c:pt idx="2">
                  <c:v>Number of people sitting</c:v>
                </c:pt>
                <c:pt idx="3">
                  <c:v>Number of girls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1</c:v>
                </c:pt>
                <c:pt idx="2">
                  <c:v>0</c:v>
                </c:pt>
                <c:pt idx="3">
                  <c:v>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322-4C73-A967-CF9B68C928B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Tiger King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Number of people in each picture</c:v>
                </c:pt>
                <c:pt idx="1">
                  <c:v>Number of hats</c:v>
                </c:pt>
                <c:pt idx="2">
                  <c:v>Number of people sitting</c:v>
                </c:pt>
                <c:pt idx="3">
                  <c:v>Number of girls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322-4C73-A967-CF9B68C928B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The Office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Number of people in each picture</c:v>
                </c:pt>
                <c:pt idx="1">
                  <c:v>Number of hats</c:v>
                </c:pt>
                <c:pt idx="2">
                  <c:v>Number of people sitting</c:v>
                </c:pt>
                <c:pt idx="3">
                  <c:v>Number of girls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5</c:v>
                </c:pt>
                <c:pt idx="1">
                  <c:v>0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322-4C73-A967-CF9B68C928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13028216"/>
        <c:axId val="226283056"/>
      </c:lineChart>
      <c:catAx>
        <c:axId val="513028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283056"/>
        <c:crosses val="autoZero"/>
        <c:auto val="1"/>
        <c:lblAlgn val="ctr"/>
        <c:lblOffset val="100"/>
        <c:noMultiLvlLbl val="0"/>
      </c:catAx>
      <c:valAx>
        <c:axId val="226283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3028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Leading questions: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many hours do I spend on my phone in quarantine?(4)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When do I have the most animals in my house?(during quarantine)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When will I get fast food the most?(when I have my own house haHA)</a:t>
            </a:r>
            <a:endParaRPr/>
          </a:p>
        </p:txBody>
      </p:sp>
      <p:sp>
        <p:nvSpPr>
          <p:cNvPr id="104" name="Google Shape;10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After students fill it out, ask these questions (or whatever you feel like!):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Which student spent the most time on their phone before </a:t>
            </a:r>
            <a:r>
              <a:rPr lang="en-US"/>
              <a:t>quarantine</a:t>
            </a:r>
            <a:r>
              <a:rPr lang="en-US"/>
              <a:t>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Who has the least amount of pets during quarantine?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Does (student) want to have more pets or fast food per week when they have their own house?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One point per correct answer! Maybe ask like one per chart that is being shown to the group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Ask: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many people are in the room with the most lights? (1)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many cabinets does the room you spend the most time in have? (3)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many total lights do you have in these rooms? (10)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One point per correct answer! </a:t>
            </a:r>
            <a:endParaRPr/>
          </a:p>
        </p:txBody>
      </p:sp>
      <p:sp>
        <p:nvSpPr>
          <p:cNvPr id="118" name="Google Shape;11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Ask: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Who has the most cabinets in their kitchen?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Who has the least lights in their bedroom? Who has the most?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many people are in the room with the most lights?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many cabinets does the room you spend the most time in have?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many total lights do you have in these rooms?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One point per correct answer! Maybe ask like one per chart that is being shown to the group</a:t>
            </a:r>
            <a:endParaRPr/>
          </a:p>
        </p:txBody>
      </p:sp>
      <p:sp>
        <p:nvSpPr>
          <p:cNvPr id="125" name="Google Shape;125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Leading questions if you want them: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many people total were in the living room at 7:45? (5)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How many of my siblings were in the room I spend the least amount of time in? (0)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One point per correct answer</a:t>
            </a:r>
            <a:endParaRPr/>
          </a:p>
        </p:txBody>
      </p:sp>
      <p:sp>
        <p:nvSpPr>
          <p:cNvPr id="132" name="Google Shape;13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8" name="Google Shape;13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Have the students write their guesses down (if you want) or shout out the answers! One point per correct answer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(The answers are: Number of People, Number of People Sitting, Number of Girls)</a:t>
            </a:r>
            <a:endParaRPr/>
          </a:p>
        </p:txBody>
      </p:sp>
      <p:sp>
        <p:nvSpPr>
          <p:cNvPr id="139" name="Google Shape;13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bg>
      <p:bgPr>
        <a:solidFill>
          <a:schemeClr val="accent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 title="scalloped circle"/>
          <p:cNvSpPr/>
          <p:nvPr/>
        </p:nvSpPr>
        <p:spPr>
          <a:xfrm>
            <a:off x="3557016" y="630936"/>
            <a:ext cx="5235575" cy="5229225"/>
          </a:xfrm>
          <a:custGeom>
            <a:rect b="b" l="l" r="r" t="t"/>
            <a:pathLst>
              <a:path extrusionOk="0" h="3294" w="3298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</p:sp>
      <p:sp>
        <p:nvSpPr>
          <p:cNvPr id="19" name="Google Shape;19;p10"/>
          <p:cNvSpPr txBox="1"/>
          <p:nvPr>
            <p:ph type="ctrTitle"/>
          </p:nvPr>
        </p:nvSpPr>
        <p:spPr>
          <a:xfrm>
            <a:off x="1078523" y="1098388"/>
            <a:ext cx="10318418" cy="43949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" type="subTitle"/>
          </p:nvPr>
        </p:nvSpPr>
        <p:spPr>
          <a:xfrm>
            <a:off x="2215045" y="5979196"/>
            <a:ext cx="8045373" cy="742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b="1" i="0" sz="2000" cap="none">
                <a:solidFill>
                  <a:schemeClr val="dk2"/>
                </a:solidFill>
              </a:defRPr>
            </a:lvl1pPr>
            <a:lvl2pPr lvl="1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21" name="Google Shape;21;p10"/>
          <p:cNvSpPr txBox="1"/>
          <p:nvPr>
            <p:ph idx="10" type="dt"/>
          </p:nvPr>
        </p:nvSpPr>
        <p:spPr>
          <a:xfrm>
            <a:off x="1078523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5E0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11" type="ftr"/>
          </p:nvPr>
        </p:nvSpPr>
        <p:spPr>
          <a:xfrm>
            <a:off x="4180332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5E04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0"/>
          <p:cNvSpPr txBox="1"/>
          <p:nvPr>
            <p:ph idx="12" type="sldNum"/>
          </p:nvPr>
        </p:nvSpPr>
        <p:spPr>
          <a:xfrm>
            <a:off x="9067218" y="6375679"/>
            <a:ext cx="2329723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895E04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4" name="Google Shape;24;p10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9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9"/>
          <p:cNvSpPr txBox="1"/>
          <p:nvPr>
            <p:ph idx="1" type="body"/>
          </p:nvPr>
        </p:nvSpPr>
        <p:spPr>
          <a:xfrm rot="5400000">
            <a:off x="4544043" y="-1006365"/>
            <a:ext cx="3593591" cy="10178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9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9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/>
          <p:nvPr>
            <p:ph type="title"/>
          </p:nvPr>
        </p:nvSpPr>
        <p:spPr>
          <a:xfrm rot="5400000">
            <a:off x="8012185" y="2436522"/>
            <a:ext cx="5600404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0"/>
          <p:cNvSpPr txBox="1"/>
          <p:nvPr>
            <p:ph idx="1" type="body"/>
          </p:nvPr>
        </p:nvSpPr>
        <p:spPr>
          <a:xfrm rot="5400000">
            <a:off x="2653390" y="-1013705"/>
            <a:ext cx="5600405" cy="8392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20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0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20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1"/>
          <p:cNvSpPr txBox="1"/>
          <p:nvPr>
            <p:ph idx="1" type="body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11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1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1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solidFill>
          <a:schemeClr val="dk2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2"/>
          <p:cNvSpPr txBox="1"/>
          <p:nvPr>
            <p:ph type="title"/>
          </p:nvPr>
        </p:nvSpPr>
        <p:spPr>
          <a:xfrm>
            <a:off x="3242929" y="1073888"/>
            <a:ext cx="8187071" cy="406462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400"/>
              <a:buFont typeface="Impact"/>
              <a:buNone/>
              <a:defRPr sz="8400"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2"/>
          <p:cNvSpPr txBox="1"/>
          <p:nvPr>
            <p:ph idx="1" type="body"/>
          </p:nvPr>
        </p:nvSpPr>
        <p:spPr>
          <a:xfrm>
            <a:off x="3242930" y="5159781"/>
            <a:ext cx="7017488" cy="9511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b="1" i="0" sz="2000" cap="none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" name="Google Shape;34;p12"/>
          <p:cNvSpPr txBox="1"/>
          <p:nvPr>
            <p:ph idx="10" type="dt"/>
          </p:nvPr>
        </p:nvSpPr>
        <p:spPr>
          <a:xfrm>
            <a:off x="3236546" y="6375679"/>
            <a:ext cx="1493947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1" type="ftr"/>
          </p:nvPr>
        </p:nvSpPr>
        <p:spPr>
          <a:xfrm>
            <a:off x="5279064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2"/>
          <p:cNvSpPr txBox="1"/>
          <p:nvPr>
            <p:ph idx="12" type="sldNum"/>
          </p:nvPr>
        </p:nvSpPr>
        <p:spPr>
          <a:xfrm>
            <a:off x="9942434" y="6375679"/>
            <a:ext cx="1487566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2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37" name="Google Shape;37;p12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38" name="Google Shape;38;p12" title="left scallop shape"/>
            <p:cNvSpPr/>
            <p:nvPr/>
          </p:nvSpPr>
          <p:spPr>
            <a:xfrm>
              <a:off x="0" y="0"/>
              <a:ext cx="2814638" cy="6858000"/>
            </a:xfrm>
            <a:custGeom>
              <a:rect b="b" l="l" r="r" t="t"/>
              <a:pathLst>
                <a:path extrusionOk="0" h="4320" w="1773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9" name="Google Shape;39;p12" title="left scallop inline"/>
            <p:cNvSpPr/>
            <p:nvPr/>
          </p:nvSpPr>
          <p:spPr>
            <a:xfrm>
              <a:off x="874382" y="0"/>
              <a:ext cx="1646238" cy="6858000"/>
            </a:xfrm>
            <a:custGeom>
              <a:rect b="b" l="l" r="r" t="t"/>
              <a:pathLst>
                <a:path extrusionOk="0" h="4320" w="1037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" type="body"/>
          </p:nvPr>
        </p:nvSpPr>
        <p:spPr>
          <a:xfrm>
            <a:off x="1257300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2" type="body"/>
          </p:nvPr>
        </p:nvSpPr>
        <p:spPr>
          <a:xfrm>
            <a:off x="6647796" y="2286000"/>
            <a:ext cx="4800600" cy="36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13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3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4"/>
          <p:cNvSpPr txBox="1"/>
          <p:nvPr>
            <p:ph type="title"/>
          </p:nvPr>
        </p:nvSpPr>
        <p:spPr>
          <a:xfrm>
            <a:off x="1252728" y="381000"/>
            <a:ext cx="10172700" cy="14935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4"/>
          <p:cNvSpPr txBox="1"/>
          <p:nvPr>
            <p:ph idx="1" type="body"/>
          </p:nvPr>
        </p:nvSpPr>
        <p:spPr>
          <a:xfrm>
            <a:off x="1251678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b="1" sz="19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14"/>
          <p:cNvSpPr txBox="1"/>
          <p:nvPr>
            <p:ph idx="2" type="body"/>
          </p:nvPr>
        </p:nvSpPr>
        <p:spPr>
          <a:xfrm>
            <a:off x="1257300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3" type="body"/>
          </p:nvPr>
        </p:nvSpPr>
        <p:spPr>
          <a:xfrm>
            <a:off x="6633864" y="2199633"/>
            <a:ext cx="4800600" cy="63252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b="1" sz="1900" cap="none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900"/>
              <a:buNone/>
              <a:defRPr b="1" sz="1900"/>
            </a:lvl2pPr>
            <a:lvl3pPr indent="-2286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14"/>
          <p:cNvSpPr txBox="1"/>
          <p:nvPr>
            <p:ph idx="4" type="body"/>
          </p:nvPr>
        </p:nvSpPr>
        <p:spPr>
          <a:xfrm>
            <a:off x="6633864" y="2909102"/>
            <a:ext cx="4800600" cy="29963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5pPr>
            <a:lvl6pPr indent="-3429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6pPr>
            <a:lvl7pPr indent="-3429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7pPr>
            <a:lvl8pPr indent="-3429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–"/>
              <a:defRPr/>
            </a:lvl8pPr>
            <a:lvl9pPr indent="-3429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4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4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5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rect b="b" l="l" r="r" t="t"/>
            <a:pathLst>
              <a:path extrusionOk="0" h="4320" w="3025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67" name="Google Shape;67;p17"/>
          <p:cNvSpPr txBox="1"/>
          <p:nvPr>
            <p:ph type="title"/>
          </p:nvPr>
        </p:nvSpPr>
        <p:spPr>
          <a:xfrm>
            <a:off x="8337884" y="457199"/>
            <a:ext cx="3092115" cy="119667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b="1" i="0" sz="1900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7"/>
          <p:cNvSpPr txBox="1"/>
          <p:nvPr>
            <p:ph idx="1" type="body"/>
          </p:nvPr>
        </p:nvSpPr>
        <p:spPr>
          <a:xfrm>
            <a:off x="765051" y="920377"/>
            <a:ext cx="6158418" cy="49851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3200"/>
              <a:buChar char="•"/>
              <a:defRPr sz="3200"/>
            </a:lvl1pPr>
            <a:lvl2pPr indent="-4064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800"/>
              <a:buChar char="–"/>
              <a:defRPr sz="2800"/>
            </a:lvl2pPr>
            <a:lvl3pPr indent="-3810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400"/>
              <a:buChar char="•"/>
              <a:defRPr sz="2400"/>
            </a:lvl3pPr>
            <a:lvl4pPr indent="-355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4pPr>
            <a:lvl5pPr indent="-355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5pPr>
            <a:lvl6pPr indent="-355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6pPr>
            <a:lvl7pPr indent="-355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7pPr>
            <a:lvl8pPr indent="-355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–"/>
              <a:defRPr sz="2000"/>
            </a:lvl8pPr>
            <a:lvl9pPr indent="-355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/>
        </p:txBody>
      </p:sp>
      <p:sp>
        <p:nvSpPr>
          <p:cNvPr id="69" name="Google Shape;69;p17"/>
          <p:cNvSpPr txBox="1"/>
          <p:nvPr>
            <p:ph idx="2" type="body"/>
          </p:nvPr>
        </p:nvSpPr>
        <p:spPr>
          <a:xfrm>
            <a:off x="8337885" y="1741336"/>
            <a:ext cx="3092115" cy="4164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70" name="Google Shape;70;p17"/>
          <p:cNvSpPr txBox="1"/>
          <p:nvPr>
            <p:ph idx="10" type="dt"/>
          </p:nvPr>
        </p:nvSpPr>
        <p:spPr>
          <a:xfrm>
            <a:off x="765051" y="6375679"/>
            <a:ext cx="1233355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1" type="ftr"/>
          </p:nvPr>
        </p:nvSpPr>
        <p:spPr>
          <a:xfrm>
            <a:off x="2103620" y="6375679"/>
            <a:ext cx="348217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5691014" y="6375679"/>
            <a:ext cx="1232456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3" name="Google Shape;73;p1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extLst>
    <p:ext uri="{DCECCB84-F9BA-43D5-87BE-67443E8EF086}">
      <p15:sldGuideLst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/>
          <p:nvPr>
            <p:ph idx="2" type="pic"/>
          </p:nvPr>
        </p:nvSpPr>
        <p:spPr>
          <a:xfrm>
            <a:off x="283464" y="0"/>
            <a:ext cx="7355585" cy="6857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Gill Sans"/>
              <a:buNone/>
              <a:defRPr b="0" i="0" sz="28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Gill Sans"/>
              <a:buNone/>
              <a:defRPr b="0" i="0" sz="20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Gill Sans"/>
              <a:buNone/>
              <a:defRPr b="0" i="0" sz="20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Gill Sans"/>
              <a:buNone/>
              <a:defRPr b="0" i="0" sz="20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76" name="Google Shape;76;p18" title="right scallop background shape"/>
          <p:cNvSpPr/>
          <p:nvPr/>
        </p:nvSpPr>
        <p:spPr>
          <a:xfrm>
            <a:off x="7389812" y="0"/>
            <a:ext cx="4802188" cy="6858000"/>
          </a:xfrm>
          <a:custGeom>
            <a:rect b="b" l="l" r="r" t="t"/>
            <a:pathLst>
              <a:path extrusionOk="0" h="4320" w="3025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77" name="Google Shape;77;p18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8"/>
          <p:cNvSpPr txBox="1"/>
          <p:nvPr>
            <p:ph type="title"/>
          </p:nvPr>
        </p:nvSpPr>
        <p:spPr>
          <a:xfrm>
            <a:off x="8337883" y="457200"/>
            <a:ext cx="3092117" cy="119667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Gill Sans"/>
              <a:buNone/>
              <a:defRPr b="1" i="0" sz="1900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" type="body"/>
          </p:nvPr>
        </p:nvSpPr>
        <p:spPr>
          <a:xfrm>
            <a:off x="8337883" y="1741336"/>
            <a:ext cx="3092117" cy="4164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6pPr>
            <a:lvl7pPr indent="-228600" lvl="6" marL="32004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7pPr>
            <a:lvl8pPr indent="-228600" lvl="7" marL="36576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8pPr>
            <a:lvl9pPr indent="-228600" lvl="8" marL="411480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/>
        </p:txBody>
      </p:sp>
      <p:sp>
        <p:nvSpPr>
          <p:cNvPr id="80" name="Google Shape;80;p18"/>
          <p:cNvSpPr txBox="1"/>
          <p:nvPr>
            <p:ph idx="10" type="dt"/>
          </p:nvPr>
        </p:nvSpPr>
        <p:spPr>
          <a:xfrm>
            <a:off x="765950" y="6375679"/>
            <a:ext cx="1232456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8"/>
          <p:cNvSpPr txBox="1"/>
          <p:nvPr>
            <p:ph idx="11" type="ftr"/>
          </p:nvPr>
        </p:nvSpPr>
        <p:spPr>
          <a:xfrm>
            <a:off x="2103621" y="6375679"/>
            <a:ext cx="3482178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8"/>
          <p:cNvSpPr txBox="1"/>
          <p:nvPr>
            <p:ph idx="12" type="sldNum"/>
          </p:nvPr>
        </p:nvSpPr>
        <p:spPr>
          <a:xfrm>
            <a:off x="5687568" y="6375679"/>
            <a:ext cx="123444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  <a:defRPr b="0" i="0" sz="5100" u="none" cap="none" strike="noStrik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342900" lvl="1" marL="9144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ill Sans"/>
              <a:buChar char="–"/>
              <a:defRPr b="0" i="0" sz="18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30200" lvl="2" marL="13716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17500" lvl="3" marL="18288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17500" lvl="4" marL="22860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17500" lvl="5" marL="27432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17500" lvl="6" marL="32004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17500" lvl="7" marL="36576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Gill Sans"/>
              <a:buChar char="–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17500" lvl="8" marL="4114800" marR="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" name="Google Shape;12;p9"/>
          <p:cNvSpPr txBox="1"/>
          <p:nvPr>
            <p:ph idx="10" type="dt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3" name="Google Shape;13;p9"/>
          <p:cNvSpPr txBox="1"/>
          <p:nvPr>
            <p:ph idx="11" type="ftr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4" name="Google Shape;14;p9"/>
          <p:cNvSpPr txBox="1"/>
          <p:nvPr>
            <p:ph idx="12" type="sldNum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595959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9" title="Left scallop edge"/>
          <p:cNvSpPr/>
          <p:nvPr/>
        </p:nvSpPr>
        <p:spPr>
          <a:xfrm>
            <a:off x="0" y="0"/>
            <a:ext cx="885825" cy="6858000"/>
          </a:xfrm>
          <a:custGeom>
            <a:rect b="b" l="l" r="r" t="t"/>
            <a:pathLst>
              <a:path extrusionOk="0" h="4320" w="558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6" name="Google Shape;16;p9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chart" Target="../charts/chart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chart" Target="../charts/chart2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chart" Target="../charts/chart3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chart" Target="../charts/chart4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5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chart" Target="../charts/chart6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"/>
          <p:cNvSpPr txBox="1"/>
          <p:nvPr>
            <p:ph type="ctrTitle"/>
          </p:nvPr>
        </p:nvSpPr>
        <p:spPr>
          <a:xfrm>
            <a:off x="1078523" y="1098388"/>
            <a:ext cx="10318418" cy="43949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0000"/>
              <a:buFont typeface="Impact"/>
              <a:buNone/>
            </a:pPr>
            <a:r>
              <a:rPr lang="en-US"/>
              <a:t>GRAPHING</a:t>
            </a:r>
            <a:br>
              <a:rPr lang="en-US"/>
            </a:br>
            <a:r>
              <a:rPr lang="en-US"/>
              <a:t>GAME</a:t>
            </a:r>
            <a:endParaRPr/>
          </a:p>
        </p:txBody>
      </p:sp>
      <p:sp>
        <p:nvSpPr>
          <p:cNvPr id="100" name="Google Shape;100;p1"/>
          <p:cNvSpPr txBox="1"/>
          <p:nvPr>
            <p:ph idx="1" type="subTitle"/>
          </p:nvPr>
        </p:nvSpPr>
        <p:spPr>
          <a:xfrm>
            <a:off x="2215045" y="5979196"/>
            <a:ext cx="8045373" cy="742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/>
              <a:t>GRAB SOME PAPER AND COLORED PENCILS:)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/>
              <a:t>CHART #1</a:t>
            </a:r>
            <a:endParaRPr/>
          </a:p>
        </p:txBody>
      </p:sp>
      <p:graphicFrame>
        <p:nvGraphicFramePr>
          <p:cNvPr id="107" name="Google Shape;107;p2"/>
          <p:cNvGraphicFramePr/>
          <p:nvPr/>
        </p:nvGraphicFramePr>
        <p:xfrm>
          <a:off x="1403251" y="1874517"/>
          <a:ext cx="10179050" cy="4442558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/>
              <a:t>NOW ITS’ YOUR TURN!</a:t>
            </a:r>
            <a:endParaRPr/>
          </a:p>
        </p:txBody>
      </p:sp>
      <p:graphicFrame>
        <p:nvGraphicFramePr>
          <p:cNvPr id="114" name="Google Shape;114;p3"/>
          <p:cNvGraphicFramePr/>
          <p:nvPr/>
        </p:nvGraphicFramePr>
        <p:xfrm>
          <a:off x="1403251" y="1874517"/>
          <a:ext cx="10179050" cy="4442558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/>
              <a:t>CHART #2</a:t>
            </a:r>
            <a:endParaRPr/>
          </a:p>
        </p:txBody>
      </p:sp>
      <p:graphicFrame>
        <p:nvGraphicFramePr>
          <p:cNvPr id="121" name="Google Shape;121;p4"/>
          <p:cNvGraphicFramePr/>
          <p:nvPr/>
        </p:nvGraphicFramePr>
        <p:xfrm>
          <a:off x="1250950" y="2286000"/>
          <a:ext cx="10179050" cy="3594100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90"/>
              <a:buFont typeface="Impact"/>
              <a:buNone/>
            </a:pPr>
            <a:r>
              <a:rPr lang="en-US" sz="4590"/>
              <a:t>NOW ITS YOUR TURN! RUN AROUND YOUR HOUSE AND FILL THIS CHART OUT!</a:t>
            </a:r>
            <a:endParaRPr/>
          </a:p>
        </p:txBody>
      </p:sp>
      <p:graphicFrame>
        <p:nvGraphicFramePr>
          <p:cNvPr id="128" name="Google Shape;128;p5"/>
          <p:cNvGraphicFramePr/>
          <p:nvPr/>
        </p:nvGraphicFramePr>
        <p:xfrm>
          <a:off x="1250950" y="2286000"/>
          <a:ext cx="10179050" cy="3594100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"/>
          <p:cNvSpPr txBox="1"/>
          <p:nvPr>
            <p:ph type="title"/>
          </p:nvPr>
        </p:nvSpPr>
        <p:spPr>
          <a:xfrm>
            <a:off x="1251678" y="329166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90"/>
              <a:buFont typeface="Impact"/>
              <a:buNone/>
            </a:pPr>
            <a:r>
              <a:rPr lang="en-US" sz="4590"/>
              <a:t>CHART #2 </a:t>
            </a:r>
            <a:r>
              <a:rPr lang="en-US" sz="2790"/>
              <a:t>HERE’S A LOOK AT MINE – YOU CAN DO ANYTHING YOU WANT! AS LONG AS IT IS FORMATTED LIKE THIS! GET CREATIVE!</a:t>
            </a:r>
            <a:endParaRPr sz="4590"/>
          </a:p>
        </p:txBody>
      </p:sp>
      <p:graphicFrame>
        <p:nvGraphicFramePr>
          <p:cNvPr id="135" name="Google Shape;135;p6"/>
          <p:cNvGraphicFramePr/>
          <p:nvPr/>
        </p:nvGraphicFramePr>
        <p:xfrm>
          <a:off x="1250950" y="1437542"/>
          <a:ext cx="10179050" cy="4442558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100"/>
              <a:buFont typeface="Impact"/>
              <a:buNone/>
            </a:pPr>
            <a:r>
              <a:rPr lang="en-US"/>
              <a:t>CHART #3</a:t>
            </a:r>
            <a:endParaRPr/>
          </a:p>
        </p:txBody>
      </p:sp>
      <p:pic>
        <p:nvPicPr>
          <p:cNvPr id="142" name="Google Shape;14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5082" y="1351378"/>
            <a:ext cx="4348478" cy="2446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7623" y="4113923"/>
            <a:ext cx="2854976" cy="1902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20491" y="3857624"/>
            <a:ext cx="2135186" cy="320611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5" name="Google Shape;145;p7"/>
          <p:cNvGraphicFramePr/>
          <p:nvPr/>
        </p:nvGraphicFramePr>
        <p:xfrm>
          <a:off x="6193474" y="627945"/>
          <a:ext cx="5482004" cy="4183384"/>
        </p:xfrm>
        <a:graphic>
          <a:graphicData uri="http://schemas.openxmlformats.org/drawingml/2006/chart">
            <c:chart r:id="rId6"/>
          </a:graphicData>
        </a:graphic>
      </p:graphicFrame>
      <p:sp>
        <p:nvSpPr>
          <p:cNvPr id="146" name="Google Shape;146;p7"/>
          <p:cNvSpPr/>
          <p:nvPr/>
        </p:nvSpPr>
        <p:spPr>
          <a:xfrm>
            <a:off x="6547617" y="3961982"/>
            <a:ext cx="1275000" cy="4395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B482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7" name="Google Shape;147;p7"/>
          <p:cNvSpPr/>
          <p:nvPr/>
        </p:nvSpPr>
        <p:spPr>
          <a:xfrm>
            <a:off x="9176439" y="3981781"/>
            <a:ext cx="1169400" cy="39990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B482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8" name="Google Shape;148;p7"/>
          <p:cNvSpPr/>
          <p:nvPr/>
        </p:nvSpPr>
        <p:spPr>
          <a:xfrm>
            <a:off x="10421908" y="3981706"/>
            <a:ext cx="1169377" cy="400050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rgbClr val="B4821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9" name="Google Shape;149;p7"/>
          <p:cNvSpPr txBox="1"/>
          <p:nvPr/>
        </p:nvSpPr>
        <p:spPr>
          <a:xfrm>
            <a:off x="6193474" y="5024339"/>
            <a:ext cx="5346064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Impact"/>
              <a:buNone/>
            </a:pPr>
            <a:r>
              <a:rPr b="0" i="0" lang="en-US" sz="2800" u="none" cap="none" strike="noStrike">
                <a:solidFill>
                  <a:schemeClr val="dk2"/>
                </a:solidFill>
                <a:latin typeface="Impact"/>
                <a:ea typeface="Impact"/>
                <a:cs typeface="Impact"/>
                <a:sym typeface="Impact"/>
              </a:rPr>
              <a:t>NO INSTRUCTIONS - GUESS WHAT IS BEHIND THE YELLOW SQUARES! GOOD LUCK!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"/>
          <p:cNvSpPr txBox="1"/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Impact"/>
              <a:buNone/>
            </a:pPr>
            <a:r>
              <a:rPr lang="en-US" sz="4400"/>
              <a:t>YOUR TURN! YOU HAVE 20 MINUTES TO…</a:t>
            </a:r>
            <a:endParaRPr/>
          </a:p>
        </p:txBody>
      </p:sp>
      <p:sp>
        <p:nvSpPr>
          <p:cNvPr id="155" name="Google Shape;155;p8"/>
          <p:cNvSpPr txBox="1"/>
          <p:nvPr>
            <p:ph idx="1" type="body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4572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-US"/>
              <a:t>Get creative! You can make a graph about shelves in your room, rooms in your house, people in your family, movie posters, pokemon cards, tik toks, whatever you want!</a:t>
            </a:r>
            <a:endParaRPr/>
          </a:p>
          <a:p>
            <a:pPr indent="-4572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AutoNum type="arabicPeriod"/>
            </a:pPr>
            <a:r>
              <a:rPr lang="en-US"/>
              <a:t>Come up with a graph as complicated as you want! However you MUST be able to present it to the group with pictures </a:t>
            </a:r>
            <a:endParaRPr/>
          </a:p>
          <a:p>
            <a:pPr indent="-4572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AutoNum type="arabicPeriod"/>
            </a:pPr>
            <a:r>
              <a:rPr lang="en-US"/>
              <a:t>Cover up parts of the graph (just like the previous question) </a:t>
            </a:r>
            <a:endParaRPr/>
          </a:p>
          <a:p>
            <a:pPr indent="-4572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AutoNum type="arabicPeriod"/>
            </a:pPr>
            <a:r>
              <a:rPr lang="en-US"/>
              <a:t>Once time is up you will present your graphs and pictures to the group and have a friendly competition! Whoever figures out what is covered up gets a point!</a:t>
            </a:r>
            <a:endParaRPr/>
          </a:p>
          <a:p>
            <a:pPr indent="-457200" lvl="0" marL="457200" rtl="0" algn="l">
              <a:lnSpc>
                <a:spcPct val="110000"/>
              </a:lnSpc>
              <a:spcBef>
                <a:spcPts val="700"/>
              </a:spcBef>
              <a:spcAft>
                <a:spcPts val="0"/>
              </a:spcAft>
              <a:buSzPts val="2000"/>
              <a:buAutoNum type="arabicPeriod"/>
            </a:pPr>
            <a:r>
              <a:rPr lang="en-US"/>
              <a:t>Good luck!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adge">
  <a:themeElements>
    <a:clrScheme name="Badge">
      <a:dk1>
        <a:srgbClr val="000000"/>
      </a:dk1>
      <a:lt1>
        <a:srgbClr val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2020-05-14T06:37:57Z</dcterms:created>
  <dc:creator>Madeleine May</dc:creator>
</cp:coreProperties>
</file>