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Bryndan Write" panose="020B0604020202020204" charset="0"/>
      <p:regular r:id="rId22"/>
    </p:embeddedFont>
    <p:embeddedFont>
      <p:font typeface="Canva Sans" panose="020B0604020202020204" charset="0"/>
      <p:regular r:id="rId23"/>
    </p:embeddedFont>
    <p:embeddedFont>
      <p:font typeface="Canva Sans Bold" panose="020B0604020202020204" charset="0"/>
      <p:regular r:id="rId24"/>
    </p:embeddedFont>
    <p:embeddedFont>
      <p:font typeface="Pangolin" panose="020B0604020202020204" charset="0"/>
      <p:regular r:id="rId25"/>
    </p:embeddedFont>
    <p:embeddedFont>
      <p:font typeface="Poppins Medium" panose="00000600000000000000" pitchFamily="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104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Pearson" userId="64fba151-e177-4f45-8a79-2cb810e5b0f5" providerId="ADAL" clId="{2CDE50F8-D6FD-47C9-9BE3-3A354B3138C8}"/>
    <pc:docChg chg="modSld">
      <pc:chgData name="Alana Pearson" userId="64fba151-e177-4f45-8a79-2cb810e5b0f5" providerId="ADAL" clId="{2CDE50F8-D6FD-47C9-9BE3-3A354B3138C8}" dt="2024-12-11T19:33:07.271" v="69" actId="20577"/>
      <pc:docMkLst>
        <pc:docMk/>
      </pc:docMkLst>
      <pc:sldChg chg="modNotesTx">
        <pc:chgData name="Alana Pearson" userId="64fba151-e177-4f45-8a79-2cb810e5b0f5" providerId="ADAL" clId="{2CDE50F8-D6FD-47C9-9BE3-3A354B3138C8}" dt="2024-12-11T19:31:31.620" v="0" actId="20577"/>
        <pc:sldMkLst>
          <pc:docMk/>
          <pc:sldMk cId="0" sldId="256"/>
        </pc:sldMkLst>
      </pc:sldChg>
      <pc:sldChg chg="modNotesTx">
        <pc:chgData name="Alana Pearson" userId="64fba151-e177-4f45-8a79-2cb810e5b0f5" providerId="ADAL" clId="{2CDE50F8-D6FD-47C9-9BE3-3A354B3138C8}" dt="2024-12-11T19:32:04.960" v="51" actId="20577"/>
        <pc:sldMkLst>
          <pc:docMk/>
          <pc:sldMk cId="0" sldId="259"/>
        </pc:sldMkLst>
      </pc:sldChg>
      <pc:sldChg chg="modNotesTx">
        <pc:chgData name="Alana Pearson" userId="64fba151-e177-4f45-8a79-2cb810e5b0f5" providerId="ADAL" clId="{2CDE50F8-D6FD-47C9-9BE3-3A354B3138C8}" dt="2024-12-11T19:32:31.231" v="68" actId="20577"/>
        <pc:sldMkLst>
          <pc:docMk/>
          <pc:sldMk cId="0" sldId="263"/>
        </pc:sldMkLst>
      </pc:sldChg>
      <pc:sldChg chg="modNotesTx">
        <pc:chgData name="Alana Pearson" userId="64fba151-e177-4f45-8a79-2cb810e5b0f5" providerId="ADAL" clId="{2CDE50F8-D6FD-47C9-9BE3-3A354B3138C8}" dt="2024-12-11T19:33:07.271" v="69" actId="20577"/>
        <pc:sldMkLst>
          <pc:docMk/>
          <pc:sldMk cId="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Sometimes group agreements are done in a school day classroom or for an after school club, if the teacher is there consistently.  For example: Your 5th grade Science teacher leads a weekly STEM club, they might have a group agreement with their students for that particular club, for example, handle hot glue guns with care, pick up after self, and use materials wisely. This can be visible on a flipchart or bulletin board so the kids can see it and its easy to refer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Kids feel empowered when given choices.  Do you have a way to gather student input for activity ideas?  Some programs complete the youth brainstorming sheets and implement programming based on what students enjoy. Others have student advisory groups that help lead or set up activities.  </a:t>
            </a:r>
          </a:p>
          <a:p>
            <a:endParaRPr lang="en-US" dirty="0"/>
          </a:p>
          <a:p>
            <a:r>
              <a:rPr lang="en-US" dirty="0"/>
              <a:t>Some kids might intentionally act out because they hate the activity. For example, I had a kindergartener in Marathon Kids, a running club.  He would purposely throw his scanning badge in the bleachers so he didn't have to do it.  I talked to him about this and learned that he hated running.  I told them he could walk, or skip or do cartwheels, that gave him something to do.  I made him complete the quarter but took note of that for the future and put him in activities that he enjoyed. </a:t>
            </a:r>
          </a:p>
          <a:p>
            <a:endParaRPr lang="en-US" dirty="0"/>
          </a:p>
          <a:p>
            <a:r>
              <a:rPr lang="en-US" dirty="0"/>
              <a:t>Have you ever had kids in your program be teachers and lead an activity with kids? This is a great way to engage them.  </a:t>
            </a:r>
          </a:p>
          <a:p>
            <a:endParaRPr lang="en-US" dirty="0"/>
          </a:p>
          <a:p>
            <a:r>
              <a:rPr lang="en-US" dirty="0"/>
              <a:t>Give Greta and Hogwarts example.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Engaged staff should be a top goal for preventing negative behaviors. Some ways to build relationships with kids include learning their names and using them often, for example, when a new staff started I would print off a list of student pictures and names from the school database (office staff can help), laminated them, then put on the staff's clipboard. I asked that staff to make it a priority to learn the kids names.  </a:t>
            </a:r>
          </a:p>
          <a:p>
            <a:endParaRPr lang="en-US" dirty="0"/>
          </a:p>
          <a:p>
            <a:r>
              <a:rPr lang="en-US" dirty="0"/>
              <a:t>asking kids about their lives (green light questions like do you have any pets, what do you like to do on the weekends, what is your favorite class at school and why, etc.)</a:t>
            </a:r>
          </a:p>
          <a:p>
            <a:endParaRPr lang="en-US" dirty="0"/>
          </a:p>
          <a:p>
            <a:r>
              <a:rPr lang="en-US" dirty="0"/>
              <a:t>Challenge your staff to this: Lets say you have recess for the first 20 minutes of program.  Ask staff to choose 1 student they don't know very well and spend time talking to that student for 2 minutes each day for 10 days.  Then check back in with them at a later time to ask about how this went for them. This is something you could do in between staff meetings and have staff report back to the group.  You really get to know kids when you ask them questions.  </a:t>
            </a:r>
          </a:p>
          <a:p>
            <a:endParaRPr lang="en-US" dirty="0"/>
          </a:p>
          <a:p>
            <a:r>
              <a:rPr lang="en-US" dirty="0"/>
              <a:t>Encourage pro-active teaching vs just giving students consequences for misbehavior. Oftentimes, negative behaviors result from social skill deficiencies.  For Example, I had a student that would do annoying things to other kids like touch their heads and pull another kids hair then run off and the victims would get so mad.  They could never explain why they did those things, and they weren't the worst behaviors in the world, but they would happen everyday. I made a note to greet that student at the door each day, walk out to recess with them and asked them about their day.  Having that 1 on 1 conversation with that student and building that relationship helped decrease those behaviors. For that student, it was really about getting attention, so if we can teach kids to get attention in a good way, like holding doors, helping clean up, etc. Giving kids jobs works!  It makes them feel important.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UNL Extension- work with your local staff to see if they can provide some training for you.  I created a list of training needs for my staff and ask extension to come lead a training for me.</a:t>
            </a:r>
          </a:p>
          <a:p>
            <a:endParaRPr lang="en-US"/>
          </a:p>
          <a:p>
            <a:r>
              <a:rPr lang="en-US"/>
              <a:t>ESU- if your program is school based you may be able to tap into this resource. Talk about my experience with para training.</a:t>
            </a:r>
          </a:p>
          <a:p>
            <a:endParaRPr lang="en-US"/>
          </a:p>
          <a:p>
            <a:r>
              <a:rPr lang="en-US"/>
              <a:t>School trainings- If you have school wide PD days, advocate for your staff (including high school staff) to be included in these.  Examples include CPI, Cultural classroom, PBIS, </a:t>
            </a:r>
          </a:p>
          <a:p>
            <a:endParaRPr lang="en-US"/>
          </a:p>
          <a:p>
            <a:r>
              <a:rPr lang="en-US"/>
              <a:t>Better Kids Care: These are online, self paced modules your staff can do either at program or at home.  Directors can look at the PYD mastery videos. I'd encourage you to take these courses before you have your staff take them, then you can follow up with them after.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love to hear from you about what you learned today, or if I missed something, or if you have ideas on how we can share this more widely. If you are like, this is great, but I don't know how to train my staff on this, please reach out to me.</a:t>
            </a:r>
          </a:p>
          <a:p>
            <a:endParaRPr lang="en-US"/>
          </a:p>
          <a:p>
            <a:r>
              <a:rPr lang="en-US"/>
              <a:t>I know Halley Jackson did a similar presentation at Get Connected and I plan on working with her on how we can do more training at Innovation Invitational. </a:t>
            </a:r>
          </a:p>
          <a:p>
            <a:endParaRPr lang="en-US"/>
          </a:p>
          <a:p>
            <a:r>
              <a:rPr lang="en-US"/>
              <a:t>I'd love to hear from you, please call or email me with your ideas.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love to hear from you about what you learned today, or if I missed something, or if you have ideas on how we can share this more widely. If you are like, this is great, but I don't know how to train my staff on this, please reach out to me.</a:t>
            </a:r>
          </a:p>
          <a:p>
            <a:endParaRPr lang="en-US"/>
          </a:p>
          <a:p>
            <a:r>
              <a:rPr lang="en-US"/>
              <a:t>I know Halley Jackson did a similar presentation at Get Connected and I plan on working with her on how we can do more training at Innovation Invitational. </a:t>
            </a:r>
          </a:p>
          <a:p>
            <a:endParaRPr lang="en-US"/>
          </a:p>
          <a:p>
            <a:r>
              <a:rPr lang="en-US"/>
              <a:t>I'd love to hear from you, please call or email me with your ideas.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Precipitating factors are events or triggers that cause the onset of a behavioral response.</a:t>
            </a:r>
          </a:p>
          <a:p>
            <a:r>
              <a:rPr lang="en-US" dirty="0"/>
              <a:t>Examples:</a:t>
            </a:r>
          </a:p>
          <a:p>
            <a:endParaRPr lang="en-US" dirty="0"/>
          </a:p>
          <a:p>
            <a:r>
              <a:rPr lang="en-US" dirty="0"/>
              <a:t>Bad day at school</a:t>
            </a:r>
          </a:p>
          <a:p>
            <a:r>
              <a:rPr lang="en-US" dirty="0"/>
              <a:t>Traumatic experiences</a:t>
            </a:r>
          </a:p>
          <a:p>
            <a:r>
              <a:rPr lang="en-US" dirty="0"/>
              <a:t>Domestic Violence at home</a:t>
            </a:r>
          </a:p>
          <a:p>
            <a:r>
              <a:rPr lang="en-US" dirty="0"/>
              <a:t>Parent in jail</a:t>
            </a:r>
          </a:p>
          <a:p>
            <a:r>
              <a:rPr lang="en-US" dirty="0"/>
              <a:t>in foster care</a:t>
            </a:r>
          </a:p>
          <a:p>
            <a:r>
              <a:rPr lang="en-US" dirty="0"/>
              <a:t>was in a fight during school day</a:t>
            </a:r>
          </a:p>
          <a:p>
            <a:r>
              <a:rPr lang="en-US" dirty="0"/>
              <a:t>Doesn't have any friends</a:t>
            </a:r>
          </a:p>
          <a:p>
            <a:r>
              <a:rPr lang="en-US" dirty="0"/>
              <a:t>Fear, anxiety, stress. </a:t>
            </a:r>
          </a:p>
          <a:p>
            <a:r>
              <a:rPr lang="en-US" dirty="0"/>
              <a:t>Unmet physical needs (hunger) or emotional needs (recognition, love)</a:t>
            </a:r>
          </a:p>
          <a:p>
            <a:r>
              <a:rPr lang="en-US" dirty="0"/>
              <a:t>Pain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Low pay- so worried about paying bills. </a:t>
            </a:r>
          </a:p>
          <a:p>
            <a:r>
              <a:rPr lang="en-US" dirty="0"/>
              <a:t>Relationship problems</a:t>
            </a:r>
          </a:p>
          <a:p>
            <a:r>
              <a:rPr lang="en-US" dirty="0"/>
              <a:t>The paper they have to write after work that is due at midnight.</a:t>
            </a:r>
          </a:p>
          <a:p>
            <a:r>
              <a:rPr lang="en-US" dirty="0"/>
              <a:t>Tired from working the entire school day.</a:t>
            </a:r>
          </a:p>
          <a:p>
            <a:endParaRPr lang="en-US" dirty="0"/>
          </a:p>
          <a:p>
            <a:r>
              <a:rPr lang="en-US" dirty="0"/>
              <a:t>Yes, this is all stuff your staff are dealing with when arriving at your after school program.</a:t>
            </a:r>
          </a:p>
          <a:p>
            <a:endParaRPr lang="en-US" dirty="0"/>
          </a:p>
          <a:p>
            <a:r>
              <a:rPr lang="en-US" dirty="0"/>
              <a:t>I think its important to acknowledge this, get to know your staff, support them to be their best selves and help them grow. </a:t>
            </a:r>
          </a:p>
          <a:p>
            <a:endParaRPr lang="en-US" dirty="0"/>
          </a:p>
          <a:p>
            <a:r>
              <a:rPr lang="en-US" dirty="0"/>
              <a:t>Ways to show your staff you care: Regular check ins with them, staff training, a note saying how thankful you are for them, and the obvious... food!!!  I always had a snack drawer in my office for staff and I bet that is the one thing they will remember about me in 20 years.  </a:t>
            </a:r>
          </a:p>
          <a:p>
            <a:endParaRPr lang="en-US" dirty="0"/>
          </a:p>
          <a:p>
            <a:r>
              <a:rPr lang="en-US" dirty="0"/>
              <a:t>In the chat, write things you do to grow and support your staff.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Understanding trauma helps us gain empathy for kids, including our staff.  I have had so much training on this that I treat all kids like they have experienced trauma.  Its just a good way to work with kids.</a:t>
            </a:r>
          </a:p>
          <a:p>
            <a:endParaRPr lang="en-US" dirty="0"/>
          </a:p>
          <a:p>
            <a:r>
              <a:rPr lang="en-US" dirty="0"/>
              <a:t>Structure and Routines- you are probably already doing this. For example: Kids know when they get to after school program, they hang up their backpack, grab their badge and scan it, then walk out to recess, when the whistle blows they line up, then they go inside to get snack...</a:t>
            </a:r>
          </a:p>
          <a:p>
            <a:endParaRPr lang="en-US" dirty="0"/>
          </a:p>
          <a:p>
            <a:r>
              <a:rPr lang="en-US" dirty="0"/>
              <a:t>They like to know what is coming next.  If you offer daily clubs, how do your students know these?  Some programs have charts and bulletin boards where these are displayed, some send out monthly calendars to parents.  Some programs do theme days like every Monday is Sports, Tuesday is STEM, Wednesday is Arts and Crafts day, Thursday is Music, and Friday is Cooking or Agriculture. </a:t>
            </a:r>
          </a:p>
          <a:p>
            <a:endParaRPr lang="en-US" dirty="0"/>
          </a:p>
          <a:p>
            <a:endParaRPr lang="en-US" dirty="0"/>
          </a:p>
          <a:p>
            <a:r>
              <a:rPr lang="en-US" dirty="0"/>
              <a:t>They need to feel safe- think about how this looks in your program. Do you think students feel safe in your program?  </a:t>
            </a:r>
          </a:p>
          <a:p>
            <a:endParaRPr lang="en-US" dirty="0"/>
          </a:p>
          <a:p>
            <a:r>
              <a:rPr lang="en-US" dirty="0"/>
              <a:t>They need you to act calm. This is very important. Adults can make the situation worst when they lose control.  How is your tone and volume when talking with kids.  Are you getting at their level?  We'll talk more about this in a little while.</a:t>
            </a:r>
          </a:p>
          <a:p>
            <a:endParaRPr lang="en-US" dirty="0"/>
          </a:p>
          <a:p>
            <a:r>
              <a:rPr lang="en-US" dirty="0"/>
              <a:t>Kids that have experienced trauma have a hard time having fun.  You may need to help them along the way, or ask them what they like, how they can feel important or apart of the group.</a:t>
            </a:r>
          </a:p>
          <a:p>
            <a:endParaRPr lang="en-US" dirty="0"/>
          </a:p>
          <a:p>
            <a:r>
              <a:rPr lang="en-US" dirty="0"/>
              <a:t>Acknowledge their feelings and listen to them.  Truly sit next to them and listen to what they have to say before you talk. This goes along way.</a:t>
            </a:r>
          </a:p>
          <a:p>
            <a:endParaRPr lang="en-US" dirty="0"/>
          </a:p>
          <a:p>
            <a:r>
              <a:rPr lang="en-US" dirty="0"/>
              <a:t>Help them relax with breathing exercises. This could be just doing some slow breathing.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Think about those precipitating factors, when kids are walking through your doors to your after school program, are they HALT?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Guiding positive choices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Relationships as Key Predictors of Success: Studies repeatedly emphasize that the quality of relationships youth form in programs is a stronger determinant of positive outcomes than the specific content of the program. Trusting relationships with mentors, staff, or peers promote emotional safety, which enhances engagement and learning.</a:t>
            </a:r>
          </a:p>
          <a:p>
            <a:endParaRPr lang="en-US" dirty="0"/>
          </a:p>
          <a:p>
            <a:r>
              <a:rPr lang="en-US" dirty="0"/>
              <a:t>Next we will talk about expectations, which is also very important.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are a school based program, you may follow the same expectations as during the day. If you are a community based program, you probably have created your own set of expectations for kids when they are with you.</a:t>
            </a:r>
          </a:p>
          <a:p>
            <a:endParaRPr lang="en-US" dirty="0"/>
          </a:p>
          <a:p>
            <a:r>
              <a:rPr lang="en-US" dirty="0"/>
              <a:t>Having clear expectations for students is vital to the success of your program and preventing negative behaviors.  </a:t>
            </a:r>
          </a:p>
          <a:p>
            <a:endParaRPr lang="en-US" dirty="0"/>
          </a:p>
          <a:p>
            <a:r>
              <a:rPr lang="en-US" dirty="0"/>
              <a:t>After school needs to feel different than the school day, but kids still need structure and routines.</a:t>
            </a:r>
          </a:p>
          <a:p>
            <a:endParaRPr lang="en-US" dirty="0"/>
          </a:p>
          <a:p>
            <a:r>
              <a:rPr lang="en-US" dirty="0"/>
              <a:t>Do students know these, if so reviewing often is not a bad idea.  Kids need to hear things multiple times in order to remember them, and lots of reminders or re-teaching.</a:t>
            </a:r>
          </a:p>
          <a:p>
            <a:endParaRPr lang="en-US" dirty="0"/>
          </a:p>
          <a:p>
            <a:r>
              <a:rPr lang="en-US" dirty="0"/>
              <a:t>How about all of your staff, do they know these and enforce these? If not, this could be an entire training you do with your staff.  If you do this at the beginning of the school year, consider doing this after holiday break.</a:t>
            </a:r>
          </a:p>
          <a:p>
            <a:endParaRPr lang="en-US" dirty="0"/>
          </a:p>
          <a:p>
            <a:r>
              <a:rPr lang="en-US" dirty="0"/>
              <a:t>Are parents aware? Some programs go through the handbook with parents at enrollment and go over program expectations. This not only builds a connection with them, but ensures they get this information.  Reminders of your program's expectations can also be sent out via your messaging system, such as Remind. </a:t>
            </a:r>
          </a:p>
          <a:p>
            <a:endParaRPr lang="en-US" dirty="0"/>
          </a:p>
          <a:p>
            <a:r>
              <a:rPr lang="en-US" dirty="0"/>
              <a:t>Watch the next slide you tube video on rules vs. expectations.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Stephanie go next.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3" Type="http://schemas.openxmlformats.org/officeDocument/2006/relationships/image" Target="../media/image1.jpeg"/><Relationship Id="rId7" Type="http://schemas.openxmlformats.org/officeDocument/2006/relationships/image" Target="../media/image19.svg"/><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21.svg"/><Relationship Id="rId10" Type="http://schemas.openxmlformats.org/officeDocument/2006/relationships/image" Target="../media/image12.png"/><Relationship Id="rId4" Type="http://schemas.openxmlformats.org/officeDocument/2006/relationships/image" Target="../media/image20.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3.jpeg"/><Relationship Id="rId7" Type="http://schemas.openxmlformats.org/officeDocument/2006/relationships/image" Target="../media/image1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5.svg"/><Relationship Id="rId5" Type="http://schemas.openxmlformats.org/officeDocument/2006/relationships/image" Target="../media/image7.svg"/><Relationship Id="rId10" Type="http://schemas.openxmlformats.org/officeDocument/2006/relationships/image" Target="../media/image44.png"/><Relationship Id="rId4" Type="http://schemas.openxmlformats.org/officeDocument/2006/relationships/image" Target="../media/image6.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5.svg"/><Relationship Id="rId1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23.svg"/><Relationship Id="rId12" Type="http://schemas.openxmlformats.org/officeDocument/2006/relationships/image" Target="../media/image14.png"/><Relationship Id="rId17" Type="http://schemas.openxmlformats.org/officeDocument/2006/relationships/image" Target="../media/image7.svg"/><Relationship Id="rId2" Type="http://schemas.openxmlformats.org/officeDocument/2006/relationships/notesSlide" Target="../notesSlides/notesSlide12.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1.svg"/><Relationship Id="rId5" Type="http://schemas.openxmlformats.org/officeDocument/2006/relationships/image" Target="../media/image47.svg"/><Relationship Id="rId15" Type="http://schemas.openxmlformats.org/officeDocument/2006/relationships/image" Target="../media/image5.svg"/><Relationship Id="rId10" Type="http://schemas.openxmlformats.org/officeDocument/2006/relationships/image" Target="../media/image50.png"/><Relationship Id="rId19" Type="http://schemas.openxmlformats.org/officeDocument/2006/relationships/image" Target="../media/image9.svg"/><Relationship Id="rId4" Type="http://schemas.openxmlformats.org/officeDocument/2006/relationships/image" Target="../media/image46.png"/><Relationship Id="rId9" Type="http://schemas.openxmlformats.org/officeDocument/2006/relationships/image" Target="../media/image49.sv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3.sv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1.svg"/><Relationship Id="rId5" Type="http://schemas.openxmlformats.org/officeDocument/2006/relationships/image" Target="../media/image47.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sv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8.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7.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14.png"/><Relationship Id="rId26" Type="http://schemas.openxmlformats.org/officeDocument/2006/relationships/hyperlink" Target="https://turnaroundusa.org/toolbox/corepractices/expectations-norms-routines/" TargetMode="External"/><Relationship Id="rId3" Type="http://schemas.openxmlformats.org/officeDocument/2006/relationships/image" Target="../media/image1.jpeg"/><Relationship Id="rId21" Type="http://schemas.openxmlformats.org/officeDocument/2006/relationships/image" Target="../media/image17.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3.svg"/><Relationship Id="rId25" Type="http://schemas.openxmlformats.org/officeDocument/2006/relationships/image" Target="../media/image21.svg"/><Relationship Id="rId2" Type="http://schemas.openxmlformats.org/officeDocument/2006/relationships/notesSlide" Target="../notesSlides/notesSlide1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svg"/><Relationship Id="rId24" Type="http://schemas.openxmlformats.org/officeDocument/2006/relationships/image" Target="../media/image20.png"/><Relationship Id="rId5" Type="http://schemas.openxmlformats.org/officeDocument/2006/relationships/image" Target="../media/image3.svg"/><Relationship Id="rId15" Type="http://schemas.openxmlformats.org/officeDocument/2006/relationships/image" Target="../media/image11.svg"/><Relationship Id="rId23" Type="http://schemas.openxmlformats.org/officeDocument/2006/relationships/image" Target="../media/image19.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image" Target="../media/image2.png"/><Relationship Id="rId9" Type="http://schemas.openxmlformats.org/officeDocument/2006/relationships/image" Target="../media/image37.svg"/><Relationship Id="rId14" Type="http://schemas.openxmlformats.org/officeDocument/2006/relationships/image" Target="../media/image10.png"/><Relationship Id="rId22"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image" Target="../media/image1.jpeg"/><Relationship Id="rId21" Type="http://schemas.openxmlformats.org/officeDocument/2006/relationships/image" Target="../media/image17.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3.svg"/><Relationship Id="rId25" Type="http://schemas.openxmlformats.org/officeDocument/2006/relationships/image" Target="../media/image21.svg"/><Relationship Id="rId2" Type="http://schemas.openxmlformats.org/officeDocument/2006/relationships/notesSlide" Target="../notesSlides/notesSlide16.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svg"/><Relationship Id="rId24" Type="http://schemas.openxmlformats.org/officeDocument/2006/relationships/image" Target="../media/image20.png"/><Relationship Id="rId5" Type="http://schemas.openxmlformats.org/officeDocument/2006/relationships/image" Target="../media/image3.svg"/><Relationship Id="rId15" Type="http://schemas.openxmlformats.org/officeDocument/2006/relationships/image" Target="../media/image11.svg"/><Relationship Id="rId23" Type="http://schemas.openxmlformats.org/officeDocument/2006/relationships/image" Target="../media/image19.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image" Target="../media/image2.png"/><Relationship Id="rId9" Type="http://schemas.openxmlformats.org/officeDocument/2006/relationships/image" Target="../media/image37.svg"/><Relationship Id="rId14" Type="http://schemas.openxmlformats.org/officeDocument/2006/relationships/image" Target="../media/image10.png"/><Relationship Id="rId22"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8.png"/><Relationship Id="rId3" Type="http://schemas.openxmlformats.org/officeDocument/2006/relationships/image" Target="../media/image1.jpeg"/><Relationship Id="rId21" Type="http://schemas.openxmlformats.org/officeDocument/2006/relationships/image" Target="../media/image23.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7.sv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15.svg"/><Relationship Id="rId10" Type="http://schemas.openxmlformats.org/officeDocument/2006/relationships/image" Target="../media/image8.png"/><Relationship Id="rId19"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8.png"/><Relationship Id="rId3" Type="http://schemas.openxmlformats.org/officeDocument/2006/relationships/image" Target="../media/image1.jpeg"/><Relationship Id="rId21" Type="http://schemas.openxmlformats.org/officeDocument/2006/relationships/image" Target="../media/image21.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26" Type="http://schemas.openxmlformats.org/officeDocument/2006/relationships/image" Target="../media/image38.png"/><Relationship Id="rId3" Type="http://schemas.openxmlformats.org/officeDocument/2006/relationships/image" Target="../media/image1.jpeg"/><Relationship Id="rId21" Type="http://schemas.openxmlformats.org/officeDocument/2006/relationships/image" Target="../media/image7.svg"/><Relationship Id="rId7" Type="http://schemas.openxmlformats.org/officeDocument/2006/relationships/image" Target="../media/image19.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23.sv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9.svg"/><Relationship Id="rId24" Type="http://schemas.openxmlformats.org/officeDocument/2006/relationships/image" Target="../media/image22.png"/><Relationship Id="rId5" Type="http://schemas.openxmlformats.org/officeDocument/2006/relationships/image" Target="../media/image25.svg"/><Relationship Id="rId15" Type="http://schemas.openxmlformats.org/officeDocument/2006/relationships/image" Target="../media/image33.svg"/><Relationship Id="rId23" Type="http://schemas.openxmlformats.org/officeDocument/2006/relationships/image" Target="../media/image1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4.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12.png"/><Relationship Id="rId27"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sv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6.xml"/><Relationship Id="rId16" Type="http://schemas.openxmlformats.org/officeDocument/2006/relationships/image" Target="../media/image12.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svg"/><Relationship Id="rId5" Type="http://schemas.openxmlformats.org/officeDocument/2006/relationships/image" Target="../media/image3.svg"/><Relationship Id="rId15" Type="http://schemas.openxmlformats.org/officeDocument/2006/relationships/image" Target="../media/image11.svg"/><Relationship Id="rId23" Type="http://schemas.openxmlformats.org/officeDocument/2006/relationships/image" Target="../media/image21.svg"/><Relationship Id="rId10" Type="http://schemas.openxmlformats.org/officeDocument/2006/relationships/image" Target="../media/image6.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37.svg"/><Relationship Id="rId14" Type="http://schemas.openxmlformats.org/officeDocument/2006/relationships/image" Target="../media/image10.png"/><Relationship Id="rId22"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9.svg"/><Relationship Id="rId3" Type="http://schemas.openxmlformats.org/officeDocument/2006/relationships/image" Target="../media/image1.jpeg"/><Relationship Id="rId7" Type="http://schemas.openxmlformats.org/officeDocument/2006/relationships/image" Target="../media/image13.svg"/><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image" Target="../media/image7.svg"/><Relationship Id="rId15" Type="http://schemas.openxmlformats.org/officeDocument/2006/relationships/image" Target="../media/image41.jpe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19.sv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youtu.be/BymMZsdD_jk" TargetMode="Externa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TextBox 3"/>
          <p:cNvSpPr txBox="1"/>
          <p:nvPr/>
        </p:nvSpPr>
        <p:spPr>
          <a:xfrm>
            <a:off x="2394465" y="1052609"/>
            <a:ext cx="12831091" cy="6067782"/>
          </a:xfrm>
          <a:prstGeom prst="rect">
            <a:avLst/>
          </a:prstGeom>
        </p:spPr>
        <p:txBody>
          <a:bodyPr lIns="0" tIns="0" rIns="0" bIns="0" rtlCol="0" anchor="t">
            <a:spAutoFit/>
          </a:bodyPr>
          <a:lstStyle/>
          <a:p>
            <a:pPr algn="ctr">
              <a:lnSpc>
                <a:spcPts val="14896"/>
              </a:lnSpc>
            </a:pPr>
            <a:r>
              <a:rPr lang="en-US" sz="18620" spc="-465">
                <a:solidFill>
                  <a:srgbClr val="103E7B"/>
                </a:solidFill>
                <a:latin typeface="Bryndan Write"/>
                <a:ea typeface="Bryndan Write"/>
                <a:cs typeface="Bryndan Write"/>
                <a:sym typeface="Bryndan Write"/>
              </a:rPr>
              <a:t>Preventing Negative Behaviors</a:t>
            </a:r>
          </a:p>
        </p:txBody>
      </p:sp>
      <p:sp>
        <p:nvSpPr>
          <p:cNvPr id="4" name="Freeform 4"/>
          <p:cNvSpPr/>
          <p:nvPr/>
        </p:nvSpPr>
        <p:spPr>
          <a:xfrm>
            <a:off x="-2791352" y="-2284358"/>
            <a:ext cx="6763799" cy="7058994"/>
          </a:xfrm>
          <a:custGeom>
            <a:avLst/>
            <a:gdLst/>
            <a:ahLst/>
            <a:cxnLst/>
            <a:rect l="l" t="t" r="r" b="b"/>
            <a:pathLst>
              <a:path w="6763799" h="7058994">
                <a:moveTo>
                  <a:pt x="0" y="0"/>
                </a:moveTo>
                <a:lnTo>
                  <a:pt x="6763800" y="0"/>
                </a:lnTo>
                <a:lnTo>
                  <a:pt x="6763800" y="7058993"/>
                </a:lnTo>
                <a:lnTo>
                  <a:pt x="0" y="7058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90548" y="-386452"/>
            <a:ext cx="4185293" cy="2830304"/>
          </a:xfrm>
          <a:custGeom>
            <a:avLst/>
            <a:gdLst/>
            <a:ahLst/>
            <a:cxnLst/>
            <a:rect l="l" t="t" r="r" b="b"/>
            <a:pathLst>
              <a:path w="4185293" h="2830304">
                <a:moveTo>
                  <a:pt x="0" y="0"/>
                </a:moveTo>
                <a:lnTo>
                  <a:pt x="4185293" y="0"/>
                </a:lnTo>
                <a:lnTo>
                  <a:pt x="4185293" y="2830304"/>
                </a:lnTo>
                <a:lnTo>
                  <a:pt x="0" y="2830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004696" y="6653799"/>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2202691" flipH="1">
            <a:off x="12779567" y="7911749"/>
            <a:ext cx="4134791" cy="2525981"/>
          </a:xfrm>
          <a:custGeom>
            <a:avLst/>
            <a:gdLst/>
            <a:ahLst/>
            <a:cxnLst/>
            <a:rect l="l" t="t" r="r" b="b"/>
            <a:pathLst>
              <a:path w="4134791" h="2525981">
                <a:moveTo>
                  <a:pt x="4134791" y="0"/>
                </a:moveTo>
                <a:lnTo>
                  <a:pt x="0" y="0"/>
                </a:lnTo>
                <a:lnTo>
                  <a:pt x="0" y="2525981"/>
                </a:lnTo>
                <a:lnTo>
                  <a:pt x="4134791" y="2525981"/>
                </a:lnTo>
                <a:lnTo>
                  <a:pt x="413479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2270843" y="6869580"/>
            <a:ext cx="7767244" cy="6340895"/>
          </a:xfrm>
          <a:custGeom>
            <a:avLst/>
            <a:gdLst/>
            <a:ahLst/>
            <a:cxnLst/>
            <a:rect l="l" t="t" r="r" b="b"/>
            <a:pathLst>
              <a:path w="7767244" h="6340895">
                <a:moveTo>
                  <a:pt x="0" y="0"/>
                </a:moveTo>
                <a:lnTo>
                  <a:pt x="7767243" y="0"/>
                </a:lnTo>
                <a:lnTo>
                  <a:pt x="7767243" y="6340895"/>
                </a:lnTo>
                <a:lnTo>
                  <a:pt x="0" y="63408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705123">
            <a:off x="-3093526" y="5493913"/>
            <a:ext cx="4318350" cy="7996945"/>
          </a:xfrm>
          <a:custGeom>
            <a:avLst/>
            <a:gdLst/>
            <a:ahLst/>
            <a:cxnLst/>
            <a:rect l="l" t="t" r="r" b="b"/>
            <a:pathLst>
              <a:path w="4318350" h="7996945">
                <a:moveTo>
                  <a:pt x="0" y="0"/>
                </a:moveTo>
                <a:lnTo>
                  <a:pt x="4318350" y="0"/>
                </a:lnTo>
                <a:lnTo>
                  <a:pt x="4318350" y="7996944"/>
                </a:lnTo>
                <a:lnTo>
                  <a:pt x="0" y="79969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rot="-5496163">
            <a:off x="9033790" y="7756949"/>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400000" flipH="1" flipV="1">
            <a:off x="-5521946" y="96090"/>
            <a:ext cx="10159698" cy="3657491"/>
          </a:xfrm>
          <a:custGeom>
            <a:avLst/>
            <a:gdLst/>
            <a:ahLst/>
            <a:cxnLst/>
            <a:rect l="l" t="t" r="r" b="b"/>
            <a:pathLst>
              <a:path w="10159698" h="3657491">
                <a:moveTo>
                  <a:pt x="10159697" y="3657491"/>
                </a:moveTo>
                <a:lnTo>
                  <a:pt x="0" y="3657491"/>
                </a:lnTo>
                <a:lnTo>
                  <a:pt x="0" y="0"/>
                </a:lnTo>
                <a:lnTo>
                  <a:pt x="10159697" y="0"/>
                </a:lnTo>
                <a:lnTo>
                  <a:pt x="10159697" y="3657491"/>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rot="10378544">
            <a:off x="15000032" y="-2489385"/>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rot="-3254031">
            <a:off x="14805430" y="-2271346"/>
            <a:ext cx="9577623" cy="7320624"/>
          </a:xfrm>
          <a:custGeom>
            <a:avLst/>
            <a:gdLst/>
            <a:ahLst/>
            <a:cxnLst/>
            <a:rect l="l" t="t" r="r" b="b"/>
            <a:pathLst>
              <a:path w="9577623" h="7320624">
                <a:moveTo>
                  <a:pt x="0" y="0"/>
                </a:moveTo>
                <a:lnTo>
                  <a:pt x="9577624" y="0"/>
                </a:lnTo>
                <a:lnTo>
                  <a:pt x="9577624" y="7320624"/>
                </a:lnTo>
                <a:lnTo>
                  <a:pt x="0" y="7320624"/>
                </a:lnTo>
                <a:lnTo>
                  <a:pt x="0" y="0"/>
                </a:lnTo>
                <a:close/>
              </a:path>
            </a:pathLst>
          </a:custGeom>
          <a:blipFill>
            <a:blip r:embed="rId20">
              <a:extLst>
                <a:ext uri="{96DAC541-7B7A-43D3-8B79-37D633B846F1}">
                  <asvg:svgBlip xmlns:asvg="http://schemas.microsoft.com/office/drawing/2016/SVG/main" r:embed="rId21"/>
                </a:ext>
              </a:extLst>
            </a:blip>
            <a:stretch>
              <a:fillRect l="-11752" t="-66616"/>
            </a:stretch>
          </a:blipFill>
        </p:spPr>
        <p:txBody>
          <a:bodyPr/>
          <a:lstStyle/>
          <a:p>
            <a:endParaRPr lang="en-US"/>
          </a:p>
        </p:txBody>
      </p:sp>
      <p:sp>
        <p:nvSpPr>
          <p:cNvPr id="14" name="Freeform 14"/>
          <p:cNvSpPr/>
          <p:nvPr/>
        </p:nvSpPr>
        <p:spPr>
          <a:xfrm rot="1534140">
            <a:off x="12123012" y="-3546033"/>
            <a:ext cx="6205089" cy="5662143"/>
          </a:xfrm>
          <a:custGeom>
            <a:avLst/>
            <a:gdLst/>
            <a:ahLst/>
            <a:cxnLst/>
            <a:rect l="l" t="t" r="r" b="b"/>
            <a:pathLst>
              <a:path w="6205089" h="5662143">
                <a:moveTo>
                  <a:pt x="0" y="0"/>
                </a:moveTo>
                <a:lnTo>
                  <a:pt x="6205089" y="0"/>
                </a:lnTo>
                <a:lnTo>
                  <a:pt x="6205089" y="5662143"/>
                </a:lnTo>
                <a:lnTo>
                  <a:pt x="0" y="566214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TextBox 15"/>
          <p:cNvSpPr txBox="1"/>
          <p:nvPr/>
        </p:nvSpPr>
        <p:spPr>
          <a:xfrm>
            <a:off x="4823925" y="7025141"/>
            <a:ext cx="8640150" cy="887095"/>
          </a:xfrm>
          <a:prstGeom prst="rect">
            <a:avLst/>
          </a:prstGeom>
        </p:spPr>
        <p:txBody>
          <a:bodyPr lIns="0" tIns="0" rIns="0" bIns="0" rtlCol="0" anchor="t">
            <a:spAutoFit/>
          </a:bodyPr>
          <a:lstStyle/>
          <a:p>
            <a:pPr algn="ctr">
              <a:lnSpc>
                <a:spcPts val="7279"/>
              </a:lnSpc>
            </a:pPr>
            <a:r>
              <a:rPr lang="en-US" sz="5199" b="1">
                <a:solidFill>
                  <a:srgbClr val="103E7B"/>
                </a:solidFill>
                <a:latin typeface="Canva Sans Bold"/>
                <a:ea typeface="Canva Sans Bold"/>
                <a:cs typeface="Canva Sans Bold"/>
                <a:sym typeface="Canva Sans Bold"/>
              </a:rPr>
              <a:t>In After School Settings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a:off x="797860" y="3110648"/>
            <a:ext cx="5816334" cy="5135818"/>
          </a:xfrm>
          <a:custGeom>
            <a:avLst/>
            <a:gdLst/>
            <a:ahLst/>
            <a:cxnLst/>
            <a:rect l="l" t="t" r="r" b="b"/>
            <a:pathLst>
              <a:path w="5816334" h="5135818">
                <a:moveTo>
                  <a:pt x="0" y="0"/>
                </a:moveTo>
                <a:lnTo>
                  <a:pt x="5816334" y="0"/>
                </a:lnTo>
                <a:lnTo>
                  <a:pt x="5816334" y="5135819"/>
                </a:lnTo>
                <a:lnTo>
                  <a:pt x="0" y="5135819"/>
                </a:lnTo>
                <a:lnTo>
                  <a:pt x="0" y="0"/>
                </a:lnTo>
                <a:close/>
              </a:path>
            </a:pathLst>
          </a:custGeom>
          <a:blipFill>
            <a:blip r:embed="rId4">
              <a:extLst>
                <a:ext uri="{96DAC541-7B7A-43D3-8B79-37D633B846F1}">
                  <asvg:svgBlip xmlns:asvg="http://schemas.microsoft.com/office/drawing/2016/SVG/main" r:embed="rId5"/>
                </a:ext>
              </a:extLst>
            </a:blip>
            <a:stretch>
              <a:fillRect r="-485" b="-3843"/>
            </a:stretch>
          </a:blipFill>
        </p:spPr>
        <p:txBody>
          <a:bodyPr/>
          <a:lstStyle/>
          <a:p>
            <a:endParaRPr lang="en-US"/>
          </a:p>
        </p:txBody>
      </p:sp>
      <p:sp>
        <p:nvSpPr>
          <p:cNvPr id="4" name="Freeform 4"/>
          <p:cNvSpPr/>
          <p:nvPr/>
        </p:nvSpPr>
        <p:spPr>
          <a:xfrm>
            <a:off x="6261072" y="4305799"/>
            <a:ext cx="5844595" cy="5148803"/>
          </a:xfrm>
          <a:custGeom>
            <a:avLst/>
            <a:gdLst/>
            <a:ahLst/>
            <a:cxnLst/>
            <a:rect l="l" t="t" r="r" b="b"/>
            <a:pathLst>
              <a:path w="5844595" h="5148803">
                <a:moveTo>
                  <a:pt x="0" y="0"/>
                </a:moveTo>
                <a:lnTo>
                  <a:pt x="5844595" y="0"/>
                </a:lnTo>
                <a:lnTo>
                  <a:pt x="5844595" y="5148803"/>
                </a:lnTo>
                <a:lnTo>
                  <a:pt x="0" y="5148803"/>
                </a:lnTo>
                <a:lnTo>
                  <a:pt x="0" y="0"/>
                </a:lnTo>
                <a:close/>
              </a:path>
            </a:pathLst>
          </a:custGeom>
          <a:blipFill>
            <a:blip r:embed="rId4">
              <a:extLst>
                <a:ext uri="{96DAC541-7B7A-43D3-8B79-37D633B846F1}">
                  <asvg:svgBlip xmlns:asvg="http://schemas.microsoft.com/office/drawing/2016/SVG/main" r:embed="rId5"/>
                </a:ext>
              </a:extLst>
            </a:blip>
            <a:stretch>
              <a:fillRect b="-3581"/>
            </a:stretch>
          </a:blipFill>
        </p:spPr>
        <p:txBody>
          <a:bodyPr/>
          <a:lstStyle/>
          <a:p>
            <a:endParaRPr lang="en-US"/>
          </a:p>
        </p:txBody>
      </p:sp>
      <p:sp>
        <p:nvSpPr>
          <p:cNvPr id="5" name="Freeform 5"/>
          <p:cNvSpPr/>
          <p:nvPr/>
        </p:nvSpPr>
        <p:spPr>
          <a:xfrm rot="7545968">
            <a:off x="14971851" y="-3862658"/>
            <a:ext cx="10392032" cy="11842771"/>
          </a:xfrm>
          <a:custGeom>
            <a:avLst/>
            <a:gdLst/>
            <a:ahLst/>
            <a:cxnLst/>
            <a:rect l="l" t="t" r="r" b="b"/>
            <a:pathLst>
              <a:path w="10392032" h="11842771">
                <a:moveTo>
                  <a:pt x="0" y="0"/>
                </a:moveTo>
                <a:lnTo>
                  <a:pt x="10392032" y="0"/>
                </a:lnTo>
                <a:lnTo>
                  <a:pt x="10392032" y="11842771"/>
                </a:lnTo>
                <a:lnTo>
                  <a:pt x="0" y="11842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1689201" y="3110648"/>
            <a:ext cx="5800940" cy="5113301"/>
          </a:xfrm>
          <a:custGeom>
            <a:avLst/>
            <a:gdLst/>
            <a:ahLst/>
            <a:cxnLst/>
            <a:rect l="l" t="t" r="r" b="b"/>
            <a:pathLst>
              <a:path w="5800940" h="5113301">
                <a:moveTo>
                  <a:pt x="0" y="0"/>
                </a:moveTo>
                <a:lnTo>
                  <a:pt x="5800939" y="0"/>
                </a:lnTo>
                <a:lnTo>
                  <a:pt x="5800939" y="5113301"/>
                </a:lnTo>
                <a:lnTo>
                  <a:pt x="0" y="5113301"/>
                </a:lnTo>
                <a:lnTo>
                  <a:pt x="0" y="0"/>
                </a:lnTo>
                <a:close/>
              </a:path>
            </a:pathLst>
          </a:custGeom>
          <a:blipFill>
            <a:blip r:embed="rId4">
              <a:extLst>
                <a:ext uri="{96DAC541-7B7A-43D3-8B79-37D633B846F1}">
                  <asvg:svgBlip xmlns:asvg="http://schemas.microsoft.com/office/drawing/2016/SVG/main" r:embed="rId5"/>
                </a:ext>
              </a:extLst>
            </a:blip>
            <a:stretch>
              <a:fillRect r="-752" b="-4300"/>
            </a:stretch>
          </a:blipFill>
        </p:spPr>
        <p:txBody>
          <a:bodyPr/>
          <a:lstStyle/>
          <a:p>
            <a:endParaRPr lang="en-US"/>
          </a:p>
        </p:txBody>
      </p:sp>
      <p:sp>
        <p:nvSpPr>
          <p:cNvPr id="7" name="TextBox 7"/>
          <p:cNvSpPr txBox="1"/>
          <p:nvPr/>
        </p:nvSpPr>
        <p:spPr>
          <a:xfrm>
            <a:off x="2624859" y="1281214"/>
            <a:ext cx="14235071" cy="2178686"/>
          </a:xfrm>
          <a:prstGeom prst="rect">
            <a:avLst/>
          </a:prstGeom>
        </p:spPr>
        <p:txBody>
          <a:bodyPr lIns="0" tIns="0" rIns="0" bIns="0" rtlCol="0" anchor="t">
            <a:spAutoFit/>
          </a:bodyPr>
          <a:lstStyle/>
          <a:p>
            <a:pPr marL="0" lvl="0" indent="0" algn="ctr">
              <a:lnSpc>
                <a:spcPts val="16939"/>
              </a:lnSpc>
              <a:spcBef>
                <a:spcPct val="0"/>
              </a:spcBef>
            </a:pPr>
            <a:r>
              <a:rPr lang="en-US" sz="12099" spc="72">
                <a:solidFill>
                  <a:srgbClr val="103E7B"/>
                </a:solidFill>
                <a:latin typeface="Bryndan Write"/>
                <a:ea typeface="Bryndan Write"/>
                <a:cs typeface="Bryndan Write"/>
                <a:sym typeface="Bryndan Write"/>
              </a:rPr>
              <a:t>Group Agreements</a:t>
            </a:r>
          </a:p>
        </p:txBody>
      </p:sp>
      <p:sp>
        <p:nvSpPr>
          <p:cNvPr id="8" name="TextBox 8"/>
          <p:cNvSpPr txBox="1"/>
          <p:nvPr/>
        </p:nvSpPr>
        <p:spPr>
          <a:xfrm>
            <a:off x="1512920" y="4865390"/>
            <a:ext cx="4144606" cy="1890837"/>
          </a:xfrm>
          <a:prstGeom prst="rect">
            <a:avLst/>
          </a:prstGeom>
        </p:spPr>
        <p:txBody>
          <a:bodyPr lIns="0" tIns="0" rIns="0" bIns="0" rtlCol="0" anchor="t">
            <a:spAutoFit/>
          </a:bodyPr>
          <a:lstStyle/>
          <a:p>
            <a:pPr algn="ctr">
              <a:lnSpc>
                <a:spcPts val="4980"/>
              </a:lnSpc>
              <a:spcBef>
                <a:spcPct val="0"/>
              </a:spcBef>
            </a:pPr>
            <a:r>
              <a:rPr lang="en-US" sz="3557" b="1">
                <a:solidFill>
                  <a:srgbClr val="FFFFFF"/>
                </a:solidFill>
                <a:latin typeface="Poppins Medium"/>
                <a:ea typeface="Poppins Medium"/>
                <a:cs typeface="Poppins Medium"/>
                <a:sym typeface="Poppins Medium"/>
              </a:rPr>
              <a:t>Students help create these for your program</a:t>
            </a:r>
          </a:p>
        </p:txBody>
      </p:sp>
      <p:sp>
        <p:nvSpPr>
          <p:cNvPr id="9" name="TextBox 9"/>
          <p:cNvSpPr txBox="1"/>
          <p:nvPr/>
        </p:nvSpPr>
        <p:spPr>
          <a:xfrm>
            <a:off x="7111066" y="6152962"/>
            <a:ext cx="4144606" cy="2381692"/>
          </a:xfrm>
          <a:prstGeom prst="rect">
            <a:avLst/>
          </a:prstGeom>
        </p:spPr>
        <p:txBody>
          <a:bodyPr lIns="0" tIns="0" rIns="0" bIns="0" rtlCol="0" anchor="t">
            <a:spAutoFit/>
          </a:bodyPr>
          <a:lstStyle/>
          <a:p>
            <a:pPr algn="ctr">
              <a:lnSpc>
                <a:spcPts val="4700"/>
              </a:lnSpc>
              <a:spcBef>
                <a:spcPct val="0"/>
              </a:spcBef>
            </a:pPr>
            <a:r>
              <a:rPr lang="en-US" sz="3357" b="1">
                <a:solidFill>
                  <a:srgbClr val="FFFFFF"/>
                </a:solidFill>
                <a:latin typeface="Poppins Medium"/>
                <a:ea typeface="Poppins Medium"/>
                <a:cs typeface="Poppins Medium"/>
                <a:sym typeface="Poppins Medium"/>
              </a:rPr>
              <a:t>Students more likely to follow if they help create these</a:t>
            </a:r>
          </a:p>
        </p:txBody>
      </p:sp>
      <p:sp>
        <p:nvSpPr>
          <p:cNvPr id="10" name="TextBox 10"/>
          <p:cNvSpPr txBox="1"/>
          <p:nvPr/>
        </p:nvSpPr>
        <p:spPr>
          <a:xfrm>
            <a:off x="12556938" y="4874915"/>
            <a:ext cx="4144606" cy="1716212"/>
          </a:xfrm>
          <a:prstGeom prst="rect">
            <a:avLst/>
          </a:prstGeom>
        </p:spPr>
        <p:txBody>
          <a:bodyPr lIns="0" tIns="0" rIns="0" bIns="0" rtlCol="0" anchor="t">
            <a:spAutoFit/>
          </a:bodyPr>
          <a:lstStyle/>
          <a:p>
            <a:pPr algn="ctr">
              <a:lnSpc>
                <a:spcPts val="4420"/>
              </a:lnSpc>
            </a:pPr>
            <a:r>
              <a:rPr lang="en-US" sz="3157" b="1">
                <a:solidFill>
                  <a:srgbClr val="FFFFFF"/>
                </a:solidFill>
                <a:latin typeface="Poppins Medium"/>
                <a:ea typeface="Poppins Medium"/>
                <a:cs typeface="Poppins Medium"/>
                <a:sym typeface="Poppins Medium"/>
              </a:rPr>
              <a:t>Create for a weekly club- </a:t>
            </a:r>
          </a:p>
          <a:p>
            <a:pPr algn="ctr">
              <a:lnSpc>
                <a:spcPts val="4840"/>
              </a:lnSpc>
              <a:spcBef>
                <a:spcPct val="0"/>
              </a:spcBef>
            </a:pPr>
            <a:r>
              <a:rPr lang="en-US" sz="3457" b="1">
                <a:solidFill>
                  <a:srgbClr val="FFFFFF"/>
                </a:solidFill>
                <a:latin typeface="Poppins Medium"/>
                <a:ea typeface="Poppins Medium"/>
                <a:cs typeface="Poppins Medium"/>
                <a:sym typeface="Poppins Medium"/>
              </a:rPr>
              <a:t>put on flipchart</a:t>
            </a:r>
          </a:p>
        </p:txBody>
      </p:sp>
      <p:sp>
        <p:nvSpPr>
          <p:cNvPr id="11" name="TextBox 11"/>
          <p:cNvSpPr txBox="1"/>
          <p:nvPr/>
        </p:nvSpPr>
        <p:spPr>
          <a:xfrm>
            <a:off x="1195820" y="3597122"/>
            <a:ext cx="4778806" cy="1104900"/>
          </a:xfrm>
          <a:prstGeom prst="rect">
            <a:avLst/>
          </a:prstGeom>
        </p:spPr>
        <p:txBody>
          <a:bodyPr lIns="0" tIns="0" rIns="0" bIns="0" rtlCol="0" anchor="t">
            <a:spAutoFit/>
          </a:bodyPr>
          <a:lstStyle/>
          <a:p>
            <a:pPr marL="0" lvl="0" indent="0" algn="ctr">
              <a:lnSpc>
                <a:spcPts val="8400"/>
              </a:lnSpc>
              <a:spcBef>
                <a:spcPct val="0"/>
              </a:spcBef>
            </a:pPr>
            <a:r>
              <a:rPr lang="en-US" sz="6000" spc="36">
                <a:solidFill>
                  <a:srgbClr val="103E7B"/>
                </a:solidFill>
                <a:latin typeface="Bryndan Write"/>
                <a:ea typeface="Bryndan Write"/>
                <a:cs typeface="Bryndan Write"/>
                <a:sym typeface="Bryndan Write"/>
              </a:rPr>
              <a:t>Why</a:t>
            </a:r>
          </a:p>
        </p:txBody>
      </p:sp>
      <p:sp>
        <p:nvSpPr>
          <p:cNvPr id="12" name="TextBox 12"/>
          <p:cNvSpPr txBox="1"/>
          <p:nvPr/>
        </p:nvSpPr>
        <p:spPr>
          <a:xfrm>
            <a:off x="6793966" y="4894220"/>
            <a:ext cx="4778806" cy="1104900"/>
          </a:xfrm>
          <a:prstGeom prst="rect">
            <a:avLst/>
          </a:prstGeom>
        </p:spPr>
        <p:txBody>
          <a:bodyPr lIns="0" tIns="0" rIns="0" bIns="0" rtlCol="0" anchor="t">
            <a:spAutoFit/>
          </a:bodyPr>
          <a:lstStyle/>
          <a:p>
            <a:pPr marL="0" lvl="0" indent="0" algn="ctr">
              <a:lnSpc>
                <a:spcPts val="8400"/>
              </a:lnSpc>
              <a:spcBef>
                <a:spcPct val="0"/>
              </a:spcBef>
            </a:pPr>
            <a:r>
              <a:rPr lang="en-US" sz="6000" spc="36">
                <a:solidFill>
                  <a:srgbClr val="103E7B"/>
                </a:solidFill>
                <a:latin typeface="Bryndan Write"/>
                <a:ea typeface="Bryndan Write"/>
                <a:cs typeface="Bryndan Write"/>
                <a:sym typeface="Bryndan Write"/>
              </a:rPr>
              <a:t>How</a:t>
            </a:r>
          </a:p>
        </p:txBody>
      </p:sp>
      <p:sp>
        <p:nvSpPr>
          <p:cNvPr id="13" name="TextBox 13"/>
          <p:cNvSpPr txBox="1"/>
          <p:nvPr/>
        </p:nvSpPr>
        <p:spPr>
          <a:xfrm>
            <a:off x="12392113" y="3597122"/>
            <a:ext cx="4778806" cy="1104900"/>
          </a:xfrm>
          <a:prstGeom prst="rect">
            <a:avLst/>
          </a:prstGeom>
        </p:spPr>
        <p:txBody>
          <a:bodyPr lIns="0" tIns="0" rIns="0" bIns="0" rtlCol="0" anchor="t">
            <a:spAutoFit/>
          </a:bodyPr>
          <a:lstStyle/>
          <a:p>
            <a:pPr marL="0" lvl="0" indent="0" algn="ctr">
              <a:lnSpc>
                <a:spcPts val="8400"/>
              </a:lnSpc>
              <a:spcBef>
                <a:spcPct val="0"/>
              </a:spcBef>
            </a:pPr>
            <a:r>
              <a:rPr lang="en-US" sz="6000" spc="36">
                <a:solidFill>
                  <a:srgbClr val="103E7B"/>
                </a:solidFill>
                <a:latin typeface="Bryndan Write"/>
                <a:ea typeface="Bryndan Write"/>
                <a:cs typeface="Bryndan Write"/>
                <a:sym typeface="Bryndan Write"/>
              </a:rPr>
              <a:t>Examples</a:t>
            </a:r>
          </a:p>
        </p:txBody>
      </p:sp>
      <p:sp>
        <p:nvSpPr>
          <p:cNvPr id="14" name="Freeform 14"/>
          <p:cNvSpPr/>
          <p:nvPr/>
        </p:nvSpPr>
        <p:spPr>
          <a:xfrm rot="-10800000">
            <a:off x="-2624859" y="-147274"/>
            <a:ext cx="5249719" cy="4075094"/>
          </a:xfrm>
          <a:custGeom>
            <a:avLst/>
            <a:gdLst/>
            <a:ahLst/>
            <a:cxnLst/>
            <a:rect l="l" t="t" r="r" b="b"/>
            <a:pathLst>
              <a:path w="5249719" h="4075094">
                <a:moveTo>
                  <a:pt x="0" y="0"/>
                </a:moveTo>
                <a:lnTo>
                  <a:pt x="5249718" y="0"/>
                </a:lnTo>
                <a:lnTo>
                  <a:pt x="5249718" y="4075095"/>
                </a:lnTo>
                <a:lnTo>
                  <a:pt x="0" y="4075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4778911">
            <a:off x="-2780932" y="-5173640"/>
            <a:ext cx="5634216" cy="10433733"/>
          </a:xfrm>
          <a:custGeom>
            <a:avLst/>
            <a:gdLst/>
            <a:ahLst/>
            <a:cxnLst/>
            <a:rect l="l" t="t" r="r" b="b"/>
            <a:pathLst>
              <a:path w="5634216" h="10433733">
                <a:moveTo>
                  <a:pt x="0" y="0"/>
                </a:moveTo>
                <a:lnTo>
                  <a:pt x="5634215" y="0"/>
                </a:lnTo>
                <a:lnTo>
                  <a:pt x="5634215" y="10433733"/>
                </a:lnTo>
                <a:lnTo>
                  <a:pt x="0" y="10433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5496163">
            <a:off x="8758996" y="2640152"/>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sp>
        <p:nvSpPr>
          <p:cNvPr id="3" name="Freeform 3"/>
          <p:cNvSpPr/>
          <p:nvPr/>
        </p:nvSpPr>
        <p:spPr>
          <a:xfrm rot="-10800000">
            <a:off x="-2624859" y="-147274"/>
            <a:ext cx="5249719" cy="4075094"/>
          </a:xfrm>
          <a:custGeom>
            <a:avLst/>
            <a:gdLst/>
            <a:ahLst/>
            <a:cxnLst/>
            <a:rect l="l" t="t" r="r" b="b"/>
            <a:pathLst>
              <a:path w="5249719" h="4075094">
                <a:moveTo>
                  <a:pt x="0" y="0"/>
                </a:moveTo>
                <a:lnTo>
                  <a:pt x="5249718" y="0"/>
                </a:lnTo>
                <a:lnTo>
                  <a:pt x="5249718" y="4075095"/>
                </a:lnTo>
                <a:lnTo>
                  <a:pt x="0" y="40750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778911">
            <a:off x="-2780932" y="-5173640"/>
            <a:ext cx="5634216" cy="10433733"/>
          </a:xfrm>
          <a:custGeom>
            <a:avLst/>
            <a:gdLst/>
            <a:ahLst/>
            <a:cxnLst/>
            <a:rect l="l" t="t" r="r" b="b"/>
            <a:pathLst>
              <a:path w="5634216" h="10433733">
                <a:moveTo>
                  <a:pt x="0" y="0"/>
                </a:moveTo>
                <a:lnTo>
                  <a:pt x="5634215" y="0"/>
                </a:lnTo>
                <a:lnTo>
                  <a:pt x="5634215" y="10433733"/>
                </a:lnTo>
                <a:lnTo>
                  <a:pt x="0" y="10433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7545968">
            <a:off x="14971851" y="-3862658"/>
            <a:ext cx="10392032" cy="11842771"/>
          </a:xfrm>
          <a:custGeom>
            <a:avLst/>
            <a:gdLst/>
            <a:ahLst/>
            <a:cxnLst/>
            <a:rect l="l" t="t" r="r" b="b"/>
            <a:pathLst>
              <a:path w="10392032" h="11842771">
                <a:moveTo>
                  <a:pt x="0" y="0"/>
                </a:moveTo>
                <a:lnTo>
                  <a:pt x="10392032" y="0"/>
                </a:lnTo>
                <a:lnTo>
                  <a:pt x="10392032" y="11842771"/>
                </a:lnTo>
                <a:lnTo>
                  <a:pt x="0" y="118427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4175155" y="7636451"/>
            <a:ext cx="9937689" cy="1806853"/>
          </a:xfrm>
          <a:custGeom>
            <a:avLst/>
            <a:gdLst/>
            <a:ahLst/>
            <a:cxnLst/>
            <a:rect l="l" t="t" r="r" b="b"/>
            <a:pathLst>
              <a:path w="9937689" h="1806853">
                <a:moveTo>
                  <a:pt x="0" y="0"/>
                </a:moveTo>
                <a:lnTo>
                  <a:pt x="9937690" y="0"/>
                </a:lnTo>
                <a:lnTo>
                  <a:pt x="9937690" y="1806853"/>
                </a:lnTo>
                <a:lnTo>
                  <a:pt x="0" y="18068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5132782" y="7670880"/>
            <a:ext cx="7749064" cy="1566544"/>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Give Choices!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grpSp>
        <p:nvGrpSpPr>
          <p:cNvPr id="3" name="Group 3"/>
          <p:cNvGrpSpPr/>
          <p:nvPr/>
        </p:nvGrpSpPr>
        <p:grpSpPr>
          <a:xfrm rot="-127890">
            <a:off x="728257" y="3667197"/>
            <a:ext cx="5186581" cy="5091096"/>
            <a:chOff x="0" y="0"/>
            <a:chExt cx="6915442" cy="6788129"/>
          </a:xfrm>
        </p:grpSpPr>
        <p:sp>
          <p:nvSpPr>
            <p:cNvPr id="4" name="Freeform 4"/>
            <p:cNvSpPr/>
            <p:nvPr/>
          </p:nvSpPr>
          <p:spPr>
            <a:xfrm>
              <a:off x="0" y="391345"/>
              <a:ext cx="6915442" cy="6396784"/>
            </a:xfrm>
            <a:custGeom>
              <a:avLst/>
              <a:gdLst/>
              <a:ahLst/>
              <a:cxnLst/>
              <a:rect l="l" t="t" r="r" b="b"/>
              <a:pathLst>
                <a:path w="6915442" h="6396784">
                  <a:moveTo>
                    <a:pt x="0" y="0"/>
                  </a:moveTo>
                  <a:lnTo>
                    <a:pt x="6915442" y="0"/>
                  </a:lnTo>
                  <a:lnTo>
                    <a:pt x="6915442" y="6396784"/>
                  </a:lnTo>
                  <a:lnTo>
                    <a:pt x="0" y="6396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273116" y="0"/>
              <a:ext cx="3062169" cy="930723"/>
            </a:xfrm>
            <a:custGeom>
              <a:avLst/>
              <a:gdLst/>
              <a:ahLst/>
              <a:cxnLst/>
              <a:rect l="l" t="t" r="r" b="b"/>
              <a:pathLst>
                <a:path w="3062169" h="930723">
                  <a:moveTo>
                    <a:pt x="0" y="0"/>
                  </a:moveTo>
                  <a:lnTo>
                    <a:pt x="3062169" y="0"/>
                  </a:lnTo>
                  <a:lnTo>
                    <a:pt x="3062169" y="930723"/>
                  </a:lnTo>
                  <a:lnTo>
                    <a:pt x="0" y="930723"/>
                  </a:lnTo>
                  <a:lnTo>
                    <a:pt x="0" y="0"/>
                  </a:lnTo>
                  <a:close/>
                </a:path>
              </a:pathLst>
            </a:custGeom>
            <a:blipFill>
              <a:blip r:embed="rId6">
                <a:extLst>
                  <a:ext uri="{96DAC541-7B7A-43D3-8B79-37D633B846F1}">
                    <asvg:svgBlip xmlns:asvg="http://schemas.microsoft.com/office/drawing/2016/SVG/main" r:embed="rId7"/>
                  </a:ext>
                </a:extLst>
              </a:blip>
              <a:stretch>
                <a:fillRect t="-108195" b="-92026"/>
              </a:stretch>
            </a:blipFill>
          </p:spPr>
          <p:txBody>
            <a:bodyPr/>
            <a:lstStyle/>
            <a:p>
              <a:endParaRPr lang="en-US"/>
            </a:p>
          </p:txBody>
        </p:sp>
      </p:grpSp>
      <p:grpSp>
        <p:nvGrpSpPr>
          <p:cNvPr id="6" name="Group 6"/>
          <p:cNvGrpSpPr/>
          <p:nvPr/>
        </p:nvGrpSpPr>
        <p:grpSpPr>
          <a:xfrm rot="361954">
            <a:off x="6634718" y="4313264"/>
            <a:ext cx="5186581" cy="5057966"/>
            <a:chOff x="0" y="0"/>
            <a:chExt cx="6915442" cy="6743955"/>
          </a:xfrm>
        </p:grpSpPr>
        <p:sp>
          <p:nvSpPr>
            <p:cNvPr id="7" name="Freeform 7"/>
            <p:cNvSpPr/>
            <p:nvPr/>
          </p:nvSpPr>
          <p:spPr>
            <a:xfrm>
              <a:off x="0" y="347172"/>
              <a:ext cx="6915442" cy="6396784"/>
            </a:xfrm>
            <a:custGeom>
              <a:avLst/>
              <a:gdLst/>
              <a:ahLst/>
              <a:cxnLst/>
              <a:rect l="l" t="t" r="r" b="b"/>
              <a:pathLst>
                <a:path w="6915442" h="6396784">
                  <a:moveTo>
                    <a:pt x="0" y="0"/>
                  </a:moveTo>
                  <a:lnTo>
                    <a:pt x="6915442" y="0"/>
                  </a:lnTo>
                  <a:lnTo>
                    <a:pt x="6915442" y="6396783"/>
                  </a:lnTo>
                  <a:lnTo>
                    <a:pt x="0" y="6396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816808" y="0"/>
              <a:ext cx="3281826" cy="842376"/>
            </a:xfrm>
            <a:custGeom>
              <a:avLst/>
              <a:gdLst/>
              <a:ahLst/>
              <a:cxnLst/>
              <a:rect l="l" t="t" r="r" b="b"/>
              <a:pathLst>
                <a:path w="3281826" h="842376">
                  <a:moveTo>
                    <a:pt x="0" y="0"/>
                  </a:moveTo>
                  <a:lnTo>
                    <a:pt x="3281826" y="0"/>
                  </a:lnTo>
                  <a:lnTo>
                    <a:pt x="3281826" y="842376"/>
                  </a:lnTo>
                  <a:lnTo>
                    <a:pt x="0" y="842376"/>
                  </a:lnTo>
                  <a:lnTo>
                    <a:pt x="0" y="0"/>
                  </a:lnTo>
                  <a:close/>
                </a:path>
              </a:pathLst>
            </a:custGeom>
            <a:blipFill>
              <a:blip r:embed="rId8">
                <a:extLst>
                  <a:ext uri="{96DAC541-7B7A-43D3-8B79-37D633B846F1}">
                    <asvg:svgBlip xmlns:asvg="http://schemas.microsoft.com/office/drawing/2016/SVG/main" r:embed="rId9"/>
                  </a:ext>
                </a:extLst>
              </a:blip>
              <a:stretch>
                <a:fillRect t="-202420"/>
              </a:stretch>
            </a:blipFill>
          </p:spPr>
          <p:txBody>
            <a:bodyPr/>
            <a:lstStyle/>
            <a:p>
              <a:endParaRPr lang="en-US"/>
            </a:p>
          </p:txBody>
        </p:sp>
      </p:grpSp>
      <p:grpSp>
        <p:nvGrpSpPr>
          <p:cNvPr id="9" name="Group 9"/>
          <p:cNvGrpSpPr/>
          <p:nvPr/>
        </p:nvGrpSpPr>
        <p:grpSpPr>
          <a:xfrm rot="-252249">
            <a:off x="12387964" y="3391686"/>
            <a:ext cx="5186581" cy="5091096"/>
            <a:chOff x="0" y="0"/>
            <a:chExt cx="6915442" cy="6788129"/>
          </a:xfrm>
        </p:grpSpPr>
        <p:sp>
          <p:nvSpPr>
            <p:cNvPr id="10" name="Freeform 10"/>
            <p:cNvSpPr/>
            <p:nvPr/>
          </p:nvSpPr>
          <p:spPr>
            <a:xfrm>
              <a:off x="0" y="391345"/>
              <a:ext cx="6915442" cy="6396784"/>
            </a:xfrm>
            <a:custGeom>
              <a:avLst/>
              <a:gdLst/>
              <a:ahLst/>
              <a:cxnLst/>
              <a:rect l="l" t="t" r="r" b="b"/>
              <a:pathLst>
                <a:path w="6915442" h="6396784">
                  <a:moveTo>
                    <a:pt x="0" y="0"/>
                  </a:moveTo>
                  <a:lnTo>
                    <a:pt x="6915442" y="0"/>
                  </a:lnTo>
                  <a:lnTo>
                    <a:pt x="6915442" y="6396784"/>
                  </a:lnTo>
                  <a:lnTo>
                    <a:pt x="0" y="6396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129669" y="0"/>
              <a:ext cx="3062169" cy="930723"/>
            </a:xfrm>
            <a:custGeom>
              <a:avLst/>
              <a:gdLst/>
              <a:ahLst/>
              <a:cxnLst/>
              <a:rect l="l" t="t" r="r" b="b"/>
              <a:pathLst>
                <a:path w="3062169" h="930723">
                  <a:moveTo>
                    <a:pt x="0" y="0"/>
                  </a:moveTo>
                  <a:lnTo>
                    <a:pt x="3062169" y="0"/>
                  </a:lnTo>
                  <a:lnTo>
                    <a:pt x="3062169" y="930723"/>
                  </a:lnTo>
                  <a:lnTo>
                    <a:pt x="0" y="930723"/>
                  </a:lnTo>
                  <a:lnTo>
                    <a:pt x="0" y="0"/>
                  </a:lnTo>
                  <a:close/>
                </a:path>
              </a:pathLst>
            </a:custGeom>
            <a:blipFill>
              <a:blip r:embed="rId10">
                <a:extLst>
                  <a:ext uri="{96DAC541-7B7A-43D3-8B79-37D633B846F1}">
                    <asvg:svgBlip xmlns:asvg="http://schemas.microsoft.com/office/drawing/2016/SVG/main" r:embed="rId11"/>
                  </a:ext>
                </a:extLst>
              </a:blip>
              <a:stretch>
                <a:fillRect t="-108195" b="-92026"/>
              </a:stretch>
            </a:blipFill>
          </p:spPr>
          <p:txBody>
            <a:bodyPr/>
            <a:lstStyle/>
            <a:p>
              <a:endParaRPr lang="en-US"/>
            </a:p>
          </p:txBody>
        </p:sp>
      </p:grpSp>
      <p:sp>
        <p:nvSpPr>
          <p:cNvPr id="12" name="TextBox 12"/>
          <p:cNvSpPr txBox="1"/>
          <p:nvPr/>
        </p:nvSpPr>
        <p:spPr>
          <a:xfrm rot="-127890">
            <a:off x="1274059" y="6869632"/>
            <a:ext cx="4144606" cy="1332671"/>
          </a:xfrm>
          <a:prstGeom prst="rect">
            <a:avLst/>
          </a:prstGeom>
        </p:spPr>
        <p:txBody>
          <a:bodyPr lIns="0" tIns="0" rIns="0" bIns="0" rtlCol="0" anchor="t">
            <a:spAutoFit/>
          </a:bodyPr>
          <a:lstStyle/>
          <a:p>
            <a:pPr algn="ctr">
              <a:lnSpc>
                <a:spcPts val="4420"/>
              </a:lnSpc>
            </a:pPr>
            <a:r>
              <a:rPr lang="en-US" sz="3157" b="1">
                <a:solidFill>
                  <a:srgbClr val="FFFFFF"/>
                </a:solidFill>
                <a:latin typeface="Poppins Medium"/>
                <a:ea typeface="Poppins Medium"/>
                <a:cs typeface="Poppins Medium"/>
                <a:sym typeface="Poppins Medium"/>
              </a:rPr>
              <a:t>RELATIONSHIPS!!!</a:t>
            </a:r>
          </a:p>
          <a:p>
            <a:pPr algn="ctr">
              <a:lnSpc>
                <a:spcPts val="3020"/>
              </a:lnSpc>
            </a:pPr>
            <a:endParaRPr lang="en-US" sz="3157" b="1">
              <a:solidFill>
                <a:srgbClr val="FFFFFF"/>
              </a:solidFill>
              <a:latin typeface="Poppins Medium"/>
              <a:ea typeface="Poppins Medium"/>
              <a:cs typeface="Poppins Medium"/>
              <a:sym typeface="Poppins Medium"/>
            </a:endParaRPr>
          </a:p>
          <a:p>
            <a:pPr algn="ctr">
              <a:lnSpc>
                <a:spcPts val="3020"/>
              </a:lnSpc>
              <a:spcBef>
                <a:spcPct val="0"/>
              </a:spcBef>
            </a:pPr>
            <a:endParaRPr lang="en-US" sz="3157" b="1">
              <a:solidFill>
                <a:srgbClr val="FFFFFF"/>
              </a:solidFill>
              <a:latin typeface="Poppins Medium"/>
              <a:ea typeface="Poppins Medium"/>
              <a:cs typeface="Poppins Medium"/>
              <a:sym typeface="Poppins Medium"/>
            </a:endParaRPr>
          </a:p>
        </p:txBody>
      </p:sp>
      <p:sp>
        <p:nvSpPr>
          <p:cNvPr id="13" name="TextBox 13"/>
          <p:cNvSpPr txBox="1"/>
          <p:nvPr/>
        </p:nvSpPr>
        <p:spPr>
          <a:xfrm rot="361954">
            <a:off x="6855465" y="7635954"/>
            <a:ext cx="4144606" cy="1740341"/>
          </a:xfrm>
          <a:prstGeom prst="rect">
            <a:avLst/>
          </a:prstGeom>
        </p:spPr>
        <p:txBody>
          <a:bodyPr lIns="0" tIns="0" rIns="0" bIns="0" rtlCol="0" anchor="t">
            <a:spAutoFit/>
          </a:bodyPr>
          <a:lstStyle/>
          <a:p>
            <a:pPr algn="ctr">
              <a:lnSpc>
                <a:spcPts val="3580"/>
              </a:lnSpc>
            </a:pPr>
            <a:r>
              <a:rPr lang="en-US" sz="2557" b="1">
                <a:solidFill>
                  <a:srgbClr val="FFFFFF"/>
                </a:solidFill>
                <a:latin typeface="Poppins Medium"/>
                <a:ea typeface="Poppins Medium"/>
                <a:cs typeface="Poppins Medium"/>
                <a:sym typeface="Poppins Medium"/>
              </a:rPr>
              <a:t>1 on 1 conversations before and after incident.</a:t>
            </a:r>
          </a:p>
          <a:p>
            <a:pPr algn="ctr">
              <a:lnSpc>
                <a:spcPts val="3020"/>
              </a:lnSpc>
              <a:spcBef>
                <a:spcPct val="0"/>
              </a:spcBef>
            </a:pPr>
            <a:endParaRPr lang="en-US" sz="2557" b="1">
              <a:solidFill>
                <a:srgbClr val="FFFFFF"/>
              </a:solidFill>
              <a:latin typeface="Poppins Medium"/>
              <a:ea typeface="Poppins Medium"/>
              <a:cs typeface="Poppins Medium"/>
              <a:sym typeface="Poppins Medium"/>
            </a:endParaRPr>
          </a:p>
        </p:txBody>
      </p:sp>
      <p:sp>
        <p:nvSpPr>
          <p:cNvPr id="14" name="TextBox 14"/>
          <p:cNvSpPr txBox="1"/>
          <p:nvPr/>
        </p:nvSpPr>
        <p:spPr>
          <a:xfrm rot="-127890">
            <a:off x="407471" y="4286716"/>
            <a:ext cx="5932390" cy="2446054"/>
          </a:xfrm>
          <a:prstGeom prst="rect">
            <a:avLst/>
          </a:prstGeom>
        </p:spPr>
        <p:txBody>
          <a:bodyPr lIns="0" tIns="0" rIns="0" bIns="0" rtlCol="0" anchor="t">
            <a:spAutoFit/>
          </a:bodyPr>
          <a:lstStyle/>
          <a:p>
            <a:pPr algn="ctr">
              <a:lnSpc>
                <a:spcPts val="9553"/>
              </a:lnSpc>
            </a:pPr>
            <a:r>
              <a:rPr lang="en-US" sz="6823" spc="40">
                <a:solidFill>
                  <a:srgbClr val="103E7B"/>
                </a:solidFill>
                <a:latin typeface="Bryndan Write"/>
                <a:ea typeface="Bryndan Write"/>
                <a:cs typeface="Bryndan Write"/>
                <a:sym typeface="Bryndan Write"/>
              </a:rPr>
              <a:t>Engaged </a:t>
            </a:r>
          </a:p>
          <a:p>
            <a:pPr marL="0" lvl="0" indent="0" algn="ctr">
              <a:lnSpc>
                <a:spcPts val="9553"/>
              </a:lnSpc>
              <a:spcBef>
                <a:spcPct val="0"/>
              </a:spcBef>
            </a:pPr>
            <a:r>
              <a:rPr lang="en-US" sz="6823" spc="40">
                <a:solidFill>
                  <a:srgbClr val="103E7B"/>
                </a:solidFill>
                <a:latin typeface="Bryndan Write"/>
                <a:ea typeface="Bryndan Write"/>
                <a:cs typeface="Bryndan Write"/>
                <a:sym typeface="Bryndan Write"/>
              </a:rPr>
              <a:t>Staff</a:t>
            </a:r>
          </a:p>
        </p:txBody>
      </p:sp>
      <p:sp>
        <p:nvSpPr>
          <p:cNvPr id="15" name="TextBox 15"/>
          <p:cNvSpPr txBox="1"/>
          <p:nvPr/>
        </p:nvSpPr>
        <p:spPr>
          <a:xfrm rot="361954">
            <a:off x="6801605" y="4890259"/>
            <a:ext cx="4778806" cy="2446054"/>
          </a:xfrm>
          <a:prstGeom prst="rect">
            <a:avLst/>
          </a:prstGeom>
        </p:spPr>
        <p:txBody>
          <a:bodyPr lIns="0" tIns="0" rIns="0" bIns="0" rtlCol="0" anchor="t">
            <a:spAutoFit/>
          </a:bodyPr>
          <a:lstStyle/>
          <a:p>
            <a:pPr marL="0" lvl="0" indent="0" algn="ctr">
              <a:lnSpc>
                <a:spcPts val="9553"/>
              </a:lnSpc>
              <a:spcBef>
                <a:spcPct val="0"/>
              </a:spcBef>
            </a:pPr>
            <a:r>
              <a:rPr lang="en-US" sz="6823" spc="40">
                <a:solidFill>
                  <a:srgbClr val="103E7B"/>
                </a:solidFill>
                <a:latin typeface="Bryndan Write"/>
                <a:ea typeface="Bryndan Write"/>
                <a:cs typeface="Bryndan Write"/>
                <a:sym typeface="Bryndan Write"/>
              </a:rPr>
              <a:t>Pro-Active TEACHING</a:t>
            </a:r>
          </a:p>
        </p:txBody>
      </p:sp>
      <p:sp>
        <p:nvSpPr>
          <p:cNvPr id="16" name="TextBox 16"/>
          <p:cNvSpPr txBox="1"/>
          <p:nvPr/>
        </p:nvSpPr>
        <p:spPr>
          <a:xfrm rot="-252249">
            <a:off x="12594589" y="4614463"/>
            <a:ext cx="4778806" cy="2446054"/>
          </a:xfrm>
          <a:prstGeom prst="rect">
            <a:avLst/>
          </a:prstGeom>
        </p:spPr>
        <p:txBody>
          <a:bodyPr lIns="0" tIns="0" rIns="0" bIns="0" rtlCol="0" anchor="t">
            <a:spAutoFit/>
          </a:bodyPr>
          <a:lstStyle/>
          <a:p>
            <a:pPr marL="0" lvl="0" indent="0" algn="ctr">
              <a:lnSpc>
                <a:spcPts val="9553"/>
              </a:lnSpc>
              <a:spcBef>
                <a:spcPct val="0"/>
              </a:spcBef>
            </a:pPr>
            <a:r>
              <a:rPr lang="en-US" sz="6823" spc="40">
                <a:solidFill>
                  <a:srgbClr val="103E7B"/>
                </a:solidFill>
                <a:latin typeface="Bryndan Write"/>
                <a:ea typeface="Bryndan Write"/>
                <a:cs typeface="Bryndan Write"/>
                <a:sym typeface="Bryndan Write"/>
              </a:rPr>
              <a:t>Understand Trauma</a:t>
            </a:r>
          </a:p>
        </p:txBody>
      </p:sp>
      <p:sp>
        <p:nvSpPr>
          <p:cNvPr id="17" name="TextBox 17"/>
          <p:cNvSpPr txBox="1"/>
          <p:nvPr/>
        </p:nvSpPr>
        <p:spPr>
          <a:xfrm>
            <a:off x="3325329" y="876629"/>
            <a:ext cx="11710336" cy="2178686"/>
          </a:xfrm>
          <a:prstGeom prst="rect">
            <a:avLst/>
          </a:prstGeom>
        </p:spPr>
        <p:txBody>
          <a:bodyPr lIns="0" tIns="0" rIns="0" bIns="0" rtlCol="0" anchor="t">
            <a:spAutoFit/>
          </a:bodyPr>
          <a:lstStyle/>
          <a:p>
            <a:pPr marL="0" lvl="0" indent="0" algn="ctr">
              <a:lnSpc>
                <a:spcPts val="16939"/>
              </a:lnSpc>
              <a:spcBef>
                <a:spcPct val="0"/>
              </a:spcBef>
            </a:pPr>
            <a:r>
              <a:rPr lang="en-US" sz="12099" spc="72">
                <a:solidFill>
                  <a:srgbClr val="103E7B"/>
                </a:solidFill>
                <a:latin typeface="Bryndan Write"/>
                <a:ea typeface="Bryndan Write"/>
                <a:cs typeface="Bryndan Write"/>
                <a:sym typeface="Bryndan Write"/>
              </a:rPr>
              <a:t>Prevention</a:t>
            </a:r>
          </a:p>
        </p:txBody>
      </p:sp>
      <p:sp>
        <p:nvSpPr>
          <p:cNvPr id="18" name="Freeform 18"/>
          <p:cNvSpPr/>
          <p:nvPr/>
        </p:nvSpPr>
        <p:spPr>
          <a:xfrm rot="-5496163">
            <a:off x="8756123" y="2235567"/>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rot="3202485">
            <a:off x="15363980" y="-386452"/>
            <a:ext cx="4185293" cy="2830304"/>
          </a:xfrm>
          <a:custGeom>
            <a:avLst/>
            <a:gdLst/>
            <a:ahLst/>
            <a:cxnLst/>
            <a:rect l="l" t="t" r="r" b="b"/>
            <a:pathLst>
              <a:path w="4185293" h="2830304">
                <a:moveTo>
                  <a:pt x="0" y="0"/>
                </a:moveTo>
                <a:lnTo>
                  <a:pt x="4185293" y="0"/>
                </a:lnTo>
                <a:lnTo>
                  <a:pt x="4185293" y="2830304"/>
                </a:lnTo>
                <a:lnTo>
                  <a:pt x="0" y="28303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rot="6340782">
            <a:off x="-2624859" y="6977535"/>
            <a:ext cx="5249719" cy="4075094"/>
          </a:xfrm>
          <a:custGeom>
            <a:avLst/>
            <a:gdLst/>
            <a:ahLst/>
            <a:cxnLst/>
            <a:rect l="l" t="t" r="r" b="b"/>
            <a:pathLst>
              <a:path w="5249719" h="4075094">
                <a:moveTo>
                  <a:pt x="0" y="0"/>
                </a:moveTo>
                <a:lnTo>
                  <a:pt x="5249718" y="0"/>
                </a:lnTo>
                <a:lnTo>
                  <a:pt x="5249718" y="4075094"/>
                </a:lnTo>
                <a:lnTo>
                  <a:pt x="0" y="40750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3432966" flipH="1">
            <a:off x="16057257" y="8116814"/>
            <a:ext cx="4461485" cy="2725562"/>
          </a:xfrm>
          <a:custGeom>
            <a:avLst/>
            <a:gdLst/>
            <a:ahLst/>
            <a:cxnLst/>
            <a:rect l="l" t="t" r="r" b="b"/>
            <a:pathLst>
              <a:path w="4461485" h="2725562">
                <a:moveTo>
                  <a:pt x="4461486" y="0"/>
                </a:moveTo>
                <a:lnTo>
                  <a:pt x="0" y="0"/>
                </a:lnTo>
                <a:lnTo>
                  <a:pt x="0" y="2725562"/>
                </a:lnTo>
                <a:lnTo>
                  <a:pt x="4461486" y="2725562"/>
                </a:lnTo>
                <a:lnTo>
                  <a:pt x="4461486"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4911008" flipH="1">
            <a:off x="-482701" y="-1560757"/>
            <a:ext cx="4383250" cy="2677767"/>
          </a:xfrm>
          <a:custGeom>
            <a:avLst/>
            <a:gdLst/>
            <a:ahLst/>
            <a:cxnLst/>
            <a:rect l="l" t="t" r="r" b="b"/>
            <a:pathLst>
              <a:path w="4383250" h="2677767">
                <a:moveTo>
                  <a:pt x="4383251" y="0"/>
                </a:moveTo>
                <a:lnTo>
                  <a:pt x="0" y="0"/>
                </a:lnTo>
                <a:lnTo>
                  <a:pt x="0" y="2677767"/>
                </a:lnTo>
                <a:lnTo>
                  <a:pt x="4383251" y="2677767"/>
                </a:lnTo>
                <a:lnTo>
                  <a:pt x="4383251"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24" t="-38888" r="-1662" b="-46331"/>
            </a:stretch>
          </a:blipFill>
        </p:spPr>
        <p:txBody>
          <a:bodyPr/>
          <a:lstStyle/>
          <a:p>
            <a:endParaRPr lang="en-US"/>
          </a:p>
        </p:txBody>
      </p:sp>
      <p:grpSp>
        <p:nvGrpSpPr>
          <p:cNvPr id="3" name="Group 3"/>
          <p:cNvGrpSpPr/>
          <p:nvPr/>
        </p:nvGrpSpPr>
        <p:grpSpPr>
          <a:xfrm>
            <a:off x="763726" y="2131964"/>
            <a:ext cx="1771249" cy="1564011"/>
            <a:chOff x="0" y="0"/>
            <a:chExt cx="2361665" cy="2085348"/>
          </a:xfrm>
        </p:grpSpPr>
        <p:sp>
          <p:nvSpPr>
            <p:cNvPr id="4" name="Freeform 4"/>
            <p:cNvSpPr/>
            <p:nvPr/>
          </p:nvSpPr>
          <p:spPr>
            <a:xfrm>
              <a:off x="0" y="0"/>
              <a:ext cx="2361665" cy="2085348"/>
            </a:xfrm>
            <a:custGeom>
              <a:avLst/>
              <a:gdLst/>
              <a:ahLst/>
              <a:cxnLst/>
              <a:rect l="l" t="t" r="r" b="b"/>
              <a:pathLst>
                <a:path w="2361665" h="2085348">
                  <a:moveTo>
                    <a:pt x="0" y="0"/>
                  </a:moveTo>
                  <a:lnTo>
                    <a:pt x="2361665" y="0"/>
                  </a:lnTo>
                  <a:lnTo>
                    <a:pt x="2361665" y="2085348"/>
                  </a:lnTo>
                  <a:lnTo>
                    <a:pt x="0" y="2085348"/>
                  </a:lnTo>
                  <a:lnTo>
                    <a:pt x="0" y="0"/>
                  </a:lnTo>
                  <a:close/>
                </a:path>
              </a:pathLst>
            </a:custGeom>
            <a:blipFill>
              <a:blip r:embed="rId3">
                <a:extLst>
                  <a:ext uri="{96DAC541-7B7A-43D3-8B79-37D633B846F1}">
                    <asvg:svgBlip xmlns:asvg="http://schemas.microsoft.com/office/drawing/2016/SVG/main" r:embed="rId4"/>
                  </a:ext>
                </a:extLst>
              </a:blip>
              <a:stretch>
                <a:fillRect r="-485" b="-3843"/>
              </a:stretch>
            </a:blipFill>
          </p:spPr>
          <p:txBody>
            <a:bodyPr/>
            <a:lstStyle/>
            <a:p>
              <a:endParaRPr lang="en-US"/>
            </a:p>
          </p:txBody>
        </p:sp>
        <p:sp>
          <p:nvSpPr>
            <p:cNvPr id="5" name="TextBox 5"/>
            <p:cNvSpPr txBox="1"/>
            <p:nvPr/>
          </p:nvSpPr>
          <p:spPr>
            <a:xfrm>
              <a:off x="67347" y="253540"/>
              <a:ext cx="2226971" cy="1581629"/>
            </a:xfrm>
            <a:prstGeom prst="rect">
              <a:avLst/>
            </a:prstGeom>
          </p:spPr>
          <p:txBody>
            <a:bodyPr lIns="0" tIns="0" rIns="0" bIns="0" rtlCol="0" anchor="t">
              <a:spAutoFit/>
            </a:bodyPr>
            <a:lstStyle/>
            <a:p>
              <a:pPr marL="0" lvl="0" indent="0" algn="ctr">
                <a:lnSpc>
                  <a:spcPts val="8972"/>
                </a:lnSpc>
              </a:pPr>
              <a:r>
                <a:rPr lang="en-US" sz="7539" spc="45">
                  <a:solidFill>
                    <a:srgbClr val="FCFCFC"/>
                  </a:solidFill>
                  <a:latin typeface="Bryndan Write"/>
                  <a:ea typeface="Bryndan Write"/>
                  <a:cs typeface="Bryndan Write"/>
                  <a:sym typeface="Bryndan Write"/>
                </a:rPr>
                <a:t>K</a:t>
              </a:r>
            </a:p>
          </p:txBody>
        </p:sp>
      </p:grpSp>
      <p:grpSp>
        <p:nvGrpSpPr>
          <p:cNvPr id="6" name="Group 6"/>
          <p:cNvGrpSpPr/>
          <p:nvPr/>
        </p:nvGrpSpPr>
        <p:grpSpPr>
          <a:xfrm>
            <a:off x="4636380" y="2365975"/>
            <a:ext cx="1771249" cy="1564011"/>
            <a:chOff x="0" y="0"/>
            <a:chExt cx="2361665" cy="2085348"/>
          </a:xfrm>
        </p:grpSpPr>
        <p:sp>
          <p:nvSpPr>
            <p:cNvPr id="7" name="Freeform 7"/>
            <p:cNvSpPr/>
            <p:nvPr/>
          </p:nvSpPr>
          <p:spPr>
            <a:xfrm>
              <a:off x="0" y="0"/>
              <a:ext cx="2361665" cy="2085348"/>
            </a:xfrm>
            <a:custGeom>
              <a:avLst/>
              <a:gdLst/>
              <a:ahLst/>
              <a:cxnLst/>
              <a:rect l="l" t="t" r="r" b="b"/>
              <a:pathLst>
                <a:path w="2361665" h="2085348">
                  <a:moveTo>
                    <a:pt x="0" y="0"/>
                  </a:moveTo>
                  <a:lnTo>
                    <a:pt x="2361665" y="0"/>
                  </a:lnTo>
                  <a:lnTo>
                    <a:pt x="2361665" y="2085348"/>
                  </a:lnTo>
                  <a:lnTo>
                    <a:pt x="0" y="2085348"/>
                  </a:lnTo>
                  <a:lnTo>
                    <a:pt x="0" y="0"/>
                  </a:lnTo>
                  <a:close/>
                </a:path>
              </a:pathLst>
            </a:custGeom>
            <a:blipFill>
              <a:blip r:embed="rId3">
                <a:extLst>
                  <a:ext uri="{96DAC541-7B7A-43D3-8B79-37D633B846F1}">
                    <asvg:svgBlip xmlns:asvg="http://schemas.microsoft.com/office/drawing/2016/SVG/main" r:embed="rId4"/>
                  </a:ext>
                </a:extLst>
              </a:blip>
              <a:stretch>
                <a:fillRect r="-485" b="-3843"/>
              </a:stretch>
            </a:blipFill>
          </p:spPr>
          <p:txBody>
            <a:bodyPr/>
            <a:lstStyle/>
            <a:p>
              <a:endParaRPr lang="en-US"/>
            </a:p>
          </p:txBody>
        </p:sp>
        <p:sp>
          <p:nvSpPr>
            <p:cNvPr id="8" name="TextBox 8"/>
            <p:cNvSpPr txBox="1"/>
            <p:nvPr/>
          </p:nvSpPr>
          <p:spPr>
            <a:xfrm>
              <a:off x="67347" y="253540"/>
              <a:ext cx="2226971" cy="1581629"/>
            </a:xfrm>
            <a:prstGeom prst="rect">
              <a:avLst/>
            </a:prstGeom>
          </p:spPr>
          <p:txBody>
            <a:bodyPr lIns="0" tIns="0" rIns="0" bIns="0" rtlCol="0" anchor="t">
              <a:spAutoFit/>
            </a:bodyPr>
            <a:lstStyle/>
            <a:p>
              <a:pPr marL="0" lvl="0" indent="0" algn="ctr">
                <a:lnSpc>
                  <a:spcPts val="8972"/>
                </a:lnSpc>
              </a:pPr>
              <a:r>
                <a:rPr lang="en-US" sz="7539" spc="45">
                  <a:solidFill>
                    <a:srgbClr val="FCFCFC"/>
                  </a:solidFill>
                  <a:latin typeface="Bryndan Write"/>
                  <a:ea typeface="Bryndan Write"/>
                  <a:cs typeface="Bryndan Write"/>
                  <a:sym typeface="Bryndan Write"/>
                </a:rPr>
                <a:t>P</a:t>
              </a:r>
            </a:p>
          </p:txBody>
        </p:sp>
      </p:grpSp>
      <p:grpSp>
        <p:nvGrpSpPr>
          <p:cNvPr id="9" name="Group 9"/>
          <p:cNvGrpSpPr/>
          <p:nvPr/>
        </p:nvGrpSpPr>
        <p:grpSpPr>
          <a:xfrm>
            <a:off x="7622128" y="3462930"/>
            <a:ext cx="1771249" cy="1564011"/>
            <a:chOff x="0" y="0"/>
            <a:chExt cx="2361665" cy="2085348"/>
          </a:xfrm>
        </p:grpSpPr>
        <p:sp>
          <p:nvSpPr>
            <p:cNvPr id="10" name="Freeform 10"/>
            <p:cNvSpPr/>
            <p:nvPr/>
          </p:nvSpPr>
          <p:spPr>
            <a:xfrm>
              <a:off x="0" y="0"/>
              <a:ext cx="2361665" cy="2085348"/>
            </a:xfrm>
            <a:custGeom>
              <a:avLst/>
              <a:gdLst/>
              <a:ahLst/>
              <a:cxnLst/>
              <a:rect l="l" t="t" r="r" b="b"/>
              <a:pathLst>
                <a:path w="2361665" h="2085348">
                  <a:moveTo>
                    <a:pt x="0" y="0"/>
                  </a:moveTo>
                  <a:lnTo>
                    <a:pt x="2361665" y="0"/>
                  </a:lnTo>
                  <a:lnTo>
                    <a:pt x="2361665" y="2085348"/>
                  </a:lnTo>
                  <a:lnTo>
                    <a:pt x="0" y="2085348"/>
                  </a:lnTo>
                  <a:lnTo>
                    <a:pt x="0" y="0"/>
                  </a:lnTo>
                  <a:close/>
                </a:path>
              </a:pathLst>
            </a:custGeom>
            <a:blipFill>
              <a:blip r:embed="rId3">
                <a:extLst>
                  <a:ext uri="{96DAC541-7B7A-43D3-8B79-37D633B846F1}">
                    <asvg:svgBlip xmlns:asvg="http://schemas.microsoft.com/office/drawing/2016/SVG/main" r:embed="rId4"/>
                  </a:ext>
                </a:extLst>
              </a:blip>
              <a:stretch>
                <a:fillRect r="-485" b="-3843"/>
              </a:stretch>
            </a:blipFill>
          </p:spPr>
          <p:txBody>
            <a:bodyPr/>
            <a:lstStyle/>
            <a:p>
              <a:endParaRPr lang="en-US"/>
            </a:p>
          </p:txBody>
        </p:sp>
        <p:sp>
          <p:nvSpPr>
            <p:cNvPr id="11" name="TextBox 11"/>
            <p:cNvSpPr txBox="1"/>
            <p:nvPr/>
          </p:nvSpPr>
          <p:spPr>
            <a:xfrm>
              <a:off x="67347" y="253540"/>
              <a:ext cx="2226971" cy="1581629"/>
            </a:xfrm>
            <a:prstGeom prst="rect">
              <a:avLst/>
            </a:prstGeom>
          </p:spPr>
          <p:txBody>
            <a:bodyPr lIns="0" tIns="0" rIns="0" bIns="0" rtlCol="0" anchor="t">
              <a:spAutoFit/>
            </a:bodyPr>
            <a:lstStyle/>
            <a:p>
              <a:pPr marL="0" lvl="0" indent="0" algn="ctr">
                <a:lnSpc>
                  <a:spcPts val="8972"/>
                </a:lnSpc>
              </a:pPr>
              <a:r>
                <a:rPr lang="en-US" sz="7539" spc="45">
                  <a:solidFill>
                    <a:srgbClr val="FCFCFC"/>
                  </a:solidFill>
                  <a:latin typeface="Bryndan Write"/>
                  <a:ea typeface="Bryndan Write"/>
                  <a:cs typeface="Bryndan Write"/>
                  <a:sym typeface="Bryndan Write"/>
                </a:rPr>
                <a:t>A</a:t>
              </a:r>
            </a:p>
          </p:txBody>
        </p:sp>
      </p:grpSp>
      <p:grpSp>
        <p:nvGrpSpPr>
          <p:cNvPr id="12" name="Group 12"/>
          <p:cNvGrpSpPr/>
          <p:nvPr/>
        </p:nvGrpSpPr>
        <p:grpSpPr>
          <a:xfrm>
            <a:off x="11139557" y="2797483"/>
            <a:ext cx="1771249" cy="1564011"/>
            <a:chOff x="0" y="0"/>
            <a:chExt cx="2361665" cy="2085348"/>
          </a:xfrm>
        </p:grpSpPr>
        <p:sp>
          <p:nvSpPr>
            <p:cNvPr id="13" name="Freeform 13"/>
            <p:cNvSpPr/>
            <p:nvPr/>
          </p:nvSpPr>
          <p:spPr>
            <a:xfrm>
              <a:off x="0" y="0"/>
              <a:ext cx="2361665" cy="2085348"/>
            </a:xfrm>
            <a:custGeom>
              <a:avLst/>
              <a:gdLst/>
              <a:ahLst/>
              <a:cxnLst/>
              <a:rect l="l" t="t" r="r" b="b"/>
              <a:pathLst>
                <a:path w="2361665" h="2085348">
                  <a:moveTo>
                    <a:pt x="0" y="0"/>
                  </a:moveTo>
                  <a:lnTo>
                    <a:pt x="2361665" y="0"/>
                  </a:lnTo>
                  <a:lnTo>
                    <a:pt x="2361665" y="2085348"/>
                  </a:lnTo>
                  <a:lnTo>
                    <a:pt x="0" y="2085348"/>
                  </a:lnTo>
                  <a:lnTo>
                    <a:pt x="0" y="0"/>
                  </a:lnTo>
                  <a:close/>
                </a:path>
              </a:pathLst>
            </a:custGeom>
            <a:blipFill>
              <a:blip r:embed="rId3">
                <a:extLst>
                  <a:ext uri="{96DAC541-7B7A-43D3-8B79-37D633B846F1}">
                    <asvg:svgBlip xmlns:asvg="http://schemas.microsoft.com/office/drawing/2016/SVG/main" r:embed="rId4"/>
                  </a:ext>
                </a:extLst>
              </a:blip>
              <a:stretch>
                <a:fillRect r="-485" b="-3843"/>
              </a:stretch>
            </a:blipFill>
          </p:spPr>
          <p:txBody>
            <a:bodyPr/>
            <a:lstStyle/>
            <a:p>
              <a:endParaRPr lang="en-US"/>
            </a:p>
          </p:txBody>
        </p:sp>
        <p:sp>
          <p:nvSpPr>
            <p:cNvPr id="14" name="TextBox 14"/>
            <p:cNvSpPr txBox="1"/>
            <p:nvPr/>
          </p:nvSpPr>
          <p:spPr>
            <a:xfrm>
              <a:off x="67347" y="253540"/>
              <a:ext cx="2226971" cy="1581629"/>
            </a:xfrm>
            <a:prstGeom prst="rect">
              <a:avLst/>
            </a:prstGeom>
          </p:spPr>
          <p:txBody>
            <a:bodyPr lIns="0" tIns="0" rIns="0" bIns="0" rtlCol="0" anchor="t">
              <a:spAutoFit/>
            </a:bodyPr>
            <a:lstStyle/>
            <a:p>
              <a:pPr marL="0" lvl="0" indent="0" algn="ctr">
                <a:lnSpc>
                  <a:spcPts val="8972"/>
                </a:lnSpc>
              </a:pPr>
              <a:r>
                <a:rPr lang="en-US" sz="7539" spc="45">
                  <a:solidFill>
                    <a:srgbClr val="FCFCFC"/>
                  </a:solidFill>
                  <a:latin typeface="Bryndan Write"/>
                  <a:ea typeface="Bryndan Write"/>
                  <a:cs typeface="Bryndan Write"/>
                  <a:sym typeface="Bryndan Write"/>
                </a:rPr>
                <a:t>L</a:t>
              </a:r>
            </a:p>
          </p:txBody>
        </p:sp>
      </p:grpSp>
      <p:sp>
        <p:nvSpPr>
          <p:cNvPr id="15" name="Freeform 15"/>
          <p:cNvSpPr/>
          <p:nvPr/>
        </p:nvSpPr>
        <p:spPr>
          <a:xfrm rot="3921274">
            <a:off x="2919018" y="2231854"/>
            <a:ext cx="1333779" cy="1364231"/>
          </a:xfrm>
          <a:custGeom>
            <a:avLst/>
            <a:gdLst/>
            <a:ahLst/>
            <a:cxnLst/>
            <a:rect l="l" t="t" r="r" b="b"/>
            <a:pathLst>
              <a:path w="1333779" h="1364231">
                <a:moveTo>
                  <a:pt x="0" y="0"/>
                </a:moveTo>
                <a:lnTo>
                  <a:pt x="1333779" y="0"/>
                </a:lnTo>
                <a:lnTo>
                  <a:pt x="1333779" y="1364231"/>
                </a:lnTo>
                <a:lnTo>
                  <a:pt x="0" y="136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1612896">
            <a:off x="6796384" y="2652879"/>
            <a:ext cx="1333779" cy="1364231"/>
          </a:xfrm>
          <a:custGeom>
            <a:avLst/>
            <a:gdLst/>
            <a:ahLst/>
            <a:cxnLst/>
            <a:rect l="l" t="t" r="r" b="b"/>
            <a:pathLst>
              <a:path w="1333779" h="1364231">
                <a:moveTo>
                  <a:pt x="0" y="0"/>
                </a:moveTo>
                <a:lnTo>
                  <a:pt x="1333779" y="0"/>
                </a:lnTo>
                <a:lnTo>
                  <a:pt x="1333779" y="1364231"/>
                </a:lnTo>
                <a:lnTo>
                  <a:pt x="0" y="136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763726" y="-65755"/>
            <a:ext cx="17259300" cy="2004060"/>
          </a:xfrm>
          <a:prstGeom prst="rect">
            <a:avLst/>
          </a:prstGeom>
        </p:spPr>
        <p:txBody>
          <a:bodyPr lIns="0" tIns="0" rIns="0" bIns="0" rtlCol="0" anchor="t">
            <a:spAutoFit/>
          </a:bodyPr>
          <a:lstStyle/>
          <a:p>
            <a:pPr marL="0" lvl="0" indent="0" algn="ctr">
              <a:lnSpc>
                <a:spcPts val="15539"/>
              </a:lnSpc>
              <a:spcBef>
                <a:spcPct val="0"/>
              </a:spcBef>
            </a:pPr>
            <a:r>
              <a:rPr lang="en-US" sz="11100" spc="66">
                <a:solidFill>
                  <a:srgbClr val="103E7B"/>
                </a:solidFill>
                <a:latin typeface="Bryndan Write"/>
                <a:ea typeface="Bryndan Write"/>
                <a:cs typeface="Bryndan Write"/>
                <a:sym typeface="Bryndan Write"/>
              </a:rPr>
              <a:t>Help Kids feel respected</a:t>
            </a:r>
          </a:p>
        </p:txBody>
      </p:sp>
      <p:sp>
        <p:nvSpPr>
          <p:cNvPr id="18" name="Freeform 18"/>
          <p:cNvSpPr/>
          <p:nvPr/>
        </p:nvSpPr>
        <p:spPr>
          <a:xfrm rot="-2877417" flipH="1" flipV="1">
            <a:off x="-2824649" y="-932924"/>
            <a:ext cx="7706697" cy="2774411"/>
          </a:xfrm>
          <a:custGeom>
            <a:avLst/>
            <a:gdLst/>
            <a:ahLst/>
            <a:cxnLst/>
            <a:rect l="l" t="t" r="r" b="b"/>
            <a:pathLst>
              <a:path w="7706697" h="2774411">
                <a:moveTo>
                  <a:pt x="7706698" y="2774411"/>
                </a:moveTo>
                <a:lnTo>
                  <a:pt x="0" y="2774411"/>
                </a:lnTo>
                <a:lnTo>
                  <a:pt x="0" y="0"/>
                </a:lnTo>
                <a:lnTo>
                  <a:pt x="7706698" y="0"/>
                </a:lnTo>
                <a:lnTo>
                  <a:pt x="7706698" y="277441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rot="8100000" flipH="1" flipV="1">
            <a:off x="13603278" y="8413453"/>
            <a:ext cx="7706697" cy="2774411"/>
          </a:xfrm>
          <a:custGeom>
            <a:avLst/>
            <a:gdLst/>
            <a:ahLst/>
            <a:cxnLst/>
            <a:rect l="l" t="t" r="r" b="b"/>
            <a:pathLst>
              <a:path w="7706697" h="2774411">
                <a:moveTo>
                  <a:pt x="7706697" y="2774411"/>
                </a:moveTo>
                <a:lnTo>
                  <a:pt x="0" y="2774411"/>
                </a:lnTo>
                <a:lnTo>
                  <a:pt x="0" y="0"/>
                </a:lnTo>
                <a:lnTo>
                  <a:pt x="7706697" y="0"/>
                </a:lnTo>
                <a:lnTo>
                  <a:pt x="7706697" y="277441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rot="3921274">
            <a:off x="13294388" y="2897373"/>
            <a:ext cx="1333779" cy="1364231"/>
          </a:xfrm>
          <a:custGeom>
            <a:avLst/>
            <a:gdLst/>
            <a:ahLst/>
            <a:cxnLst/>
            <a:rect l="l" t="t" r="r" b="b"/>
            <a:pathLst>
              <a:path w="1333779" h="1364231">
                <a:moveTo>
                  <a:pt x="0" y="0"/>
                </a:moveTo>
                <a:lnTo>
                  <a:pt x="1333780" y="0"/>
                </a:lnTo>
                <a:lnTo>
                  <a:pt x="1333780" y="1364231"/>
                </a:lnTo>
                <a:lnTo>
                  <a:pt x="0" y="136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1" name="Group 21"/>
          <p:cNvGrpSpPr/>
          <p:nvPr/>
        </p:nvGrpSpPr>
        <p:grpSpPr>
          <a:xfrm>
            <a:off x="14999497" y="3688067"/>
            <a:ext cx="1771249" cy="1564011"/>
            <a:chOff x="0" y="0"/>
            <a:chExt cx="2361665" cy="2085348"/>
          </a:xfrm>
        </p:grpSpPr>
        <p:sp>
          <p:nvSpPr>
            <p:cNvPr id="22" name="Freeform 22"/>
            <p:cNvSpPr/>
            <p:nvPr/>
          </p:nvSpPr>
          <p:spPr>
            <a:xfrm>
              <a:off x="0" y="0"/>
              <a:ext cx="2361665" cy="2085348"/>
            </a:xfrm>
            <a:custGeom>
              <a:avLst/>
              <a:gdLst/>
              <a:ahLst/>
              <a:cxnLst/>
              <a:rect l="l" t="t" r="r" b="b"/>
              <a:pathLst>
                <a:path w="2361665" h="2085348">
                  <a:moveTo>
                    <a:pt x="0" y="0"/>
                  </a:moveTo>
                  <a:lnTo>
                    <a:pt x="2361665" y="0"/>
                  </a:lnTo>
                  <a:lnTo>
                    <a:pt x="2361665" y="2085348"/>
                  </a:lnTo>
                  <a:lnTo>
                    <a:pt x="0" y="2085348"/>
                  </a:lnTo>
                  <a:lnTo>
                    <a:pt x="0" y="0"/>
                  </a:lnTo>
                  <a:close/>
                </a:path>
              </a:pathLst>
            </a:custGeom>
            <a:blipFill>
              <a:blip r:embed="rId3">
                <a:extLst>
                  <a:ext uri="{96DAC541-7B7A-43D3-8B79-37D633B846F1}">
                    <asvg:svgBlip xmlns:asvg="http://schemas.microsoft.com/office/drawing/2016/SVG/main" r:embed="rId4"/>
                  </a:ext>
                </a:extLst>
              </a:blip>
              <a:stretch>
                <a:fillRect r="-485" b="-3843"/>
              </a:stretch>
            </a:blipFill>
          </p:spPr>
          <p:txBody>
            <a:bodyPr/>
            <a:lstStyle/>
            <a:p>
              <a:endParaRPr lang="en-US"/>
            </a:p>
          </p:txBody>
        </p:sp>
        <p:sp>
          <p:nvSpPr>
            <p:cNvPr id="23" name="TextBox 23"/>
            <p:cNvSpPr txBox="1"/>
            <p:nvPr/>
          </p:nvSpPr>
          <p:spPr>
            <a:xfrm>
              <a:off x="67347" y="253540"/>
              <a:ext cx="2226971" cy="1581629"/>
            </a:xfrm>
            <a:prstGeom prst="rect">
              <a:avLst/>
            </a:prstGeom>
          </p:spPr>
          <p:txBody>
            <a:bodyPr lIns="0" tIns="0" rIns="0" bIns="0" rtlCol="0" anchor="t">
              <a:spAutoFit/>
            </a:bodyPr>
            <a:lstStyle/>
            <a:p>
              <a:pPr marL="0" lvl="0" indent="0" algn="ctr">
                <a:lnSpc>
                  <a:spcPts val="8972"/>
                </a:lnSpc>
              </a:pPr>
              <a:r>
                <a:rPr lang="en-US" sz="7539" spc="45">
                  <a:solidFill>
                    <a:srgbClr val="FCFCFC"/>
                  </a:solidFill>
                  <a:latin typeface="Bryndan Write"/>
                  <a:ea typeface="Bryndan Write"/>
                  <a:cs typeface="Bryndan Write"/>
                  <a:sym typeface="Bryndan Write"/>
                </a:rPr>
                <a:t>S</a:t>
              </a:r>
            </a:p>
          </p:txBody>
        </p:sp>
      </p:grpSp>
      <p:sp>
        <p:nvSpPr>
          <p:cNvPr id="24" name="Freeform 24"/>
          <p:cNvSpPr/>
          <p:nvPr/>
        </p:nvSpPr>
        <p:spPr>
          <a:xfrm rot="1612896">
            <a:off x="9417022" y="2652879"/>
            <a:ext cx="1333779" cy="1364231"/>
          </a:xfrm>
          <a:custGeom>
            <a:avLst/>
            <a:gdLst/>
            <a:ahLst/>
            <a:cxnLst/>
            <a:rect l="l" t="t" r="r" b="b"/>
            <a:pathLst>
              <a:path w="1333779" h="1364231">
                <a:moveTo>
                  <a:pt x="0" y="0"/>
                </a:moveTo>
                <a:lnTo>
                  <a:pt x="1333779" y="0"/>
                </a:lnTo>
                <a:lnTo>
                  <a:pt x="1333779" y="1364231"/>
                </a:lnTo>
                <a:lnTo>
                  <a:pt x="0" y="136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a:off x="346047" y="5769431"/>
            <a:ext cx="5175958" cy="3881968"/>
          </a:xfrm>
          <a:custGeom>
            <a:avLst/>
            <a:gdLst/>
            <a:ahLst/>
            <a:cxnLst/>
            <a:rect l="l" t="t" r="r" b="b"/>
            <a:pathLst>
              <a:path w="5175958" h="3881968">
                <a:moveTo>
                  <a:pt x="0" y="0"/>
                </a:moveTo>
                <a:lnTo>
                  <a:pt x="5175958" y="0"/>
                </a:lnTo>
                <a:lnTo>
                  <a:pt x="5175958" y="3881969"/>
                </a:lnTo>
                <a:lnTo>
                  <a:pt x="0" y="3881969"/>
                </a:lnTo>
                <a:lnTo>
                  <a:pt x="0" y="0"/>
                </a:lnTo>
                <a:close/>
              </a:path>
            </a:pathLst>
          </a:custGeom>
          <a:blipFill>
            <a:blip r:embed="rId9"/>
            <a:stretch>
              <a:fillRect/>
            </a:stretch>
          </a:blipFill>
        </p:spPr>
        <p:txBody>
          <a:bodyPr/>
          <a:lstStyle/>
          <a:p>
            <a:endParaRPr lang="en-US"/>
          </a:p>
        </p:txBody>
      </p:sp>
      <p:sp>
        <p:nvSpPr>
          <p:cNvPr id="26" name="TextBox 26"/>
          <p:cNvSpPr txBox="1"/>
          <p:nvPr/>
        </p:nvSpPr>
        <p:spPr>
          <a:xfrm>
            <a:off x="-302256" y="3775977"/>
            <a:ext cx="3903213" cy="1423067"/>
          </a:xfrm>
          <a:prstGeom prst="rect">
            <a:avLst/>
          </a:prstGeom>
        </p:spPr>
        <p:txBody>
          <a:bodyPr lIns="0" tIns="0" rIns="0" bIns="0" rtlCol="0" anchor="t">
            <a:spAutoFit/>
          </a:bodyPr>
          <a:lstStyle/>
          <a:p>
            <a:pPr algn="ctr">
              <a:lnSpc>
                <a:spcPts val="5563"/>
              </a:lnSpc>
            </a:pPr>
            <a:r>
              <a:rPr lang="en-US" sz="3973" b="1">
                <a:solidFill>
                  <a:srgbClr val="103E7B"/>
                </a:solidFill>
                <a:latin typeface="Poppins Medium"/>
                <a:ea typeface="Poppins Medium"/>
                <a:cs typeface="Poppins Medium"/>
                <a:sym typeface="Poppins Medium"/>
              </a:rPr>
              <a:t>Kid </a:t>
            </a:r>
          </a:p>
          <a:p>
            <a:pPr algn="ctr">
              <a:lnSpc>
                <a:spcPts val="5563"/>
              </a:lnSpc>
              <a:spcBef>
                <a:spcPct val="0"/>
              </a:spcBef>
            </a:pPr>
            <a:r>
              <a:rPr lang="en-US" sz="3973" b="1">
                <a:solidFill>
                  <a:srgbClr val="103E7B"/>
                </a:solidFill>
                <a:latin typeface="Poppins Medium"/>
                <a:ea typeface="Poppins Medium"/>
                <a:cs typeface="Poppins Medium"/>
                <a:sym typeface="Poppins Medium"/>
              </a:rPr>
              <a:t>Level</a:t>
            </a:r>
          </a:p>
        </p:txBody>
      </p:sp>
      <p:sp>
        <p:nvSpPr>
          <p:cNvPr id="27" name="TextBox 27"/>
          <p:cNvSpPr txBox="1"/>
          <p:nvPr/>
        </p:nvSpPr>
        <p:spPr>
          <a:xfrm>
            <a:off x="2684774" y="3965364"/>
            <a:ext cx="3903213" cy="1423067"/>
          </a:xfrm>
          <a:prstGeom prst="rect">
            <a:avLst/>
          </a:prstGeom>
        </p:spPr>
        <p:txBody>
          <a:bodyPr lIns="0" tIns="0" rIns="0" bIns="0" rtlCol="0" anchor="t">
            <a:spAutoFit/>
          </a:bodyPr>
          <a:lstStyle/>
          <a:p>
            <a:pPr algn="ctr">
              <a:lnSpc>
                <a:spcPts val="5563"/>
              </a:lnSpc>
              <a:spcBef>
                <a:spcPct val="0"/>
              </a:spcBef>
            </a:pPr>
            <a:r>
              <a:rPr lang="en-US" sz="3973" b="1">
                <a:solidFill>
                  <a:srgbClr val="103E7B"/>
                </a:solidFill>
                <a:latin typeface="Poppins Medium"/>
                <a:ea typeface="Poppins Medium"/>
                <a:cs typeface="Poppins Medium"/>
                <a:sym typeface="Poppins Medium"/>
              </a:rPr>
              <a:t>Praise the Positive</a:t>
            </a:r>
          </a:p>
        </p:txBody>
      </p:sp>
      <p:sp>
        <p:nvSpPr>
          <p:cNvPr id="28" name="TextBox 28"/>
          <p:cNvSpPr txBox="1"/>
          <p:nvPr/>
        </p:nvSpPr>
        <p:spPr>
          <a:xfrm>
            <a:off x="6587987" y="5175680"/>
            <a:ext cx="3903213" cy="1450372"/>
          </a:xfrm>
          <a:prstGeom prst="rect">
            <a:avLst/>
          </a:prstGeom>
        </p:spPr>
        <p:txBody>
          <a:bodyPr lIns="0" tIns="0" rIns="0" bIns="0" rtlCol="0" anchor="t">
            <a:spAutoFit/>
          </a:bodyPr>
          <a:lstStyle/>
          <a:p>
            <a:pPr algn="ctr">
              <a:lnSpc>
                <a:spcPts val="5703"/>
              </a:lnSpc>
            </a:pPr>
            <a:r>
              <a:rPr lang="en-US" sz="4073" b="1">
                <a:solidFill>
                  <a:srgbClr val="103E7B"/>
                </a:solidFill>
                <a:latin typeface="Poppins Medium"/>
                <a:ea typeface="Poppins Medium"/>
                <a:cs typeface="Poppins Medium"/>
                <a:sym typeface="Poppins Medium"/>
              </a:rPr>
              <a:t>Ask </a:t>
            </a:r>
          </a:p>
          <a:p>
            <a:pPr algn="ctr">
              <a:lnSpc>
                <a:spcPts val="5563"/>
              </a:lnSpc>
              <a:spcBef>
                <a:spcPct val="0"/>
              </a:spcBef>
            </a:pPr>
            <a:r>
              <a:rPr lang="en-US" sz="3973" b="1">
                <a:solidFill>
                  <a:srgbClr val="103E7B"/>
                </a:solidFill>
                <a:latin typeface="Poppins Medium"/>
                <a:ea typeface="Poppins Medium"/>
                <a:cs typeface="Poppins Medium"/>
                <a:sym typeface="Poppins Medium"/>
              </a:rPr>
              <a:t>Questions</a:t>
            </a:r>
          </a:p>
        </p:txBody>
      </p:sp>
      <p:sp>
        <p:nvSpPr>
          <p:cNvPr id="29" name="TextBox 29"/>
          <p:cNvSpPr txBox="1"/>
          <p:nvPr/>
        </p:nvSpPr>
        <p:spPr>
          <a:xfrm>
            <a:off x="10244830" y="4599068"/>
            <a:ext cx="3903213" cy="718217"/>
          </a:xfrm>
          <a:prstGeom prst="rect">
            <a:avLst/>
          </a:prstGeom>
        </p:spPr>
        <p:txBody>
          <a:bodyPr lIns="0" tIns="0" rIns="0" bIns="0" rtlCol="0" anchor="t">
            <a:spAutoFit/>
          </a:bodyPr>
          <a:lstStyle/>
          <a:p>
            <a:pPr algn="ctr">
              <a:lnSpc>
                <a:spcPts val="5563"/>
              </a:lnSpc>
              <a:spcBef>
                <a:spcPct val="0"/>
              </a:spcBef>
            </a:pPr>
            <a:r>
              <a:rPr lang="en-US" sz="3973" b="1">
                <a:solidFill>
                  <a:srgbClr val="103E7B"/>
                </a:solidFill>
                <a:latin typeface="Poppins Medium"/>
                <a:ea typeface="Poppins Medium"/>
                <a:cs typeface="Poppins Medium"/>
                <a:sym typeface="Poppins Medium"/>
              </a:rPr>
              <a:t>Listen</a:t>
            </a:r>
          </a:p>
        </p:txBody>
      </p:sp>
      <p:sp>
        <p:nvSpPr>
          <p:cNvPr id="30" name="TextBox 30"/>
          <p:cNvSpPr txBox="1"/>
          <p:nvPr/>
        </p:nvSpPr>
        <p:spPr>
          <a:xfrm>
            <a:off x="13933515" y="5478744"/>
            <a:ext cx="3903213" cy="2127917"/>
          </a:xfrm>
          <a:prstGeom prst="rect">
            <a:avLst/>
          </a:prstGeom>
        </p:spPr>
        <p:txBody>
          <a:bodyPr lIns="0" tIns="0" rIns="0" bIns="0" rtlCol="0" anchor="t">
            <a:spAutoFit/>
          </a:bodyPr>
          <a:lstStyle/>
          <a:p>
            <a:pPr algn="ctr">
              <a:lnSpc>
                <a:spcPts val="5563"/>
              </a:lnSpc>
              <a:spcBef>
                <a:spcPct val="0"/>
              </a:spcBef>
            </a:pPr>
            <a:r>
              <a:rPr lang="en-US" sz="3973" b="1">
                <a:solidFill>
                  <a:srgbClr val="103E7B"/>
                </a:solidFill>
                <a:latin typeface="Poppins Medium"/>
                <a:ea typeface="Poppins Medium"/>
                <a:cs typeface="Poppins Medium"/>
                <a:sym typeface="Poppins Medium"/>
              </a:rPr>
              <a:t>Say what you mean, with care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8318" y="0"/>
            <a:ext cx="6602422" cy="11737639"/>
          </a:xfrm>
          <a:custGeom>
            <a:avLst/>
            <a:gdLst/>
            <a:ahLst/>
            <a:cxnLst/>
            <a:rect l="l" t="t" r="r" b="b"/>
            <a:pathLst>
              <a:path w="6602422" h="11737639">
                <a:moveTo>
                  <a:pt x="0" y="0"/>
                </a:moveTo>
                <a:lnTo>
                  <a:pt x="6602421" y="0"/>
                </a:lnTo>
                <a:lnTo>
                  <a:pt x="6602421" y="11737639"/>
                </a:lnTo>
                <a:lnTo>
                  <a:pt x="0" y="11737639"/>
                </a:lnTo>
                <a:lnTo>
                  <a:pt x="0" y="0"/>
                </a:lnTo>
                <a:close/>
              </a:path>
            </a:pathLst>
          </a:custGeom>
          <a:blipFill>
            <a:blip r:embed="rId2"/>
            <a:stretch>
              <a:fillRect/>
            </a:stretch>
          </a:blipFill>
        </p:spPr>
        <p:txBody>
          <a:bodyPr/>
          <a:lstStyle/>
          <a:p>
            <a:endParaRPr lang="en-US"/>
          </a:p>
        </p:txBody>
      </p:sp>
      <p:sp>
        <p:nvSpPr>
          <p:cNvPr id="3" name="Freeform 3"/>
          <p:cNvSpPr/>
          <p:nvPr/>
        </p:nvSpPr>
        <p:spPr>
          <a:xfrm>
            <a:off x="8554257" y="341715"/>
            <a:ext cx="6407507" cy="4271671"/>
          </a:xfrm>
          <a:custGeom>
            <a:avLst/>
            <a:gdLst/>
            <a:ahLst/>
            <a:cxnLst/>
            <a:rect l="l" t="t" r="r" b="b"/>
            <a:pathLst>
              <a:path w="6407507" h="4271671">
                <a:moveTo>
                  <a:pt x="0" y="0"/>
                </a:moveTo>
                <a:lnTo>
                  <a:pt x="6407507" y="0"/>
                </a:lnTo>
                <a:lnTo>
                  <a:pt x="6407507" y="4271671"/>
                </a:lnTo>
                <a:lnTo>
                  <a:pt x="0" y="4271671"/>
                </a:lnTo>
                <a:lnTo>
                  <a:pt x="0" y="0"/>
                </a:lnTo>
                <a:close/>
              </a:path>
            </a:pathLst>
          </a:custGeom>
          <a:blipFill>
            <a:blip r:embed="rId3"/>
            <a:stretch>
              <a:fillRect/>
            </a:stretch>
          </a:blipFill>
        </p:spPr>
        <p:txBody>
          <a:bodyPr/>
          <a:lstStyle/>
          <a:p>
            <a:endParaRPr lang="en-US"/>
          </a:p>
        </p:txBody>
      </p:sp>
      <p:sp>
        <p:nvSpPr>
          <p:cNvPr id="4" name="Freeform 4"/>
          <p:cNvSpPr/>
          <p:nvPr/>
        </p:nvSpPr>
        <p:spPr>
          <a:xfrm>
            <a:off x="10587419" y="4982114"/>
            <a:ext cx="7293336" cy="4862224"/>
          </a:xfrm>
          <a:custGeom>
            <a:avLst/>
            <a:gdLst/>
            <a:ahLst/>
            <a:cxnLst/>
            <a:rect l="l" t="t" r="r" b="b"/>
            <a:pathLst>
              <a:path w="7293336" h="4862224">
                <a:moveTo>
                  <a:pt x="0" y="0"/>
                </a:moveTo>
                <a:lnTo>
                  <a:pt x="7293336" y="0"/>
                </a:lnTo>
                <a:lnTo>
                  <a:pt x="7293336" y="4862224"/>
                </a:lnTo>
                <a:lnTo>
                  <a:pt x="0" y="486222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grpSp>
        <p:nvGrpSpPr>
          <p:cNvPr id="3" name="Group 3"/>
          <p:cNvGrpSpPr/>
          <p:nvPr/>
        </p:nvGrpSpPr>
        <p:grpSpPr>
          <a:xfrm>
            <a:off x="8376224" y="1028700"/>
            <a:ext cx="3895525" cy="4072733"/>
            <a:chOff x="0" y="0"/>
            <a:chExt cx="5194034" cy="5430311"/>
          </a:xfrm>
        </p:grpSpPr>
        <p:sp>
          <p:nvSpPr>
            <p:cNvPr id="4" name="Freeform 4"/>
            <p:cNvSpPr/>
            <p:nvPr/>
          </p:nvSpPr>
          <p:spPr>
            <a:xfrm>
              <a:off x="0" y="313065"/>
              <a:ext cx="5194034" cy="5117246"/>
            </a:xfrm>
            <a:custGeom>
              <a:avLst/>
              <a:gdLst/>
              <a:ahLst/>
              <a:cxnLst/>
              <a:rect l="l" t="t" r="r" b="b"/>
              <a:pathLst>
                <a:path w="5194034" h="5117246">
                  <a:moveTo>
                    <a:pt x="0" y="0"/>
                  </a:moveTo>
                  <a:lnTo>
                    <a:pt x="5194034" y="0"/>
                  </a:lnTo>
                  <a:lnTo>
                    <a:pt x="5194034" y="5117246"/>
                  </a:lnTo>
                  <a:lnTo>
                    <a:pt x="0" y="5117246"/>
                  </a:lnTo>
                  <a:lnTo>
                    <a:pt x="0" y="0"/>
                  </a:lnTo>
                  <a:close/>
                </a:path>
              </a:pathLst>
            </a:custGeom>
            <a:blipFill>
              <a:blip r:embed="rId4">
                <a:extLst>
                  <a:ext uri="{96DAC541-7B7A-43D3-8B79-37D633B846F1}">
                    <asvg:svgBlip xmlns:asvg="http://schemas.microsoft.com/office/drawing/2016/SVG/main" r:embed="rId5"/>
                  </a:ext>
                </a:extLst>
              </a:blip>
              <a:stretch>
                <a:fillRect l="-4060" r="-2448"/>
              </a:stretch>
            </a:blipFill>
          </p:spPr>
          <p:txBody>
            <a:bodyPr/>
            <a:lstStyle/>
            <a:p>
              <a:endParaRPr lang="en-US"/>
            </a:p>
          </p:txBody>
        </p:sp>
        <p:sp>
          <p:nvSpPr>
            <p:cNvPr id="5" name="Freeform 5"/>
            <p:cNvSpPr/>
            <p:nvPr/>
          </p:nvSpPr>
          <p:spPr>
            <a:xfrm>
              <a:off x="1607503" y="0"/>
              <a:ext cx="2449649" cy="744552"/>
            </a:xfrm>
            <a:custGeom>
              <a:avLst/>
              <a:gdLst/>
              <a:ahLst/>
              <a:cxnLst/>
              <a:rect l="l" t="t" r="r" b="b"/>
              <a:pathLst>
                <a:path w="2449649" h="744552">
                  <a:moveTo>
                    <a:pt x="0" y="0"/>
                  </a:moveTo>
                  <a:lnTo>
                    <a:pt x="2449648" y="0"/>
                  </a:lnTo>
                  <a:lnTo>
                    <a:pt x="2449648" y="744552"/>
                  </a:lnTo>
                  <a:lnTo>
                    <a:pt x="0" y="744552"/>
                  </a:lnTo>
                  <a:lnTo>
                    <a:pt x="0" y="0"/>
                  </a:lnTo>
                  <a:close/>
                </a:path>
              </a:pathLst>
            </a:custGeom>
            <a:blipFill>
              <a:blip r:embed="rId6">
                <a:extLst>
                  <a:ext uri="{96DAC541-7B7A-43D3-8B79-37D633B846F1}">
                    <asvg:svgBlip xmlns:asvg="http://schemas.microsoft.com/office/drawing/2016/SVG/main" r:embed="rId7"/>
                  </a:ext>
                </a:extLst>
              </a:blip>
              <a:stretch>
                <a:fillRect t="-108195" b="-92026"/>
              </a:stretch>
            </a:blipFill>
          </p:spPr>
          <p:txBody>
            <a:bodyPr/>
            <a:lstStyle/>
            <a:p>
              <a:endParaRPr lang="en-US"/>
            </a:p>
          </p:txBody>
        </p:sp>
      </p:grpSp>
      <p:grpSp>
        <p:nvGrpSpPr>
          <p:cNvPr id="6" name="Group 6"/>
          <p:cNvGrpSpPr/>
          <p:nvPr/>
        </p:nvGrpSpPr>
        <p:grpSpPr>
          <a:xfrm>
            <a:off x="12879721" y="1028700"/>
            <a:ext cx="3873008" cy="4072733"/>
            <a:chOff x="0" y="0"/>
            <a:chExt cx="5164010" cy="5430311"/>
          </a:xfrm>
        </p:grpSpPr>
        <p:sp>
          <p:nvSpPr>
            <p:cNvPr id="7" name="Freeform 7"/>
            <p:cNvSpPr/>
            <p:nvPr/>
          </p:nvSpPr>
          <p:spPr>
            <a:xfrm>
              <a:off x="0" y="279547"/>
              <a:ext cx="5164010" cy="5150765"/>
            </a:xfrm>
            <a:custGeom>
              <a:avLst/>
              <a:gdLst/>
              <a:ahLst/>
              <a:cxnLst/>
              <a:rect l="l" t="t" r="r" b="b"/>
              <a:pathLst>
                <a:path w="5164010" h="5150765">
                  <a:moveTo>
                    <a:pt x="0" y="0"/>
                  </a:moveTo>
                  <a:lnTo>
                    <a:pt x="5164010" y="0"/>
                  </a:lnTo>
                  <a:lnTo>
                    <a:pt x="5164010" y="5150764"/>
                  </a:lnTo>
                  <a:lnTo>
                    <a:pt x="0" y="5150764"/>
                  </a:lnTo>
                  <a:lnTo>
                    <a:pt x="0" y="0"/>
                  </a:lnTo>
                  <a:close/>
                </a:path>
              </a:pathLst>
            </a:custGeom>
            <a:blipFill>
              <a:blip r:embed="rId4">
                <a:extLst>
                  <a:ext uri="{96DAC541-7B7A-43D3-8B79-37D633B846F1}">
                    <asvg:svgBlip xmlns:asvg="http://schemas.microsoft.com/office/drawing/2016/SVG/main" r:embed="rId5"/>
                  </a:ext>
                </a:extLst>
              </a:blip>
              <a:stretch>
                <a:fillRect l="-4697" r="-3133"/>
              </a:stretch>
            </a:blipFill>
          </p:spPr>
          <p:txBody>
            <a:bodyPr/>
            <a:lstStyle/>
            <a:p>
              <a:endParaRPr lang="en-US"/>
            </a:p>
          </p:txBody>
        </p:sp>
        <p:sp>
          <p:nvSpPr>
            <p:cNvPr id="8" name="Freeform 8"/>
            <p:cNvSpPr/>
            <p:nvPr/>
          </p:nvSpPr>
          <p:spPr>
            <a:xfrm>
              <a:off x="1220334" y="0"/>
              <a:ext cx="2642564" cy="678291"/>
            </a:xfrm>
            <a:custGeom>
              <a:avLst/>
              <a:gdLst/>
              <a:ahLst/>
              <a:cxnLst/>
              <a:rect l="l" t="t" r="r" b="b"/>
              <a:pathLst>
                <a:path w="2642564" h="678291">
                  <a:moveTo>
                    <a:pt x="0" y="0"/>
                  </a:moveTo>
                  <a:lnTo>
                    <a:pt x="2642564" y="0"/>
                  </a:lnTo>
                  <a:lnTo>
                    <a:pt x="2642564" y="678291"/>
                  </a:lnTo>
                  <a:lnTo>
                    <a:pt x="0" y="678291"/>
                  </a:lnTo>
                  <a:lnTo>
                    <a:pt x="0" y="0"/>
                  </a:lnTo>
                  <a:close/>
                </a:path>
              </a:pathLst>
            </a:custGeom>
            <a:blipFill>
              <a:blip r:embed="rId8">
                <a:extLst>
                  <a:ext uri="{96DAC541-7B7A-43D3-8B79-37D633B846F1}">
                    <asvg:svgBlip xmlns:asvg="http://schemas.microsoft.com/office/drawing/2016/SVG/main" r:embed="rId9"/>
                  </a:ext>
                </a:extLst>
              </a:blip>
              <a:stretch>
                <a:fillRect t="-202420"/>
              </a:stretch>
            </a:blipFill>
          </p:spPr>
          <p:txBody>
            <a:bodyPr/>
            <a:lstStyle/>
            <a:p>
              <a:endParaRPr lang="en-US"/>
            </a:p>
          </p:txBody>
        </p:sp>
      </p:grpSp>
      <p:grpSp>
        <p:nvGrpSpPr>
          <p:cNvPr id="9" name="Group 9"/>
          <p:cNvGrpSpPr/>
          <p:nvPr/>
        </p:nvGrpSpPr>
        <p:grpSpPr>
          <a:xfrm>
            <a:off x="8376224" y="5272207"/>
            <a:ext cx="3850490" cy="4072733"/>
            <a:chOff x="0" y="0"/>
            <a:chExt cx="5133987" cy="5430311"/>
          </a:xfrm>
        </p:grpSpPr>
        <p:sp>
          <p:nvSpPr>
            <p:cNvPr id="10" name="Freeform 10"/>
            <p:cNvSpPr/>
            <p:nvPr/>
          </p:nvSpPr>
          <p:spPr>
            <a:xfrm>
              <a:off x="0" y="313065"/>
              <a:ext cx="5133987" cy="5117246"/>
            </a:xfrm>
            <a:custGeom>
              <a:avLst/>
              <a:gdLst/>
              <a:ahLst/>
              <a:cxnLst/>
              <a:rect l="l" t="t" r="r" b="b"/>
              <a:pathLst>
                <a:path w="5133987" h="5117246">
                  <a:moveTo>
                    <a:pt x="0" y="0"/>
                  </a:moveTo>
                  <a:lnTo>
                    <a:pt x="5133987" y="0"/>
                  </a:lnTo>
                  <a:lnTo>
                    <a:pt x="5133987" y="5117246"/>
                  </a:lnTo>
                  <a:lnTo>
                    <a:pt x="0" y="5117246"/>
                  </a:lnTo>
                  <a:lnTo>
                    <a:pt x="0" y="0"/>
                  </a:lnTo>
                  <a:close/>
                </a:path>
              </a:pathLst>
            </a:custGeom>
            <a:blipFill>
              <a:blip r:embed="rId4">
                <a:extLst>
                  <a:ext uri="{96DAC541-7B7A-43D3-8B79-37D633B846F1}">
                    <asvg:svgBlip xmlns:asvg="http://schemas.microsoft.com/office/drawing/2016/SVG/main" r:embed="rId5"/>
                  </a:ext>
                </a:extLst>
              </a:blip>
              <a:stretch>
                <a:fillRect l="-4108" r="-3647"/>
              </a:stretch>
            </a:blipFill>
          </p:spPr>
          <p:txBody>
            <a:bodyPr/>
            <a:lstStyle/>
            <a:p>
              <a:endParaRPr lang="en-US"/>
            </a:p>
          </p:txBody>
        </p:sp>
        <p:sp>
          <p:nvSpPr>
            <p:cNvPr id="11" name="Freeform 11"/>
            <p:cNvSpPr/>
            <p:nvPr/>
          </p:nvSpPr>
          <p:spPr>
            <a:xfrm>
              <a:off x="1492749" y="0"/>
              <a:ext cx="2449649" cy="744552"/>
            </a:xfrm>
            <a:custGeom>
              <a:avLst/>
              <a:gdLst/>
              <a:ahLst/>
              <a:cxnLst/>
              <a:rect l="l" t="t" r="r" b="b"/>
              <a:pathLst>
                <a:path w="2449649" h="744552">
                  <a:moveTo>
                    <a:pt x="0" y="0"/>
                  </a:moveTo>
                  <a:lnTo>
                    <a:pt x="2449649" y="0"/>
                  </a:lnTo>
                  <a:lnTo>
                    <a:pt x="2449649" y="744552"/>
                  </a:lnTo>
                  <a:lnTo>
                    <a:pt x="0" y="744552"/>
                  </a:lnTo>
                  <a:lnTo>
                    <a:pt x="0" y="0"/>
                  </a:lnTo>
                  <a:close/>
                </a:path>
              </a:pathLst>
            </a:custGeom>
            <a:blipFill>
              <a:blip r:embed="rId10">
                <a:extLst>
                  <a:ext uri="{96DAC541-7B7A-43D3-8B79-37D633B846F1}">
                    <asvg:svgBlip xmlns:asvg="http://schemas.microsoft.com/office/drawing/2016/SVG/main" r:embed="rId11"/>
                  </a:ext>
                </a:extLst>
              </a:blip>
              <a:stretch>
                <a:fillRect t="-108195" b="-92026"/>
              </a:stretch>
            </a:blipFill>
          </p:spPr>
          <p:txBody>
            <a:bodyPr/>
            <a:lstStyle/>
            <a:p>
              <a:endParaRPr lang="en-US"/>
            </a:p>
          </p:txBody>
        </p:sp>
      </p:grpSp>
      <p:grpSp>
        <p:nvGrpSpPr>
          <p:cNvPr id="12" name="Group 12"/>
          <p:cNvGrpSpPr/>
          <p:nvPr/>
        </p:nvGrpSpPr>
        <p:grpSpPr>
          <a:xfrm>
            <a:off x="12812169" y="5272207"/>
            <a:ext cx="3940560" cy="4072733"/>
            <a:chOff x="0" y="0"/>
            <a:chExt cx="5254080" cy="5430311"/>
          </a:xfrm>
        </p:grpSpPr>
        <p:sp>
          <p:nvSpPr>
            <p:cNvPr id="13" name="Freeform 13"/>
            <p:cNvSpPr/>
            <p:nvPr/>
          </p:nvSpPr>
          <p:spPr>
            <a:xfrm>
              <a:off x="0" y="313065"/>
              <a:ext cx="5254080" cy="5117246"/>
            </a:xfrm>
            <a:custGeom>
              <a:avLst/>
              <a:gdLst/>
              <a:ahLst/>
              <a:cxnLst/>
              <a:rect l="l" t="t" r="r" b="b"/>
              <a:pathLst>
                <a:path w="5254080" h="5117246">
                  <a:moveTo>
                    <a:pt x="0" y="0"/>
                  </a:moveTo>
                  <a:lnTo>
                    <a:pt x="5254080" y="0"/>
                  </a:lnTo>
                  <a:lnTo>
                    <a:pt x="5254080" y="5117246"/>
                  </a:lnTo>
                  <a:lnTo>
                    <a:pt x="0" y="5117246"/>
                  </a:lnTo>
                  <a:lnTo>
                    <a:pt x="0" y="0"/>
                  </a:lnTo>
                  <a:close/>
                </a:path>
              </a:pathLst>
            </a:custGeom>
            <a:blipFill>
              <a:blip r:embed="rId4">
                <a:extLst>
                  <a:ext uri="{96DAC541-7B7A-43D3-8B79-37D633B846F1}">
                    <asvg:svgBlip xmlns:asvg="http://schemas.microsoft.com/office/drawing/2016/SVG/main" r:embed="rId5"/>
                  </a:ext>
                </a:extLst>
              </a:blip>
              <a:stretch>
                <a:fillRect l="-2902" r="-2389"/>
              </a:stretch>
            </a:blipFill>
          </p:spPr>
          <p:txBody>
            <a:bodyPr/>
            <a:lstStyle/>
            <a:p>
              <a:endParaRPr lang="en-US"/>
            </a:p>
          </p:txBody>
        </p:sp>
        <p:sp>
          <p:nvSpPr>
            <p:cNvPr id="14" name="Freeform 14"/>
            <p:cNvSpPr/>
            <p:nvPr/>
          </p:nvSpPr>
          <p:spPr>
            <a:xfrm>
              <a:off x="1665918" y="0"/>
              <a:ext cx="2449649" cy="744552"/>
            </a:xfrm>
            <a:custGeom>
              <a:avLst/>
              <a:gdLst/>
              <a:ahLst/>
              <a:cxnLst/>
              <a:rect l="l" t="t" r="r" b="b"/>
              <a:pathLst>
                <a:path w="2449649" h="744552">
                  <a:moveTo>
                    <a:pt x="0" y="0"/>
                  </a:moveTo>
                  <a:lnTo>
                    <a:pt x="2449648" y="0"/>
                  </a:lnTo>
                  <a:lnTo>
                    <a:pt x="2449648" y="744552"/>
                  </a:lnTo>
                  <a:lnTo>
                    <a:pt x="0" y="744552"/>
                  </a:lnTo>
                  <a:lnTo>
                    <a:pt x="0" y="0"/>
                  </a:lnTo>
                  <a:close/>
                </a:path>
              </a:pathLst>
            </a:custGeom>
            <a:blipFill>
              <a:blip r:embed="rId6">
                <a:extLst>
                  <a:ext uri="{96DAC541-7B7A-43D3-8B79-37D633B846F1}">
                    <asvg:svgBlip xmlns:asvg="http://schemas.microsoft.com/office/drawing/2016/SVG/main" r:embed="rId7"/>
                  </a:ext>
                </a:extLst>
              </a:blip>
              <a:stretch>
                <a:fillRect t="-108195" b="-92026"/>
              </a:stretch>
            </a:blipFill>
          </p:spPr>
          <p:txBody>
            <a:bodyPr/>
            <a:lstStyle/>
            <a:p>
              <a:endParaRPr lang="en-US"/>
            </a:p>
          </p:txBody>
        </p:sp>
      </p:grpSp>
      <p:sp>
        <p:nvSpPr>
          <p:cNvPr id="15" name="TextBox 15"/>
          <p:cNvSpPr txBox="1"/>
          <p:nvPr/>
        </p:nvSpPr>
        <p:spPr>
          <a:xfrm>
            <a:off x="1680820" y="2939329"/>
            <a:ext cx="6152478" cy="4173919"/>
          </a:xfrm>
          <a:prstGeom prst="rect">
            <a:avLst/>
          </a:prstGeom>
        </p:spPr>
        <p:txBody>
          <a:bodyPr lIns="0" tIns="0" rIns="0" bIns="0" rtlCol="0" anchor="t">
            <a:spAutoFit/>
          </a:bodyPr>
          <a:lstStyle/>
          <a:p>
            <a:pPr marL="0" lvl="0" indent="0" algn="l">
              <a:lnSpc>
                <a:spcPts val="10770"/>
              </a:lnSpc>
            </a:pPr>
            <a:r>
              <a:rPr lang="en-US" sz="9050" spc="54">
                <a:solidFill>
                  <a:srgbClr val="103E7B"/>
                </a:solidFill>
                <a:latin typeface="Bryndan Write"/>
                <a:ea typeface="Bryndan Write"/>
                <a:cs typeface="Bryndan Write"/>
                <a:sym typeface="Bryndan Write"/>
              </a:rPr>
              <a:t>Local Behavior Supports</a:t>
            </a:r>
          </a:p>
        </p:txBody>
      </p:sp>
      <p:sp>
        <p:nvSpPr>
          <p:cNvPr id="16" name="TextBox 16"/>
          <p:cNvSpPr txBox="1"/>
          <p:nvPr/>
        </p:nvSpPr>
        <p:spPr>
          <a:xfrm>
            <a:off x="8509403" y="7056098"/>
            <a:ext cx="3566371" cy="1431740"/>
          </a:xfrm>
          <a:prstGeom prst="rect">
            <a:avLst/>
          </a:prstGeom>
        </p:spPr>
        <p:txBody>
          <a:bodyPr lIns="0" tIns="0" rIns="0" bIns="0" rtlCol="0" anchor="t">
            <a:spAutoFit/>
          </a:bodyPr>
          <a:lstStyle/>
          <a:p>
            <a:pPr algn="ctr">
              <a:lnSpc>
                <a:spcPts val="2821"/>
              </a:lnSpc>
            </a:pPr>
            <a:r>
              <a:rPr lang="en-US" sz="2015" b="1">
                <a:solidFill>
                  <a:srgbClr val="FFFFFF"/>
                </a:solidFill>
                <a:latin typeface="Poppins Medium"/>
                <a:ea typeface="Poppins Medium"/>
                <a:cs typeface="Poppins Medium"/>
                <a:sym typeface="Poppins Medium"/>
              </a:rPr>
              <a:t>Advocate for staff to be included in these:</a:t>
            </a:r>
          </a:p>
          <a:p>
            <a:pPr algn="ctr">
              <a:lnSpc>
                <a:spcPts val="2821"/>
              </a:lnSpc>
              <a:spcBef>
                <a:spcPct val="0"/>
              </a:spcBef>
            </a:pPr>
            <a:r>
              <a:rPr lang="en-US" sz="2015" b="1">
                <a:solidFill>
                  <a:srgbClr val="FFFFFF"/>
                </a:solidFill>
                <a:latin typeface="Poppins Medium"/>
                <a:ea typeface="Poppins Medium"/>
                <a:cs typeface="Poppins Medium"/>
                <a:sym typeface="Poppins Medium"/>
              </a:rPr>
              <a:t>Examples: CPI, Cultural Classroom, etc. </a:t>
            </a:r>
          </a:p>
        </p:txBody>
      </p:sp>
      <p:sp>
        <p:nvSpPr>
          <p:cNvPr id="17" name="TextBox 17"/>
          <p:cNvSpPr txBox="1"/>
          <p:nvPr/>
        </p:nvSpPr>
        <p:spPr>
          <a:xfrm>
            <a:off x="13002748" y="7056098"/>
            <a:ext cx="3566371" cy="1075297"/>
          </a:xfrm>
          <a:prstGeom prst="rect">
            <a:avLst/>
          </a:prstGeom>
        </p:spPr>
        <p:txBody>
          <a:bodyPr lIns="0" tIns="0" rIns="0" bIns="0" rtlCol="0" anchor="t">
            <a:spAutoFit/>
          </a:bodyPr>
          <a:lstStyle/>
          <a:p>
            <a:pPr algn="ctr">
              <a:lnSpc>
                <a:spcPts val="2821"/>
              </a:lnSpc>
              <a:spcBef>
                <a:spcPct val="0"/>
              </a:spcBef>
            </a:pPr>
            <a:r>
              <a:rPr lang="en-US" sz="2015" b="1">
                <a:solidFill>
                  <a:srgbClr val="FFFFFF"/>
                </a:solidFill>
                <a:latin typeface="Poppins Medium"/>
                <a:ea typeface="Poppins Medium"/>
                <a:cs typeface="Poppins Medium"/>
                <a:sym typeface="Poppins Medium"/>
              </a:rPr>
              <a:t>Online, Self Paced professional development modules. </a:t>
            </a:r>
          </a:p>
        </p:txBody>
      </p:sp>
      <p:sp>
        <p:nvSpPr>
          <p:cNvPr id="18" name="TextBox 18"/>
          <p:cNvSpPr txBox="1"/>
          <p:nvPr/>
        </p:nvSpPr>
        <p:spPr>
          <a:xfrm>
            <a:off x="8509403" y="2881072"/>
            <a:ext cx="3566371" cy="1431740"/>
          </a:xfrm>
          <a:prstGeom prst="rect">
            <a:avLst/>
          </a:prstGeom>
        </p:spPr>
        <p:txBody>
          <a:bodyPr lIns="0" tIns="0" rIns="0" bIns="0" rtlCol="0" anchor="t">
            <a:spAutoFit/>
          </a:bodyPr>
          <a:lstStyle/>
          <a:p>
            <a:pPr algn="ctr">
              <a:lnSpc>
                <a:spcPts val="2821"/>
              </a:lnSpc>
              <a:spcBef>
                <a:spcPct val="0"/>
              </a:spcBef>
            </a:pPr>
            <a:r>
              <a:rPr lang="en-US" sz="2015" b="1">
                <a:solidFill>
                  <a:srgbClr val="FFFFFF"/>
                </a:solidFill>
                <a:latin typeface="Poppins Medium"/>
                <a:ea typeface="Poppins Medium"/>
                <a:cs typeface="Poppins Medium"/>
                <a:sym typeface="Poppins Medium"/>
              </a:rPr>
              <a:t>If you ask, may be able to provide training, especially around PYD, relationships, and engagment.</a:t>
            </a:r>
          </a:p>
        </p:txBody>
      </p:sp>
      <p:sp>
        <p:nvSpPr>
          <p:cNvPr id="19" name="TextBox 19"/>
          <p:cNvSpPr txBox="1"/>
          <p:nvPr/>
        </p:nvSpPr>
        <p:spPr>
          <a:xfrm>
            <a:off x="8363716" y="1746477"/>
            <a:ext cx="3857745" cy="819150"/>
          </a:xfrm>
          <a:prstGeom prst="rect">
            <a:avLst/>
          </a:prstGeom>
        </p:spPr>
        <p:txBody>
          <a:bodyPr lIns="0" tIns="0" rIns="0" bIns="0" rtlCol="0" anchor="t">
            <a:spAutoFit/>
          </a:bodyPr>
          <a:lstStyle/>
          <a:p>
            <a:pPr marL="0" lvl="0" indent="0" algn="ctr">
              <a:lnSpc>
                <a:spcPts val="6300"/>
              </a:lnSpc>
              <a:spcBef>
                <a:spcPct val="0"/>
              </a:spcBef>
            </a:pPr>
            <a:r>
              <a:rPr lang="en-US" sz="4500" spc="27">
                <a:solidFill>
                  <a:srgbClr val="103E7B"/>
                </a:solidFill>
                <a:latin typeface="Bryndan Write"/>
                <a:ea typeface="Bryndan Write"/>
                <a:cs typeface="Bryndan Write"/>
                <a:sym typeface="Bryndan Write"/>
              </a:rPr>
              <a:t>UNL Extension</a:t>
            </a:r>
          </a:p>
        </p:txBody>
      </p:sp>
      <p:sp>
        <p:nvSpPr>
          <p:cNvPr id="20" name="TextBox 20"/>
          <p:cNvSpPr txBox="1"/>
          <p:nvPr/>
        </p:nvSpPr>
        <p:spPr>
          <a:xfrm>
            <a:off x="13002748" y="2881072"/>
            <a:ext cx="3566371" cy="1788183"/>
          </a:xfrm>
          <a:prstGeom prst="rect">
            <a:avLst/>
          </a:prstGeom>
        </p:spPr>
        <p:txBody>
          <a:bodyPr lIns="0" tIns="0" rIns="0" bIns="0" rtlCol="0" anchor="t">
            <a:spAutoFit/>
          </a:bodyPr>
          <a:lstStyle/>
          <a:p>
            <a:pPr algn="ctr">
              <a:lnSpc>
                <a:spcPts val="2821"/>
              </a:lnSpc>
              <a:spcBef>
                <a:spcPct val="0"/>
              </a:spcBef>
            </a:pPr>
            <a:r>
              <a:rPr lang="en-US" sz="2015" b="1">
                <a:solidFill>
                  <a:srgbClr val="FFFFFF"/>
                </a:solidFill>
                <a:latin typeface="Poppins Medium"/>
                <a:ea typeface="Poppins Medium"/>
                <a:cs typeface="Poppins Medium"/>
                <a:sym typeface="Poppins Medium"/>
              </a:rPr>
              <a:t>If your program is school based- they may be able to provide you training as apart of your school wide plan.</a:t>
            </a:r>
          </a:p>
        </p:txBody>
      </p:sp>
      <p:sp>
        <p:nvSpPr>
          <p:cNvPr id="21" name="TextBox 21"/>
          <p:cNvSpPr txBox="1"/>
          <p:nvPr/>
        </p:nvSpPr>
        <p:spPr>
          <a:xfrm>
            <a:off x="12879721" y="1736952"/>
            <a:ext cx="3857745" cy="868680"/>
          </a:xfrm>
          <a:prstGeom prst="rect">
            <a:avLst/>
          </a:prstGeom>
        </p:spPr>
        <p:txBody>
          <a:bodyPr lIns="0" tIns="0" rIns="0" bIns="0" rtlCol="0" anchor="t">
            <a:spAutoFit/>
          </a:bodyPr>
          <a:lstStyle/>
          <a:p>
            <a:pPr marL="0" lvl="0" indent="0" algn="ctr">
              <a:lnSpc>
                <a:spcPts val="6719"/>
              </a:lnSpc>
              <a:spcBef>
                <a:spcPct val="0"/>
              </a:spcBef>
            </a:pPr>
            <a:r>
              <a:rPr lang="en-US" sz="4800" spc="28">
                <a:solidFill>
                  <a:srgbClr val="103E7B"/>
                </a:solidFill>
                <a:latin typeface="Bryndan Write"/>
                <a:ea typeface="Bryndan Write"/>
                <a:cs typeface="Bryndan Write"/>
                <a:sym typeface="Bryndan Write"/>
              </a:rPr>
              <a:t>ESU</a:t>
            </a:r>
          </a:p>
        </p:txBody>
      </p:sp>
      <p:sp>
        <p:nvSpPr>
          <p:cNvPr id="22" name="TextBox 22"/>
          <p:cNvSpPr txBox="1"/>
          <p:nvPr/>
        </p:nvSpPr>
        <p:spPr>
          <a:xfrm>
            <a:off x="8376224" y="6074048"/>
            <a:ext cx="3857745" cy="736599"/>
          </a:xfrm>
          <a:prstGeom prst="rect">
            <a:avLst/>
          </a:prstGeom>
        </p:spPr>
        <p:txBody>
          <a:bodyPr lIns="0" tIns="0" rIns="0" bIns="0" rtlCol="0" anchor="t">
            <a:spAutoFit/>
          </a:bodyPr>
          <a:lstStyle/>
          <a:p>
            <a:pPr marL="0" lvl="0" indent="0" algn="ctr">
              <a:lnSpc>
                <a:spcPts val="5600"/>
              </a:lnSpc>
              <a:spcBef>
                <a:spcPct val="0"/>
              </a:spcBef>
            </a:pPr>
            <a:r>
              <a:rPr lang="en-US" sz="4000" spc="24">
                <a:solidFill>
                  <a:srgbClr val="103E7B"/>
                </a:solidFill>
                <a:latin typeface="Bryndan Write"/>
                <a:ea typeface="Bryndan Write"/>
                <a:cs typeface="Bryndan Write"/>
                <a:sym typeface="Bryndan Write"/>
              </a:rPr>
              <a:t>School trainings</a:t>
            </a:r>
          </a:p>
        </p:txBody>
      </p:sp>
      <p:sp>
        <p:nvSpPr>
          <p:cNvPr id="23" name="TextBox 23"/>
          <p:cNvSpPr txBox="1"/>
          <p:nvPr/>
        </p:nvSpPr>
        <p:spPr>
          <a:xfrm>
            <a:off x="12892229" y="6093098"/>
            <a:ext cx="3857745" cy="701039"/>
          </a:xfrm>
          <a:prstGeom prst="rect">
            <a:avLst/>
          </a:prstGeom>
        </p:spPr>
        <p:txBody>
          <a:bodyPr lIns="0" tIns="0" rIns="0" bIns="0" rtlCol="0" anchor="t">
            <a:spAutoFit/>
          </a:bodyPr>
          <a:lstStyle/>
          <a:p>
            <a:pPr marL="0" lvl="0" indent="0" algn="ctr">
              <a:lnSpc>
                <a:spcPts val="5460"/>
              </a:lnSpc>
              <a:spcBef>
                <a:spcPct val="0"/>
              </a:spcBef>
            </a:pPr>
            <a:r>
              <a:rPr lang="en-US" sz="3900" spc="23">
                <a:solidFill>
                  <a:srgbClr val="103E7B"/>
                </a:solidFill>
                <a:latin typeface="Bryndan Write"/>
                <a:ea typeface="Bryndan Write"/>
                <a:cs typeface="Bryndan Write"/>
                <a:sym typeface="Bryndan Write"/>
              </a:rPr>
              <a:t>Better Kids Care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24" t="-38888" r="-1662" b="-46331"/>
            </a:stretch>
          </a:blipFill>
        </p:spPr>
        <p:txBody>
          <a:bodyPr/>
          <a:lstStyle/>
          <a:p>
            <a:endParaRPr lang="en-US"/>
          </a:p>
        </p:txBody>
      </p:sp>
      <p:sp>
        <p:nvSpPr>
          <p:cNvPr id="3" name="Freeform 3"/>
          <p:cNvSpPr/>
          <p:nvPr/>
        </p:nvSpPr>
        <p:spPr>
          <a:xfrm rot="-10800000">
            <a:off x="-1851990" y="-108873"/>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778911">
            <a:off x="-2044238" y="-5325739"/>
            <a:ext cx="5634216" cy="10433733"/>
          </a:xfrm>
          <a:custGeom>
            <a:avLst/>
            <a:gdLst/>
            <a:ahLst/>
            <a:cxnLst/>
            <a:rect l="l" t="t" r="r" b="b"/>
            <a:pathLst>
              <a:path w="5634216" h="10433733">
                <a:moveTo>
                  <a:pt x="0" y="0"/>
                </a:moveTo>
                <a:lnTo>
                  <a:pt x="5634215" y="0"/>
                </a:lnTo>
                <a:lnTo>
                  <a:pt x="5634215" y="10433733"/>
                </a:lnTo>
                <a:lnTo>
                  <a:pt x="0" y="10433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6376132">
            <a:off x="-1680690" y="5885569"/>
            <a:ext cx="10156837" cy="12197383"/>
          </a:xfrm>
          <a:custGeom>
            <a:avLst/>
            <a:gdLst/>
            <a:ahLst/>
            <a:cxnLst/>
            <a:rect l="l" t="t" r="r" b="b"/>
            <a:pathLst>
              <a:path w="10156837" h="12197383">
                <a:moveTo>
                  <a:pt x="0" y="0"/>
                </a:moveTo>
                <a:lnTo>
                  <a:pt x="10156837" y="0"/>
                </a:lnTo>
                <a:lnTo>
                  <a:pt x="10156837" y="12197383"/>
                </a:lnTo>
                <a:lnTo>
                  <a:pt x="0" y="12197383"/>
                </a:lnTo>
                <a:lnTo>
                  <a:pt x="0" y="0"/>
                </a:lnTo>
                <a:close/>
              </a:path>
            </a:pathLst>
          </a:custGeom>
          <a:blipFill>
            <a:blip r:embed="rId7">
              <a:extLst>
                <a:ext uri="{96DAC541-7B7A-43D3-8B79-37D633B846F1}">
                  <asvg:svgBlip xmlns:asvg="http://schemas.microsoft.com/office/drawing/2016/SVG/main" r:embed="rId8"/>
                </a:ext>
              </a:extLst>
            </a:blip>
            <a:stretch>
              <a:fillRect l="-5379"/>
            </a:stretch>
          </a:blipFill>
        </p:spPr>
        <p:txBody>
          <a:bodyPr/>
          <a:lstStyle/>
          <a:p>
            <a:endParaRPr lang="en-US"/>
          </a:p>
        </p:txBody>
      </p:sp>
      <p:sp>
        <p:nvSpPr>
          <p:cNvPr id="6" name="Freeform 6"/>
          <p:cNvSpPr/>
          <p:nvPr/>
        </p:nvSpPr>
        <p:spPr>
          <a:xfrm rot="-9265859">
            <a:off x="2480803" y="9421154"/>
            <a:ext cx="6205089" cy="5662143"/>
          </a:xfrm>
          <a:custGeom>
            <a:avLst/>
            <a:gdLst/>
            <a:ahLst/>
            <a:cxnLst/>
            <a:rect l="l" t="t" r="r" b="b"/>
            <a:pathLst>
              <a:path w="6205089" h="5662143">
                <a:moveTo>
                  <a:pt x="0" y="0"/>
                </a:moveTo>
                <a:lnTo>
                  <a:pt x="6205088" y="0"/>
                </a:lnTo>
                <a:lnTo>
                  <a:pt x="6205088" y="5662144"/>
                </a:lnTo>
                <a:lnTo>
                  <a:pt x="0" y="5662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0"/>
            <a:ext cx="18420117" cy="10361316"/>
          </a:xfrm>
          <a:custGeom>
            <a:avLst/>
            <a:gdLst/>
            <a:ahLst/>
            <a:cxnLst/>
            <a:rect l="l" t="t" r="r" b="b"/>
            <a:pathLst>
              <a:path w="18420117" h="10361316">
                <a:moveTo>
                  <a:pt x="0" y="0"/>
                </a:moveTo>
                <a:lnTo>
                  <a:pt x="18420117" y="0"/>
                </a:lnTo>
                <a:lnTo>
                  <a:pt x="18420117" y="10361316"/>
                </a:lnTo>
                <a:lnTo>
                  <a:pt x="0" y="10361316"/>
                </a:lnTo>
                <a:lnTo>
                  <a:pt x="0" y="0"/>
                </a:lnTo>
                <a:close/>
              </a:path>
            </a:pathLst>
          </a:custGeom>
          <a:blipFill>
            <a:blip r:embed="rId11"/>
            <a:stretch>
              <a:fillRect/>
            </a:stretch>
          </a:blipFill>
        </p:spPr>
        <p:txBody>
          <a:bodyPr/>
          <a:lstStyle/>
          <a:p>
            <a:endParaRPr lang="en-US"/>
          </a:p>
        </p:txBody>
      </p:sp>
      <p:sp>
        <p:nvSpPr>
          <p:cNvPr id="8" name="TextBox 8"/>
          <p:cNvSpPr txBox="1"/>
          <p:nvPr/>
        </p:nvSpPr>
        <p:spPr>
          <a:xfrm>
            <a:off x="9139238" y="4819967"/>
            <a:ext cx="9525" cy="580390"/>
          </a:xfrm>
          <a:prstGeom prst="rect">
            <a:avLst/>
          </a:prstGeom>
        </p:spPr>
        <p:txBody>
          <a:bodyPr lIns="0" tIns="0" rIns="0" bIns="0" rtlCol="0" anchor="t">
            <a:spAutoFit/>
          </a:bodyPr>
          <a:lstStyle/>
          <a:p>
            <a:pPr algn="ctr">
              <a:lnSpc>
                <a:spcPts val="4759"/>
              </a:lnSpc>
            </a:pPr>
            <a:endParaRPr/>
          </a:p>
        </p:txBody>
      </p:sp>
      <p:sp>
        <p:nvSpPr>
          <p:cNvPr id="9" name="TextBox 9"/>
          <p:cNvSpPr txBox="1"/>
          <p:nvPr/>
        </p:nvSpPr>
        <p:spPr>
          <a:xfrm>
            <a:off x="11448442" y="8540083"/>
            <a:ext cx="6553795" cy="718217"/>
          </a:xfrm>
          <a:prstGeom prst="rect">
            <a:avLst/>
          </a:prstGeom>
        </p:spPr>
        <p:txBody>
          <a:bodyPr lIns="0" tIns="0" rIns="0" bIns="0" rtlCol="0" anchor="t">
            <a:spAutoFit/>
          </a:bodyPr>
          <a:lstStyle/>
          <a:p>
            <a:pPr algn="ctr">
              <a:lnSpc>
                <a:spcPts val="5563"/>
              </a:lnSpc>
              <a:spcBef>
                <a:spcPct val="0"/>
              </a:spcBef>
            </a:pPr>
            <a:r>
              <a:rPr lang="en-US" sz="3973" b="1">
                <a:solidFill>
                  <a:srgbClr val="000000"/>
                </a:solidFill>
                <a:latin typeface="Poppins Medium"/>
                <a:ea typeface="Poppins Medium"/>
                <a:cs typeface="Poppins Medium"/>
                <a:sym typeface="Poppins Medium"/>
              </a:rPr>
              <a:t>Educational Service Unit 2</a:t>
            </a:r>
          </a:p>
        </p:txBody>
      </p:sp>
      <p:sp>
        <p:nvSpPr>
          <p:cNvPr id="10" name="TextBox 10"/>
          <p:cNvSpPr txBox="1"/>
          <p:nvPr/>
        </p:nvSpPr>
        <p:spPr>
          <a:xfrm>
            <a:off x="14011742" y="8035828"/>
            <a:ext cx="183725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YouTube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TextBox 3"/>
          <p:cNvSpPr txBox="1"/>
          <p:nvPr/>
        </p:nvSpPr>
        <p:spPr>
          <a:xfrm>
            <a:off x="4243992" y="-658431"/>
            <a:ext cx="9309738" cy="3035895"/>
          </a:xfrm>
          <a:prstGeom prst="rect">
            <a:avLst/>
          </a:prstGeom>
        </p:spPr>
        <p:txBody>
          <a:bodyPr lIns="0" tIns="0" rIns="0" bIns="0" rtlCol="0" anchor="t">
            <a:spAutoFit/>
          </a:bodyPr>
          <a:lstStyle/>
          <a:p>
            <a:pPr algn="ctr">
              <a:lnSpc>
                <a:spcPts val="10808"/>
              </a:lnSpc>
            </a:pPr>
            <a:endParaRPr/>
          </a:p>
          <a:p>
            <a:pPr algn="ctr">
              <a:lnSpc>
                <a:spcPts val="10808"/>
              </a:lnSpc>
            </a:pPr>
            <a:r>
              <a:rPr lang="en-US" sz="13510" spc="-337">
                <a:solidFill>
                  <a:srgbClr val="103E7B"/>
                </a:solidFill>
                <a:latin typeface="Bryndan Write"/>
                <a:ea typeface="Bryndan Write"/>
                <a:cs typeface="Bryndan Write"/>
                <a:sym typeface="Bryndan Write"/>
              </a:rPr>
              <a:t>Resources</a:t>
            </a:r>
          </a:p>
        </p:txBody>
      </p:sp>
      <p:sp>
        <p:nvSpPr>
          <p:cNvPr id="4" name="Freeform 4"/>
          <p:cNvSpPr/>
          <p:nvPr/>
        </p:nvSpPr>
        <p:spPr>
          <a:xfrm>
            <a:off x="-2791352" y="-2284358"/>
            <a:ext cx="6763799" cy="7058994"/>
          </a:xfrm>
          <a:custGeom>
            <a:avLst/>
            <a:gdLst/>
            <a:ahLst/>
            <a:cxnLst/>
            <a:rect l="l" t="t" r="r" b="b"/>
            <a:pathLst>
              <a:path w="6763799" h="7058994">
                <a:moveTo>
                  <a:pt x="0" y="0"/>
                </a:moveTo>
                <a:lnTo>
                  <a:pt x="6763800" y="0"/>
                </a:lnTo>
                <a:lnTo>
                  <a:pt x="6763800" y="7058993"/>
                </a:lnTo>
                <a:lnTo>
                  <a:pt x="0" y="7058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879801" y="-905468"/>
            <a:ext cx="4185293" cy="2830304"/>
          </a:xfrm>
          <a:custGeom>
            <a:avLst/>
            <a:gdLst/>
            <a:ahLst/>
            <a:cxnLst/>
            <a:rect l="l" t="t" r="r" b="b"/>
            <a:pathLst>
              <a:path w="4185293" h="2830304">
                <a:moveTo>
                  <a:pt x="0" y="0"/>
                </a:moveTo>
                <a:lnTo>
                  <a:pt x="4185293" y="0"/>
                </a:lnTo>
                <a:lnTo>
                  <a:pt x="4185293" y="2830304"/>
                </a:lnTo>
                <a:lnTo>
                  <a:pt x="0" y="2830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360142" flipH="1">
            <a:off x="8465281" y="2505438"/>
            <a:ext cx="1425093" cy="1344932"/>
          </a:xfrm>
          <a:custGeom>
            <a:avLst/>
            <a:gdLst/>
            <a:ahLst/>
            <a:cxnLst/>
            <a:rect l="l" t="t" r="r" b="b"/>
            <a:pathLst>
              <a:path w="1425093" h="1344932">
                <a:moveTo>
                  <a:pt x="1425093" y="0"/>
                </a:moveTo>
                <a:lnTo>
                  <a:pt x="0" y="0"/>
                </a:lnTo>
                <a:lnTo>
                  <a:pt x="0" y="1344932"/>
                </a:lnTo>
                <a:lnTo>
                  <a:pt x="1425093" y="1344932"/>
                </a:lnTo>
                <a:lnTo>
                  <a:pt x="142509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4004696" y="6653799"/>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2202691" flipH="1">
            <a:off x="12779567" y="7911749"/>
            <a:ext cx="4134791" cy="2525981"/>
          </a:xfrm>
          <a:custGeom>
            <a:avLst/>
            <a:gdLst/>
            <a:ahLst/>
            <a:cxnLst/>
            <a:rect l="l" t="t" r="r" b="b"/>
            <a:pathLst>
              <a:path w="4134791" h="2525981">
                <a:moveTo>
                  <a:pt x="4134791" y="0"/>
                </a:moveTo>
                <a:lnTo>
                  <a:pt x="0" y="0"/>
                </a:lnTo>
                <a:lnTo>
                  <a:pt x="0" y="2525981"/>
                </a:lnTo>
                <a:lnTo>
                  <a:pt x="4134791" y="2525981"/>
                </a:lnTo>
                <a:lnTo>
                  <a:pt x="413479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2270843" y="6869580"/>
            <a:ext cx="7767244" cy="6340895"/>
          </a:xfrm>
          <a:custGeom>
            <a:avLst/>
            <a:gdLst/>
            <a:ahLst/>
            <a:cxnLst/>
            <a:rect l="l" t="t" r="r" b="b"/>
            <a:pathLst>
              <a:path w="7767244" h="6340895">
                <a:moveTo>
                  <a:pt x="0" y="0"/>
                </a:moveTo>
                <a:lnTo>
                  <a:pt x="7767243" y="0"/>
                </a:lnTo>
                <a:lnTo>
                  <a:pt x="7767243" y="6340895"/>
                </a:lnTo>
                <a:lnTo>
                  <a:pt x="0" y="63408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rot="1705123">
            <a:off x="-3093526" y="5493913"/>
            <a:ext cx="4318350" cy="7996945"/>
          </a:xfrm>
          <a:custGeom>
            <a:avLst/>
            <a:gdLst/>
            <a:ahLst/>
            <a:cxnLst/>
            <a:rect l="l" t="t" r="r" b="b"/>
            <a:pathLst>
              <a:path w="4318350" h="7996945">
                <a:moveTo>
                  <a:pt x="0" y="0"/>
                </a:moveTo>
                <a:lnTo>
                  <a:pt x="4318350" y="0"/>
                </a:lnTo>
                <a:lnTo>
                  <a:pt x="4318350" y="7996944"/>
                </a:lnTo>
                <a:lnTo>
                  <a:pt x="0" y="79969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rot="-5496163">
            <a:off x="9033790" y="7756949"/>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rot="-5400000" flipH="1" flipV="1">
            <a:off x="-5521946" y="96090"/>
            <a:ext cx="10159698" cy="3657491"/>
          </a:xfrm>
          <a:custGeom>
            <a:avLst/>
            <a:gdLst/>
            <a:ahLst/>
            <a:cxnLst/>
            <a:rect l="l" t="t" r="r" b="b"/>
            <a:pathLst>
              <a:path w="10159698" h="3657491">
                <a:moveTo>
                  <a:pt x="10159697" y="3657491"/>
                </a:moveTo>
                <a:lnTo>
                  <a:pt x="0" y="3657491"/>
                </a:lnTo>
                <a:lnTo>
                  <a:pt x="0" y="0"/>
                </a:lnTo>
                <a:lnTo>
                  <a:pt x="10159697" y="0"/>
                </a:lnTo>
                <a:lnTo>
                  <a:pt x="10159697" y="365749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rot="10378544">
            <a:off x="15000032" y="-2489385"/>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Freeform 14"/>
          <p:cNvSpPr/>
          <p:nvPr/>
        </p:nvSpPr>
        <p:spPr>
          <a:xfrm rot="-3254031">
            <a:off x="14805430" y="-2271346"/>
            <a:ext cx="9577623" cy="7320624"/>
          </a:xfrm>
          <a:custGeom>
            <a:avLst/>
            <a:gdLst/>
            <a:ahLst/>
            <a:cxnLst/>
            <a:rect l="l" t="t" r="r" b="b"/>
            <a:pathLst>
              <a:path w="9577623" h="7320624">
                <a:moveTo>
                  <a:pt x="0" y="0"/>
                </a:moveTo>
                <a:lnTo>
                  <a:pt x="9577624" y="0"/>
                </a:lnTo>
                <a:lnTo>
                  <a:pt x="9577624" y="7320624"/>
                </a:lnTo>
                <a:lnTo>
                  <a:pt x="0" y="7320624"/>
                </a:lnTo>
                <a:lnTo>
                  <a:pt x="0" y="0"/>
                </a:lnTo>
                <a:close/>
              </a:path>
            </a:pathLst>
          </a:custGeom>
          <a:blipFill>
            <a:blip r:embed="rId22">
              <a:extLst>
                <a:ext uri="{96DAC541-7B7A-43D3-8B79-37D633B846F1}">
                  <asvg:svgBlip xmlns:asvg="http://schemas.microsoft.com/office/drawing/2016/SVG/main" r:embed="rId23"/>
                </a:ext>
              </a:extLst>
            </a:blip>
            <a:stretch>
              <a:fillRect l="-11752" t="-66616"/>
            </a:stretch>
          </a:blipFill>
        </p:spPr>
        <p:txBody>
          <a:bodyPr/>
          <a:lstStyle/>
          <a:p>
            <a:endParaRPr lang="en-US"/>
          </a:p>
        </p:txBody>
      </p:sp>
      <p:sp>
        <p:nvSpPr>
          <p:cNvPr id="15" name="Freeform 15"/>
          <p:cNvSpPr/>
          <p:nvPr/>
        </p:nvSpPr>
        <p:spPr>
          <a:xfrm rot="1534140">
            <a:off x="12123012" y="-3546033"/>
            <a:ext cx="6205089" cy="5662143"/>
          </a:xfrm>
          <a:custGeom>
            <a:avLst/>
            <a:gdLst/>
            <a:ahLst/>
            <a:cxnLst/>
            <a:rect l="l" t="t" r="r" b="b"/>
            <a:pathLst>
              <a:path w="6205089" h="5662143">
                <a:moveTo>
                  <a:pt x="0" y="0"/>
                </a:moveTo>
                <a:lnTo>
                  <a:pt x="6205089" y="0"/>
                </a:lnTo>
                <a:lnTo>
                  <a:pt x="6205089" y="5662143"/>
                </a:lnTo>
                <a:lnTo>
                  <a:pt x="0" y="56621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TextBox 16"/>
          <p:cNvSpPr txBox="1"/>
          <p:nvPr/>
        </p:nvSpPr>
        <p:spPr>
          <a:xfrm>
            <a:off x="0" y="4072071"/>
            <a:ext cx="18288000" cy="5622924"/>
          </a:xfrm>
          <a:prstGeom prst="rect">
            <a:avLst/>
          </a:prstGeom>
        </p:spPr>
        <p:txBody>
          <a:bodyPr lIns="0" tIns="0" rIns="0" bIns="0" rtlCol="0" anchor="t">
            <a:spAutoFit/>
          </a:bodyPr>
          <a:lstStyle/>
          <a:p>
            <a:pPr algn="ctr">
              <a:lnSpc>
                <a:spcPts val="5600"/>
              </a:lnSpc>
            </a:pPr>
            <a:r>
              <a:rPr lang="en-US" sz="4000" b="1">
                <a:solidFill>
                  <a:srgbClr val="103E7B"/>
                </a:solidFill>
                <a:latin typeface="Canva Sans Bold"/>
                <a:ea typeface="Canva Sans Bold"/>
                <a:cs typeface="Canva Sans Bold"/>
                <a:sym typeface="Canva Sans Bold"/>
              </a:rPr>
              <a:t>Norms &amp; Expectations Planner:</a:t>
            </a:r>
          </a:p>
          <a:p>
            <a:pPr algn="ctr">
              <a:lnSpc>
                <a:spcPts val="5600"/>
              </a:lnSpc>
            </a:pPr>
            <a:r>
              <a:rPr lang="en-US" sz="4000" b="1" u="sng">
                <a:solidFill>
                  <a:srgbClr val="103E7B"/>
                </a:solidFill>
                <a:latin typeface="Canva Sans Bold"/>
                <a:ea typeface="Canva Sans Bold"/>
                <a:cs typeface="Canva Sans Bold"/>
                <a:sym typeface="Canva Sans Bold"/>
                <a:hlinkClick r:id="rId26" tooltip="https://turnaroundusa.org/toolbox/corepractices/expectations-norms-routines/"/>
              </a:rPr>
              <a:t>https://turnaroundusa.org/toolbox/corepractices/expectations-norms-routines/ding</a:t>
            </a:r>
          </a:p>
          <a:p>
            <a:pPr algn="ctr">
              <a:lnSpc>
                <a:spcPts val="5600"/>
              </a:lnSpc>
            </a:pPr>
            <a:endParaRPr lang="en-US" sz="4000" b="1" u="sng">
              <a:solidFill>
                <a:srgbClr val="103E7B"/>
              </a:solidFill>
              <a:latin typeface="Canva Sans Bold"/>
              <a:ea typeface="Canva Sans Bold"/>
              <a:cs typeface="Canva Sans Bold"/>
              <a:sym typeface="Canva Sans Bold"/>
              <a:hlinkClick r:id="rId26" tooltip="https://turnaroundusa.org/toolbox/corepractices/expectations-norms-routines/"/>
            </a:endParaRPr>
          </a:p>
          <a:p>
            <a:pPr algn="ctr">
              <a:lnSpc>
                <a:spcPts val="5600"/>
              </a:lnSpc>
            </a:pPr>
            <a:r>
              <a:rPr lang="en-US" sz="4000" b="1">
                <a:solidFill>
                  <a:srgbClr val="103E7B"/>
                </a:solidFill>
                <a:latin typeface="Canva Sans Bold"/>
                <a:ea typeface="Canva Sans Bold"/>
                <a:cs typeface="Canva Sans Bold"/>
                <a:sym typeface="Canva Sans Bold"/>
              </a:rPr>
              <a:t>OST Training that “Sticks”</a:t>
            </a:r>
          </a:p>
          <a:p>
            <a:pPr algn="ctr">
              <a:lnSpc>
                <a:spcPts val="5600"/>
              </a:lnSpc>
            </a:pPr>
            <a:r>
              <a:rPr lang="en-US" sz="4000" b="1" u="sng">
                <a:solidFill>
                  <a:srgbClr val="103E7B"/>
                </a:solidFill>
                <a:latin typeface="Canva Sans Bold"/>
                <a:ea typeface="Canva Sans Bold"/>
                <a:cs typeface="Canva Sans Bold"/>
                <a:sym typeface="Canva Sans Bold"/>
              </a:rPr>
              <a:t>https://osttraining.com/</a:t>
            </a:r>
          </a:p>
          <a:p>
            <a:pPr algn="ctr">
              <a:lnSpc>
                <a:spcPts val="5600"/>
              </a:lnSpc>
            </a:pPr>
            <a:endParaRPr lang="en-US" sz="4000" b="1" u="sng">
              <a:solidFill>
                <a:srgbClr val="103E7B"/>
              </a:solidFill>
              <a:latin typeface="Canva Sans Bold"/>
              <a:ea typeface="Canva Sans Bold"/>
              <a:cs typeface="Canva Sans Bold"/>
              <a:sym typeface="Canva Sans Bold"/>
            </a:endParaRPr>
          </a:p>
          <a:p>
            <a:pPr algn="ctr">
              <a:lnSpc>
                <a:spcPts val="5600"/>
              </a:lnSpc>
            </a:pPr>
            <a:endParaRPr lang="en-US" sz="4000" b="1" u="sng">
              <a:solidFill>
                <a:srgbClr val="103E7B"/>
              </a:solidFill>
              <a:latin typeface="Canva Sans Bold"/>
              <a:ea typeface="Canva Sans Bold"/>
              <a:cs typeface="Canva Sans Bold"/>
              <a:sym typeface="Canva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a:off x="1103003" y="-1598651"/>
            <a:ext cx="16156297" cy="13189413"/>
          </a:xfrm>
          <a:custGeom>
            <a:avLst/>
            <a:gdLst/>
            <a:ahLst/>
            <a:cxnLst/>
            <a:rect l="l" t="t" r="r" b="b"/>
            <a:pathLst>
              <a:path w="16156297" h="13189413">
                <a:moveTo>
                  <a:pt x="0" y="0"/>
                </a:moveTo>
                <a:lnTo>
                  <a:pt x="16156297" y="0"/>
                </a:lnTo>
                <a:lnTo>
                  <a:pt x="16156297" y="13189413"/>
                </a:lnTo>
                <a:lnTo>
                  <a:pt x="0" y="131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649547" y="745134"/>
            <a:ext cx="15854954" cy="9717780"/>
          </a:xfrm>
          <a:prstGeom prst="rect">
            <a:avLst/>
          </a:prstGeom>
        </p:spPr>
        <p:txBody>
          <a:bodyPr lIns="0" tIns="0" rIns="0" bIns="0" rtlCol="0" anchor="t">
            <a:spAutoFit/>
          </a:bodyPr>
          <a:lstStyle/>
          <a:p>
            <a:pPr algn="ctr">
              <a:lnSpc>
                <a:spcPts val="10794"/>
              </a:lnSpc>
            </a:pPr>
            <a:r>
              <a:rPr lang="en-US" sz="7710" spc="46">
                <a:solidFill>
                  <a:srgbClr val="103E7B"/>
                </a:solidFill>
                <a:latin typeface="Bryndan Write"/>
                <a:ea typeface="Bryndan Write"/>
                <a:cs typeface="Bryndan Write"/>
                <a:sym typeface="Bryndan Write"/>
              </a:rPr>
              <a:t>Take Aways:</a:t>
            </a:r>
          </a:p>
          <a:p>
            <a:pPr algn="ctr">
              <a:lnSpc>
                <a:spcPts val="8694"/>
              </a:lnSpc>
            </a:pPr>
            <a:r>
              <a:rPr lang="en-US" sz="6210" spc="37">
                <a:solidFill>
                  <a:srgbClr val="103E7B"/>
                </a:solidFill>
                <a:latin typeface="Bryndan Write"/>
                <a:ea typeface="Bryndan Write"/>
                <a:cs typeface="Bryndan Write"/>
                <a:sym typeface="Bryndan Write"/>
              </a:rPr>
              <a:t>Help kids feel a sense of belonging in your program</a:t>
            </a:r>
          </a:p>
          <a:p>
            <a:pPr algn="ctr">
              <a:lnSpc>
                <a:spcPts val="8694"/>
              </a:lnSpc>
            </a:pPr>
            <a:r>
              <a:rPr lang="en-US" sz="6210" spc="37">
                <a:solidFill>
                  <a:srgbClr val="103E7B"/>
                </a:solidFill>
                <a:latin typeface="Bryndan Write"/>
                <a:ea typeface="Bryndan Write"/>
                <a:cs typeface="Bryndan Write"/>
                <a:sym typeface="Bryndan Write"/>
              </a:rPr>
              <a:t>Teach your staff how to engage with kids and why its important </a:t>
            </a:r>
          </a:p>
          <a:p>
            <a:pPr algn="ctr">
              <a:lnSpc>
                <a:spcPts val="8694"/>
              </a:lnSpc>
            </a:pPr>
            <a:r>
              <a:rPr lang="en-US" sz="6210" spc="37">
                <a:solidFill>
                  <a:srgbClr val="103E7B"/>
                </a:solidFill>
                <a:latin typeface="Bryndan Write"/>
                <a:ea typeface="Bryndan Write"/>
                <a:cs typeface="Bryndan Write"/>
                <a:sym typeface="Bryndan Write"/>
              </a:rPr>
              <a:t>Students should know what is expected of them!</a:t>
            </a:r>
          </a:p>
          <a:p>
            <a:pPr marL="0" lvl="0" indent="0" algn="ctr">
              <a:lnSpc>
                <a:spcPts val="14153"/>
              </a:lnSpc>
              <a:spcBef>
                <a:spcPct val="0"/>
              </a:spcBef>
            </a:pPr>
            <a:endParaRPr lang="en-US" sz="6210" spc="37">
              <a:solidFill>
                <a:srgbClr val="103E7B"/>
              </a:solidFill>
              <a:latin typeface="Bryndan Write"/>
              <a:ea typeface="Bryndan Write"/>
              <a:cs typeface="Bryndan Write"/>
              <a:sym typeface="Bryndan Write"/>
            </a:endParaRPr>
          </a:p>
        </p:txBody>
      </p:sp>
      <p:sp>
        <p:nvSpPr>
          <p:cNvPr id="5" name="Freeform 5"/>
          <p:cNvSpPr/>
          <p:nvPr/>
        </p:nvSpPr>
        <p:spPr>
          <a:xfrm>
            <a:off x="14406150" y="5728803"/>
            <a:ext cx="6763799" cy="7058994"/>
          </a:xfrm>
          <a:custGeom>
            <a:avLst/>
            <a:gdLst/>
            <a:ahLst/>
            <a:cxnLst/>
            <a:rect l="l" t="t" r="r" b="b"/>
            <a:pathLst>
              <a:path w="6763799" h="7058994">
                <a:moveTo>
                  <a:pt x="0" y="0"/>
                </a:moveTo>
                <a:lnTo>
                  <a:pt x="6763799" y="0"/>
                </a:lnTo>
                <a:lnTo>
                  <a:pt x="6763799" y="7058994"/>
                </a:lnTo>
                <a:lnTo>
                  <a:pt x="0" y="70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48363">
            <a:off x="-2404664" y="8096408"/>
            <a:ext cx="6866728" cy="12716162"/>
          </a:xfrm>
          <a:custGeom>
            <a:avLst/>
            <a:gdLst/>
            <a:ahLst/>
            <a:cxnLst/>
            <a:rect l="l" t="t" r="r" b="b"/>
            <a:pathLst>
              <a:path w="6866728" h="12716162">
                <a:moveTo>
                  <a:pt x="0" y="0"/>
                </a:moveTo>
                <a:lnTo>
                  <a:pt x="6866728" y="0"/>
                </a:lnTo>
                <a:lnTo>
                  <a:pt x="6866728" y="12716162"/>
                </a:lnTo>
                <a:lnTo>
                  <a:pt x="0" y="12716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2271054" flipH="1" flipV="1">
            <a:off x="12708201" y="-800046"/>
            <a:ext cx="10159698" cy="3657491"/>
          </a:xfrm>
          <a:custGeom>
            <a:avLst/>
            <a:gdLst/>
            <a:ahLst/>
            <a:cxnLst/>
            <a:rect l="l" t="t" r="r" b="b"/>
            <a:pathLst>
              <a:path w="10159698" h="3657491">
                <a:moveTo>
                  <a:pt x="10159697" y="3657492"/>
                </a:moveTo>
                <a:lnTo>
                  <a:pt x="0" y="3657492"/>
                </a:lnTo>
                <a:lnTo>
                  <a:pt x="0" y="0"/>
                </a:lnTo>
                <a:lnTo>
                  <a:pt x="10159697" y="0"/>
                </a:lnTo>
                <a:lnTo>
                  <a:pt x="10159697" y="365749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907574">
            <a:off x="-2833574" y="-961698"/>
            <a:ext cx="5667149" cy="5914482"/>
          </a:xfrm>
          <a:custGeom>
            <a:avLst/>
            <a:gdLst/>
            <a:ahLst/>
            <a:cxnLst/>
            <a:rect l="l" t="t" r="r" b="b"/>
            <a:pathLst>
              <a:path w="5667149" h="5914482">
                <a:moveTo>
                  <a:pt x="0" y="0"/>
                </a:moveTo>
                <a:lnTo>
                  <a:pt x="5667148" y="0"/>
                </a:lnTo>
                <a:lnTo>
                  <a:pt x="5667148" y="5914481"/>
                </a:lnTo>
                <a:lnTo>
                  <a:pt x="0" y="5914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TextBox 3"/>
          <p:cNvSpPr txBox="1"/>
          <p:nvPr/>
        </p:nvSpPr>
        <p:spPr>
          <a:xfrm>
            <a:off x="2728455" y="4269336"/>
            <a:ext cx="12831091" cy="2291254"/>
          </a:xfrm>
          <a:prstGeom prst="rect">
            <a:avLst/>
          </a:prstGeom>
        </p:spPr>
        <p:txBody>
          <a:bodyPr lIns="0" tIns="0" rIns="0" bIns="0" rtlCol="0" anchor="t">
            <a:spAutoFit/>
          </a:bodyPr>
          <a:lstStyle/>
          <a:p>
            <a:pPr algn="ctr">
              <a:lnSpc>
                <a:spcPts val="14896"/>
              </a:lnSpc>
            </a:pPr>
            <a:r>
              <a:rPr lang="en-US" sz="18620" spc="-465">
                <a:solidFill>
                  <a:srgbClr val="103E7B"/>
                </a:solidFill>
                <a:latin typeface="Bryndan Write"/>
                <a:ea typeface="Bryndan Write"/>
                <a:cs typeface="Bryndan Write"/>
                <a:sym typeface="Bryndan Write"/>
              </a:rPr>
              <a:t>Thank you!</a:t>
            </a:r>
          </a:p>
        </p:txBody>
      </p:sp>
      <p:sp>
        <p:nvSpPr>
          <p:cNvPr id="4" name="TextBox 4"/>
          <p:cNvSpPr txBox="1"/>
          <p:nvPr/>
        </p:nvSpPr>
        <p:spPr>
          <a:xfrm>
            <a:off x="3972448" y="6551064"/>
            <a:ext cx="10410759" cy="1746125"/>
          </a:xfrm>
          <a:prstGeom prst="rect">
            <a:avLst/>
          </a:prstGeom>
        </p:spPr>
        <p:txBody>
          <a:bodyPr lIns="0" tIns="0" rIns="0" bIns="0" rtlCol="0" anchor="t">
            <a:spAutoFit/>
          </a:bodyPr>
          <a:lstStyle/>
          <a:p>
            <a:pPr algn="ctr">
              <a:lnSpc>
                <a:spcPts val="4635"/>
              </a:lnSpc>
            </a:pPr>
            <a:r>
              <a:rPr lang="en-US" sz="3830">
                <a:solidFill>
                  <a:srgbClr val="141466"/>
                </a:solidFill>
                <a:latin typeface="Pangolin"/>
                <a:ea typeface="Pangolin"/>
                <a:cs typeface="Pangolin"/>
                <a:sym typeface="Pangolin"/>
              </a:rPr>
              <a:t>Alana Pearson</a:t>
            </a:r>
          </a:p>
          <a:p>
            <a:pPr algn="ctr">
              <a:lnSpc>
                <a:spcPts val="4635"/>
              </a:lnSpc>
            </a:pPr>
            <a:r>
              <a:rPr lang="en-US" sz="3830">
                <a:solidFill>
                  <a:srgbClr val="141466"/>
                </a:solidFill>
                <a:latin typeface="Pangolin"/>
                <a:ea typeface="Pangolin"/>
                <a:cs typeface="Pangolin"/>
                <a:sym typeface="Pangolin"/>
              </a:rPr>
              <a:t>Email: apearson@nebraskachildren.org</a:t>
            </a:r>
          </a:p>
          <a:p>
            <a:pPr algn="ctr">
              <a:lnSpc>
                <a:spcPts val="4635"/>
              </a:lnSpc>
            </a:pPr>
            <a:r>
              <a:rPr lang="en-US" sz="3830">
                <a:solidFill>
                  <a:srgbClr val="141466"/>
                </a:solidFill>
                <a:latin typeface="Pangolin"/>
                <a:ea typeface="Pangolin"/>
                <a:cs typeface="Pangolin"/>
                <a:sym typeface="Pangolin"/>
              </a:rPr>
              <a:t>Phone: 402-380-4552</a:t>
            </a:r>
          </a:p>
        </p:txBody>
      </p:sp>
      <p:sp>
        <p:nvSpPr>
          <p:cNvPr id="5" name="Freeform 5"/>
          <p:cNvSpPr/>
          <p:nvPr/>
        </p:nvSpPr>
        <p:spPr>
          <a:xfrm>
            <a:off x="-2791352" y="-2284358"/>
            <a:ext cx="6763799" cy="7058994"/>
          </a:xfrm>
          <a:custGeom>
            <a:avLst/>
            <a:gdLst/>
            <a:ahLst/>
            <a:cxnLst/>
            <a:rect l="l" t="t" r="r" b="b"/>
            <a:pathLst>
              <a:path w="6763799" h="7058994">
                <a:moveTo>
                  <a:pt x="0" y="0"/>
                </a:moveTo>
                <a:lnTo>
                  <a:pt x="6763800" y="0"/>
                </a:lnTo>
                <a:lnTo>
                  <a:pt x="6763800" y="7058993"/>
                </a:lnTo>
                <a:lnTo>
                  <a:pt x="0" y="7058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879801" y="-905468"/>
            <a:ext cx="4185293" cy="2830304"/>
          </a:xfrm>
          <a:custGeom>
            <a:avLst/>
            <a:gdLst/>
            <a:ahLst/>
            <a:cxnLst/>
            <a:rect l="l" t="t" r="r" b="b"/>
            <a:pathLst>
              <a:path w="4185293" h="2830304">
                <a:moveTo>
                  <a:pt x="0" y="0"/>
                </a:moveTo>
                <a:lnTo>
                  <a:pt x="4185293" y="0"/>
                </a:lnTo>
                <a:lnTo>
                  <a:pt x="4185293" y="2830304"/>
                </a:lnTo>
                <a:lnTo>
                  <a:pt x="0" y="2830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360142" flipH="1">
            <a:off x="8465281" y="2505438"/>
            <a:ext cx="1425093" cy="1344932"/>
          </a:xfrm>
          <a:custGeom>
            <a:avLst/>
            <a:gdLst/>
            <a:ahLst/>
            <a:cxnLst/>
            <a:rect l="l" t="t" r="r" b="b"/>
            <a:pathLst>
              <a:path w="1425093" h="1344932">
                <a:moveTo>
                  <a:pt x="1425093" y="0"/>
                </a:moveTo>
                <a:lnTo>
                  <a:pt x="0" y="0"/>
                </a:lnTo>
                <a:lnTo>
                  <a:pt x="0" y="1344932"/>
                </a:lnTo>
                <a:lnTo>
                  <a:pt x="1425093" y="1344932"/>
                </a:lnTo>
                <a:lnTo>
                  <a:pt x="142509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004696" y="6653799"/>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2202691" flipH="1">
            <a:off x="12779567" y="7911749"/>
            <a:ext cx="4134791" cy="2525981"/>
          </a:xfrm>
          <a:custGeom>
            <a:avLst/>
            <a:gdLst/>
            <a:ahLst/>
            <a:cxnLst/>
            <a:rect l="l" t="t" r="r" b="b"/>
            <a:pathLst>
              <a:path w="4134791" h="2525981">
                <a:moveTo>
                  <a:pt x="4134791" y="0"/>
                </a:moveTo>
                <a:lnTo>
                  <a:pt x="0" y="0"/>
                </a:lnTo>
                <a:lnTo>
                  <a:pt x="0" y="2525981"/>
                </a:lnTo>
                <a:lnTo>
                  <a:pt x="4134791" y="2525981"/>
                </a:lnTo>
                <a:lnTo>
                  <a:pt x="413479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2270843" y="6869580"/>
            <a:ext cx="7767244" cy="6340895"/>
          </a:xfrm>
          <a:custGeom>
            <a:avLst/>
            <a:gdLst/>
            <a:ahLst/>
            <a:cxnLst/>
            <a:rect l="l" t="t" r="r" b="b"/>
            <a:pathLst>
              <a:path w="7767244" h="6340895">
                <a:moveTo>
                  <a:pt x="0" y="0"/>
                </a:moveTo>
                <a:lnTo>
                  <a:pt x="7767243" y="0"/>
                </a:lnTo>
                <a:lnTo>
                  <a:pt x="7767243" y="6340895"/>
                </a:lnTo>
                <a:lnTo>
                  <a:pt x="0" y="63408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1705123">
            <a:off x="-3093526" y="5493913"/>
            <a:ext cx="4318350" cy="7996945"/>
          </a:xfrm>
          <a:custGeom>
            <a:avLst/>
            <a:gdLst/>
            <a:ahLst/>
            <a:cxnLst/>
            <a:rect l="l" t="t" r="r" b="b"/>
            <a:pathLst>
              <a:path w="4318350" h="7996945">
                <a:moveTo>
                  <a:pt x="0" y="0"/>
                </a:moveTo>
                <a:lnTo>
                  <a:pt x="4318350" y="0"/>
                </a:lnTo>
                <a:lnTo>
                  <a:pt x="4318350" y="7996944"/>
                </a:lnTo>
                <a:lnTo>
                  <a:pt x="0" y="79969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rot="-5496163">
            <a:off x="9033790" y="7756949"/>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rot="-5400000" flipH="1" flipV="1">
            <a:off x="-5521946" y="96090"/>
            <a:ext cx="10159698" cy="3657491"/>
          </a:xfrm>
          <a:custGeom>
            <a:avLst/>
            <a:gdLst/>
            <a:ahLst/>
            <a:cxnLst/>
            <a:rect l="l" t="t" r="r" b="b"/>
            <a:pathLst>
              <a:path w="10159698" h="3657491">
                <a:moveTo>
                  <a:pt x="10159697" y="3657491"/>
                </a:moveTo>
                <a:lnTo>
                  <a:pt x="0" y="3657491"/>
                </a:lnTo>
                <a:lnTo>
                  <a:pt x="0" y="0"/>
                </a:lnTo>
                <a:lnTo>
                  <a:pt x="10159697" y="0"/>
                </a:lnTo>
                <a:lnTo>
                  <a:pt x="10159697" y="365749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rot="10378544">
            <a:off x="15000032" y="-2489385"/>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3254031">
            <a:off x="14805430" y="-2271346"/>
            <a:ext cx="9577623" cy="7320624"/>
          </a:xfrm>
          <a:custGeom>
            <a:avLst/>
            <a:gdLst/>
            <a:ahLst/>
            <a:cxnLst/>
            <a:rect l="l" t="t" r="r" b="b"/>
            <a:pathLst>
              <a:path w="9577623" h="7320624">
                <a:moveTo>
                  <a:pt x="0" y="0"/>
                </a:moveTo>
                <a:lnTo>
                  <a:pt x="9577624" y="0"/>
                </a:lnTo>
                <a:lnTo>
                  <a:pt x="9577624" y="7320624"/>
                </a:lnTo>
                <a:lnTo>
                  <a:pt x="0" y="7320624"/>
                </a:lnTo>
                <a:lnTo>
                  <a:pt x="0" y="0"/>
                </a:lnTo>
                <a:close/>
              </a:path>
            </a:pathLst>
          </a:custGeom>
          <a:blipFill>
            <a:blip r:embed="rId22">
              <a:extLst>
                <a:ext uri="{96DAC541-7B7A-43D3-8B79-37D633B846F1}">
                  <asvg:svgBlip xmlns:asvg="http://schemas.microsoft.com/office/drawing/2016/SVG/main" r:embed="rId23"/>
                </a:ext>
              </a:extLst>
            </a:blip>
            <a:stretch>
              <a:fillRect l="-11752" t="-66616"/>
            </a:stretch>
          </a:blipFill>
        </p:spPr>
        <p:txBody>
          <a:bodyPr/>
          <a:lstStyle/>
          <a:p>
            <a:endParaRPr lang="en-US"/>
          </a:p>
        </p:txBody>
      </p:sp>
      <p:sp>
        <p:nvSpPr>
          <p:cNvPr id="16" name="Freeform 16"/>
          <p:cNvSpPr/>
          <p:nvPr/>
        </p:nvSpPr>
        <p:spPr>
          <a:xfrm rot="1534140">
            <a:off x="12123012" y="-3546033"/>
            <a:ext cx="6205089" cy="5662143"/>
          </a:xfrm>
          <a:custGeom>
            <a:avLst/>
            <a:gdLst/>
            <a:ahLst/>
            <a:cxnLst/>
            <a:rect l="l" t="t" r="r" b="b"/>
            <a:pathLst>
              <a:path w="6205089" h="5662143">
                <a:moveTo>
                  <a:pt x="0" y="0"/>
                </a:moveTo>
                <a:lnTo>
                  <a:pt x="6205089" y="0"/>
                </a:lnTo>
                <a:lnTo>
                  <a:pt x="6205089" y="5662143"/>
                </a:lnTo>
                <a:lnTo>
                  <a:pt x="0" y="56621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rot="-10800000">
            <a:off x="14541694" y="5491771"/>
            <a:ext cx="6763799" cy="7058994"/>
          </a:xfrm>
          <a:custGeom>
            <a:avLst/>
            <a:gdLst/>
            <a:ahLst/>
            <a:cxnLst/>
            <a:rect l="l" t="t" r="r" b="b"/>
            <a:pathLst>
              <a:path w="6763799" h="7058994">
                <a:moveTo>
                  <a:pt x="0" y="0"/>
                </a:moveTo>
                <a:lnTo>
                  <a:pt x="6763799" y="0"/>
                </a:lnTo>
                <a:lnTo>
                  <a:pt x="6763799" y="7058994"/>
                </a:lnTo>
                <a:lnTo>
                  <a:pt x="0" y="7058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12449048" y="8341571"/>
            <a:ext cx="4185293" cy="2830304"/>
          </a:xfrm>
          <a:custGeom>
            <a:avLst/>
            <a:gdLst/>
            <a:ahLst/>
            <a:cxnLst/>
            <a:rect l="l" t="t" r="r" b="b"/>
            <a:pathLst>
              <a:path w="4185293" h="2830304">
                <a:moveTo>
                  <a:pt x="0" y="0"/>
                </a:moveTo>
                <a:lnTo>
                  <a:pt x="4185292" y="0"/>
                </a:lnTo>
                <a:lnTo>
                  <a:pt x="4185292" y="2830304"/>
                </a:lnTo>
                <a:lnTo>
                  <a:pt x="0" y="2830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a:off x="-740273" y="-462487"/>
            <a:ext cx="5249719" cy="4075094"/>
          </a:xfrm>
          <a:custGeom>
            <a:avLst/>
            <a:gdLst/>
            <a:ahLst/>
            <a:cxnLst/>
            <a:rect l="l" t="t" r="r" b="b"/>
            <a:pathLst>
              <a:path w="5249719" h="4075094">
                <a:moveTo>
                  <a:pt x="0" y="0"/>
                </a:moveTo>
                <a:lnTo>
                  <a:pt x="5249718" y="0"/>
                </a:lnTo>
                <a:lnTo>
                  <a:pt x="5249718" y="4075095"/>
                </a:lnTo>
                <a:lnTo>
                  <a:pt x="0" y="4075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597308" flipH="1">
            <a:off x="1631179" y="37385"/>
            <a:ext cx="3314813" cy="2025049"/>
          </a:xfrm>
          <a:custGeom>
            <a:avLst/>
            <a:gdLst/>
            <a:ahLst/>
            <a:cxnLst/>
            <a:rect l="l" t="t" r="r" b="b"/>
            <a:pathLst>
              <a:path w="3314813" h="2025049">
                <a:moveTo>
                  <a:pt x="3314813" y="0"/>
                </a:moveTo>
                <a:lnTo>
                  <a:pt x="0" y="0"/>
                </a:lnTo>
                <a:lnTo>
                  <a:pt x="0" y="2025049"/>
                </a:lnTo>
                <a:lnTo>
                  <a:pt x="3314813" y="2025049"/>
                </a:lnTo>
                <a:lnTo>
                  <a:pt x="331481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10800000">
            <a:off x="13017741" y="-2944068"/>
            <a:ext cx="7767244" cy="6340895"/>
          </a:xfrm>
          <a:custGeom>
            <a:avLst/>
            <a:gdLst/>
            <a:ahLst/>
            <a:cxnLst/>
            <a:rect l="l" t="t" r="r" b="b"/>
            <a:pathLst>
              <a:path w="7767244" h="6340895">
                <a:moveTo>
                  <a:pt x="0" y="0"/>
                </a:moveTo>
                <a:lnTo>
                  <a:pt x="7767244" y="0"/>
                </a:lnTo>
                <a:lnTo>
                  <a:pt x="7767244" y="6340895"/>
                </a:lnTo>
                <a:lnTo>
                  <a:pt x="0" y="63408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9094876">
            <a:off x="17289318" y="-3224451"/>
            <a:ext cx="4318350" cy="7996945"/>
          </a:xfrm>
          <a:custGeom>
            <a:avLst/>
            <a:gdLst/>
            <a:ahLst/>
            <a:cxnLst/>
            <a:rect l="l" t="t" r="r" b="b"/>
            <a:pathLst>
              <a:path w="4318350" h="7996945">
                <a:moveTo>
                  <a:pt x="0" y="0"/>
                </a:moveTo>
                <a:lnTo>
                  <a:pt x="4318350" y="0"/>
                </a:lnTo>
                <a:lnTo>
                  <a:pt x="4318350" y="7996945"/>
                </a:lnTo>
                <a:lnTo>
                  <a:pt x="0" y="79969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5400000" flipH="1" flipV="1">
            <a:off x="13876391" y="6512825"/>
            <a:ext cx="10159698" cy="3657491"/>
          </a:xfrm>
          <a:custGeom>
            <a:avLst/>
            <a:gdLst/>
            <a:ahLst/>
            <a:cxnLst/>
            <a:rect l="l" t="t" r="r" b="b"/>
            <a:pathLst>
              <a:path w="10159698" h="3657491">
                <a:moveTo>
                  <a:pt x="10159697" y="3657491"/>
                </a:moveTo>
                <a:lnTo>
                  <a:pt x="0" y="3657491"/>
                </a:lnTo>
                <a:lnTo>
                  <a:pt x="0" y="0"/>
                </a:lnTo>
                <a:lnTo>
                  <a:pt x="10159697" y="0"/>
                </a:lnTo>
                <a:lnTo>
                  <a:pt x="10159697" y="3657491"/>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421455">
            <a:off x="-2120106" y="2322059"/>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7545968">
            <a:off x="-5868912" y="5217128"/>
            <a:ext cx="9577623" cy="7320624"/>
          </a:xfrm>
          <a:custGeom>
            <a:avLst/>
            <a:gdLst/>
            <a:ahLst/>
            <a:cxnLst/>
            <a:rect l="l" t="t" r="r" b="b"/>
            <a:pathLst>
              <a:path w="9577623" h="7320624">
                <a:moveTo>
                  <a:pt x="0" y="0"/>
                </a:moveTo>
                <a:lnTo>
                  <a:pt x="9577623" y="0"/>
                </a:lnTo>
                <a:lnTo>
                  <a:pt x="9577623" y="7320624"/>
                </a:lnTo>
                <a:lnTo>
                  <a:pt x="0" y="7320624"/>
                </a:lnTo>
                <a:lnTo>
                  <a:pt x="0" y="0"/>
                </a:lnTo>
                <a:close/>
              </a:path>
            </a:pathLst>
          </a:custGeom>
          <a:blipFill>
            <a:blip r:embed="rId18">
              <a:extLst>
                <a:ext uri="{96DAC541-7B7A-43D3-8B79-37D633B846F1}">
                  <asvg:svgBlip xmlns:asvg="http://schemas.microsoft.com/office/drawing/2016/SVG/main" r:embed="rId19"/>
                </a:ext>
              </a:extLst>
            </a:blip>
            <a:stretch>
              <a:fillRect l="-11752" t="-66616"/>
            </a:stretch>
          </a:blipFill>
        </p:spPr>
        <p:txBody>
          <a:bodyPr/>
          <a:lstStyle/>
          <a:p>
            <a:endParaRPr lang="en-US"/>
          </a:p>
        </p:txBody>
      </p:sp>
      <p:sp>
        <p:nvSpPr>
          <p:cNvPr id="12" name="Freeform 12"/>
          <p:cNvSpPr/>
          <p:nvPr/>
        </p:nvSpPr>
        <p:spPr>
          <a:xfrm rot="-9265859">
            <a:off x="186041" y="8150296"/>
            <a:ext cx="6205089" cy="5662143"/>
          </a:xfrm>
          <a:custGeom>
            <a:avLst/>
            <a:gdLst/>
            <a:ahLst/>
            <a:cxnLst/>
            <a:rect l="l" t="t" r="r" b="b"/>
            <a:pathLst>
              <a:path w="6205089" h="5662143">
                <a:moveTo>
                  <a:pt x="0" y="0"/>
                </a:moveTo>
                <a:lnTo>
                  <a:pt x="6205089" y="0"/>
                </a:lnTo>
                <a:lnTo>
                  <a:pt x="6205089" y="5662143"/>
                </a:lnTo>
                <a:lnTo>
                  <a:pt x="0" y="56621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1937938" y="459696"/>
            <a:ext cx="15016777" cy="3886726"/>
          </a:xfrm>
          <a:prstGeom prst="rect">
            <a:avLst/>
          </a:prstGeom>
        </p:spPr>
        <p:txBody>
          <a:bodyPr lIns="0" tIns="0" rIns="0" bIns="0" rtlCol="0" anchor="t">
            <a:spAutoFit/>
          </a:bodyPr>
          <a:lstStyle/>
          <a:p>
            <a:pPr marL="0" lvl="0" indent="0" algn="ctr">
              <a:lnSpc>
                <a:spcPts val="15196"/>
              </a:lnSpc>
              <a:spcBef>
                <a:spcPct val="0"/>
              </a:spcBef>
            </a:pPr>
            <a:r>
              <a:rPr lang="en-US" sz="10854" spc="65">
                <a:solidFill>
                  <a:srgbClr val="103E7B"/>
                </a:solidFill>
                <a:latin typeface="Bryndan Write"/>
                <a:ea typeface="Bryndan Write"/>
                <a:cs typeface="Bryndan Write"/>
                <a:sym typeface="Bryndan Write"/>
              </a:rPr>
              <a:t>What are some Student Precipitating Factors</a:t>
            </a:r>
          </a:p>
        </p:txBody>
      </p:sp>
      <p:sp>
        <p:nvSpPr>
          <p:cNvPr id="14" name="Freeform 14"/>
          <p:cNvSpPr/>
          <p:nvPr/>
        </p:nvSpPr>
        <p:spPr>
          <a:xfrm rot="-5496163">
            <a:off x="9021953" y="7829604"/>
            <a:ext cx="848747" cy="2095672"/>
          </a:xfrm>
          <a:custGeom>
            <a:avLst/>
            <a:gdLst/>
            <a:ahLst/>
            <a:cxnLst/>
            <a:rect l="l" t="t" r="r" b="b"/>
            <a:pathLst>
              <a:path w="848747" h="2095672">
                <a:moveTo>
                  <a:pt x="0" y="0"/>
                </a:moveTo>
                <a:lnTo>
                  <a:pt x="848747" y="0"/>
                </a:lnTo>
                <a:lnTo>
                  <a:pt x="848747" y="2095672"/>
                </a:lnTo>
                <a:lnTo>
                  <a:pt x="0" y="209567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TextBox 15"/>
          <p:cNvSpPr txBox="1"/>
          <p:nvPr/>
        </p:nvSpPr>
        <p:spPr>
          <a:xfrm>
            <a:off x="3517059" y="4716233"/>
            <a:ext cx="11258550" cy="2600358"/>
          </a:xfrm>
          <a:prstGeom prst="rect">
            <a:avLst/>
          </a:prstGeom>
        </p:spPr>
        <p:txBody>
          <a:bodyPr lIns="0" tIns="0" rIns="0" bIns="0" rtlCol="0" anchor="t">
            <a:spAutoFit/>
          </a:bodyPr>
          <a:lstStyle/>
          <a:p>
            <a:pPr algn="ctr">
              <a:lnSpc>
                <a:spcPts val="7943"/>
              </a:lnSpc>
            </a:pPr>
            <a:r>
              <a:rPr lang="en-US" sz="5673" b="1">
                <a:solidFill>
                  <a:srgbClr val="103E7B"/>
                </a:solidFill>
                <a:latin typeface="Poppins Medium"/>
                <a:ea typeface="Poppins Medium"/>
                <a:cs typeface="Poppins Medium"/>
                <a:sym typeface="Poppins Medium"/>
              </a:rPr>
              <a:t>leading to negative behaviors?</a:t>
            </a:r>
          </a:p>
          <a:p>
            <a:pPr algn="ctr">
              <a:lnSpc>
                <a:spcPts val="6543"/>
              </a:lnSpc>
            </a:pPr>
            <a:endParaRPr lang="en-US" sz="5673" b="1">
              <a:solidFill>
                <a:srgbClr val="103E7B"/>
              </a:solidFill>
              <a:latin typeface="Poppins Medium"/>
              <a:ea typeface="Poppins Medium"/>
              <a:cs typeface="Poppins Medium"/>
              <a:sym typeface="Poppins Medium"/>
            </a:endParaRPr>
          </a:p>
          <a:p>
            <a:pPr algn="ctr">
              <a:lnSpc>
                <a:spcPts val="5703"/>
              </a:lnSpc>
              <a:spcBef>
                <a:spcPct val="0"/>
              </a:spcBef>
            </a:pPr>
            <a:r>
              <a:rPr lang="en-US" sz="4073" b="1">
                <a:solidFill>
                  <a:srgbClr val="103E7B"/>
                </a:solidFill>
                <a:latin typeface="Poppins Medium"/>
                <a:ea typeface="Poppins Medium"/>
                <a:cs typeface="Poppins Medium"/>
                <a:sym typeface="Poppins Medium"/>
              </a:rPr>
              <a:t>Put your answers in the chat...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a:off x="1103003" y="-1598651"/>
            <a:ext cx="16156297" cy="13189413"/>
          </a:xfrm>
          <a:custGeom>
            <a:avLst/>
            <a:gdLst/>
            <a:ahLst/>
            <a:cxnLst/>
            <a:rect l="l" t="t" r="r" b="b"/>
            <a:pathLst>
              <a:path w="16156297" h="13189413">
                <a:moveTo>
                  <a:pt x="0" y="0"/>
                </a:moveTo>
                <a:lnTo>
                  <a:pt x="16156297" y="0"/>
                </a:lnTo>
                <a:lnTo>
                  <a:pt x="16156297" y="13189413"/>
                </a:lnTo>
                <a:lnTo>
                  <a:pt x="0" y="131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933096" y="1709792"/>
            <a:ext cx="15854954" cy="3610358"/>
          </a:xfrm>
          <a:prstGeom prst="rect">
            <a:avLst/>
          </a:prstGeom>
        </p:spPr>
        <p:txBody>
          <a:bodyPr lIns="0" tIns="0" rIns="0" bIns="0" rtlCol="0" anchor="t">
            <a:spAutoFit/>
          </a:bodyPr>
          <a:lstStyle/>
          <a:p>
            <a:pPr marL="0" lvl="0" indent="0" algn="ctr">
              <a:lnSpc>
                <a:spcPts val="14153"/>
              </a:lnSpc>
              <a:spcBef>
                <a:spcPct val="0"/>
              </a:spcBef>
            </a:pPr>
            <a:r>
              <a:rPr lang="en-US" sz="10109" spc="60">
                <a:solidFill>
                  <a:srgbClr val="103E7B"/>
                </a:solidFill>
                <a:latin typeface="Bryndan Write"/>
                <a:ea typeface="Bryndan Write"/>
                <a:cs typeface="Bryndan Write"/>
                <a:sym typeface="Bryndan Write"/>
              </a:rPr>
              <a:t>How about you or your Staff members?</a:t>
            </a:r>
          </a:p>
        </p:txBody>
      </p:sp>
      <p:sp>
        <p:nvSpPr>
          <p:cNvPr id="5" name="Freeform 5"/>
          <p:cNvSpPr/>
          <p:nvPr/>
        </p:nvSpPr>
        <p:spPr>
          <a:xfrm>
            <a:off x="14406150" y="5728803"/>
            <a:ext cx="6763799" cy="7058994"/>
          </a:xfrm>
          <a:custGeom>
            <a:avLst/>
            <a:gdLst/>
            <a:ahLst/>
            <a:cxnLst/>
            <a:rect l="l" t="t" r="r" b="b"/>
            <a:pathLst>
              <a:path w="6763799" h="7058994">
                <a:moveTo>
                  <a:pt x="0" y="0"/>
                </a:moveTo>
                <a:lnTo>
                  <a:pt x="6763799" y="0"/>
                </a:lnTo>
                <a:lnTo>
                  <a:pt x="6763799" y="7058994"/>
                </a:lnTo>
                <a:lnTo>
                  <a:pt x="0" y="70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48363">
            <a:off x="-2404664" y="8096408"/>
            <a:ext cx="6866728" cy="12716162"/>
          </a:xfrm>
          <a:custGeom>
            <a:avLst/>
            <a:gdLst/>
            <a:ahLst/>
            <a:cxnLst/>
            <a:rect l="l" t="t" r="r" b="b"/>
            <a:pathLst>
              <a:path w="6866728" h="12716162">
                <a:moveTo>
                  <a:pt x="0" y="0"/>
                </a:moveTo>
                <a:lnTo>
                  <a:pt x="6866728" y="0"/>
                </a:lnTo>
                <a:lnTo>
                  <a:pt x="6866728" y="12716162"/>
                </a:lnTo>
                <a:lnTo>
                  <a:pt x="0" y="12716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2271054" flipH="1" flipV="1">
            <a:off x="12708201" y="-800046"/>
            <a:ext cx="10159698" cy="3657491"/>
          </a:xfrm>
          <a:custGeom>
            <a:avLst/>
            <a:gdLst/>
            <a:ahLst/>
            <a:cxnLst/>
            <a:rect l="l" t="t" r="r" b="b"/>
            <a:pathLst>
              <a:path w="10159698" h="3657491">
                <a:moveTo>
                  <a:pt x="10159697" y="3657492"/>
                </a:moveTo>
                <a:lnTo>
                  <a:pt x="0" y="3657492"/>
                </a:lnTo>
                <a:lnTo>
                  <a:pt x="0" y="0"/>
                </a:lnTo>
                <a:lnTo>
                  <a:pt x="10159697" y="0"/>
                </a:lnTo>
                <a:lnTo>
                  <a:pt x="10159697" y="365749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907574">
            <a:off x="-2833574" y="-961698"/>
            <a:ext cx="5667149" cy="5914482"/>
          </a:xfrm>
          <a:custGeom>
            <a:avLst/>
            <a:gdLst/>
            <a:ahLst/>
            <a:cxnLst/>
            <a:rect l="l" t="t" r="r" b="b"/>
            <a:pathLst>
              <a:path w="5667149" h="5914482">
                <a:moveTo>
                  <a:pt x="0" y="0"/>
                </a:moveTo>
                <a:lnTo>
                  <a:pt x="5667148" y="0"/>
                </a:lnTo>
                <a:lnTo>
                  <a:pt x="5667148" y="5914481"/>
                </a:lnTo>
                <a:lnTo>
                  <a:pt x="0" y="5914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939493" y="5981797"/>
            <a:ext cx="5842159" cy="580390"/>
          </a:xfrm>
          <a:prstGeom prst="rect">
            <a:avLst/>
          </a:prstGeom>
        </p:spPr>
        <p:txBody>
          <a:bodyPr lIns="0" tIns="0" rIns="0" bIns="0" rtlCol="0" anchor="t">
            <a:spAutoFit/>
          </a:bodyPr>
          <a:lstStyle/>
          <a:p>
            <a:pPr algn="ctr">
              <a:lnSpc>
                <a:spcPts val="4759"/>
              </a:lnSpc>
            </a:pPr>
            <a:r>
              <a:rPr lang="en-US" sz="3399">
                <a:solidFill>
                  <a:srgbClr val="103E7B"/>
                </a:solidFill>
                <a:latin typeface="Canva Sans"/>
                <a:ea typeface="Canva Sans"/>
                <a:cs typeface="Canva Sans"/>
                <a:sym typeface="Canva Sans"/>
              </a:rPr>
              <a:t>Type your responses in chat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a:off x="-2791352" y="-2284358"/>
            <a:ext cx="6763799" cy="7058994"/>
          </a:xfrm>
          <a:custGeom>
            <a:avLst/>
            <a:gdLst/>
            <a:ahLst/>
            <a:cxnLst/>
            <a:rect l="l" t="t" r="r" b="b"/>
            <a:pathLst>
              <a:path w="6763799" h="7058994">
                <a:moveTo>
                  <a:pt x="0" y="0"/>
                </a:moveTo>
                <a:lnTo>
                  <a:pt x="6763800" y="0"/>
                </a:lnTo>
                <a:lnTo>
                  <a:pt x="6763800" y="7058993"/>
                </a:lnTo>
                <a:lnTo>
                  <a:pt x="0" y="7058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79801" y="-905468"/>
            <a:ext cx="4185293" cy="2830304"/>
          </a:xfrm>
          <a:custGeom>
            <a:avLst/>
            <a:gdLst/>
            <a:ahLst/>
            <a:cxnLst/>
            <a:rect l="l" t="t" r="r" b="b"/>
            <a:pathLst>
              <a:path w="4185293" h="2830304">
                <a:moveTo>
                  <a:pt x="0" y="0"/>
                </a:moveTo>
                <a:lnTo>
                  <a:pt x="4185293" y="0"/>
                </a:lnTo>
                <a:lnTo>
                  <a:pt x="4185293" y="2830304"/>
                </a:lnTo>
                <a:lnTo>
                  <a:pt x="0" y="2830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004696" y="6653799"/>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02691" flipH="1">
            <a:off x="12779567" y="7911749"/>
            <a:ext cx="4134791" cy="2525981"/>
          </a:xfrm>
          <a:custGeom>
            <a:avLst/>
            <a:gdLst/>
            <a:ahLst/>
            <a:cxnLst/>
            <a:rect l="l" t="t" r="r" b="b"/>
            <a:pathLst>
              <a:path w="4134791" h="2525981">
                <a:moveTo>
                  <a:pt x="4134791" y="0"/>
                </a:moveTo>
                <a:lnTo>
                  <a:pt x="0" y="0"/>
                </a:lnTo>
                <a:lnTo>
                  <a:pt x="0" y="2525981"/>
                </a:lnTo>
                <a:lnTo>
                  <a:pt x="4134791" y="2525981"/>
                </a:lnTo>
                <a:lnTo>
                  <a:pt x="413479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270843" y="6869580"/>
            <a:ext cx="7767244" cy="6340895"/>
          </a:xfrm>
          <a:custGeom>
            <a:avLst/>
            <a:gdLst/>
            <a:ahLst/>
            <a:cxnLst/>
            <a:rect l="l" t="t" r="r" b="b"/>
            <a:pathLst>
              <a:path w="7767244" h="6340895">
                <a:moveTo>
                  <a:pt x="0" y="0"/>
                </a:moveTo>
                <a:lnTo>
                  <a:pt x="7767243" y="0"/>
                </a:lnTo>
                <a:lnTo>
                  <a:pt x="7767243" y="6340895"/>
                </a:lnTo>
                <a:lnTo>
                  <a:pt x="0" y="63408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1705123">
            <a:off x="-3093526" y="5493913"/>
            <a:ext cx="4318350" cy="7996945"/>
          </a:xfrm>
          <a:custGeom>
            <a:avLst/>
            <a:gdLst/>
            <a:ahLst/>
            <a:cxnLst/>
            <a:rect l="l" t="t" r="r" b="b"/>
            <a:pathLst>
              <a:path w="4318350" h="7996945">
                <a:moveTo>
                  <a:pt x="0" y="0"/>
                </a:moveTo>
                <a:lnTo>
                  <a:pt x="4318350" y="0"/>
                </a:lnTo>
                <a:lnTo>
                  <a:pt x="4318350" y="7996944"/>
                </a:lnTo>
                <a:lnTo>
                  <a:pt x="0" y="79969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5400000" flipH="1" flipV="1">
            <a:off x="-5521946" y="96090"/>
            <a:ext cx="10159698" cy="3657491"/>
          </a:xfrm>
          <a:custGeom>
            <a:avLst/>
            <a:gdLst/>
            <a:ahLst/>
            <a:cxnLst/>
            <a:rect l="l" t="t" r="r" b="b"/>
            <a:pathLst>
              <a:path w="10159698" h="3657491">
                <a:moveTo>
                  <a:pt x="10159697" y="3657491"/>
                </a:moveTo>
                <a:lnTo>
                  <a:pt x="0" y="3657491"/>
                </a:lnTo>
                <a:lnTo>
                  <a:pt x="0" y="0"/>
                </a:lnTo>
                <a:lnTo>
                  <a:pt x="10159697" y="0"/>
                </a:lnTo>
                <a:lnTo>
                  <a:pt x="10159697" y="3657491"/>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10378544">
            <a:off x="15000032" y="-2489385"/>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3254031">
            <a:off x="14805430" y="-2271346"/>
            <a:ext cx="9577623" cy="7320624"/>
          </a:xfrm>
          <a:custGeom>
            <a:avLst/>
            <a:gdLst/>
            <a:ahLst/>
            <a:cxnLst/>
            <a:rect l="l" t="t" r="r" b="b"/>
            <a:pathLst>
              <a:path w="9577623" h="7320624">
                <a:moveTo>
                  <a:pt x="0" y="0"/>
                </a:moveTo>
                <a:lnTo>
                  <a:pt x="9577624" y="0"/>
                </a:lnTo>
                <a:lnTo>
                  <a:pt x="9577624" y="7320624"/>
                </a:lnTo>
                <a:lnTo>
                  <a:pt x="0" y="7320624"/>
                </a:lnTo>
                <a:lnTo>
                  <a:pt x="0" y="0"/>
                </a:lnTo>
                <a:close/>
              </a:path>
            </a:pathLst>
          </a:custGeom>
          <a:blipFill>
            <a:blip r:embed="rId18">
              <a:extLst>
                <a:ext uri="{96DAC541-7B7A-43D3-8B79-37D633B846F1}">
                  <asvg:svgBlip xmlns:asvg="http://schemas.microsoft.com/office/drawing/2016/SVG/main" r:embed="rId19"/>
                </a:ext>
              </a:extLst>
            </a:blip>
            <a:stretch>
              <a:fillRect l="-11752" t="-66616"/>
            </a:stretch>
          </a:blipFill>
        </p:spPr>
        <p:txBody>
          <a:bodyPr/>
          <a:lstStyle/>
          <a:p>
            <a:endParaRPr lang="en-US"/>
          </a:p>
        </p:txBody>
      </p:sp>
      <p:sp>
        <p:nvSpPr>
          <p:cNvPr id="12" name="Freeform 12"/>
          <p:cNvSpPr/>
          <p:nvPr/>
        </p:nvSpPr>
        <p:spPr>
          <a:xfrm rot="1534140">
            <a:off x="12123012" y="-3546033"/>
            <a:ext cx="6205089" cy="5662143"/>
          </a:xfrm>
          <a:custGeom>
            <a:avLst/>
            <a:gdLst/>
            <a:ahLst/>
            <a:cxnLst/>
            <a:rect l="l" t="t" r="r" b="b"/>
            <a:pathLst>
              <a:path w="6205089" h="5662143">
                <a:moveTo>
                  <a:pt x="0" y="0"/>
                </a:moveTo>
                <a:lnTo>
                  <a:pt x="6205089" y="0"/>
                </a:lnTo>
                <a:lnTo>
                  <a:pt x="6205089" y="5662143"/>
                </a:lnTo>
                <a:lnTo>
                  <a:pt x="0" y="56621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818141" y="300134"/>
            <a:ext cx="16441159" cy="2614913"/>
          </a:xfrm>
          <a:prstGeom prst="rect">
            <a:avLst/>
          </a:prstGeom>
        </p:spPr>
        <p:txBody>
          <a:bodyPr lIns="0" tIns="0" rIns="0" bIns="0" rtlCol="0" anchor="t">
            <a:spAutoFit/>
          </a:bodyPr>
          <a:lstStyle/>
          <a:p>
            <a:pPr marL="0" lvl="0" indent="0" algn="ctr">
              <a:lnSpc>
                <a:spcPts val="10220"/>
              </a:lnSpc>
              <a:spcBef>
                <a:spcPct val="0"/>
              </a:spcBef>
            </a:pPr>
            <a:r>
              <a:rPr lang="en-US" sz="7300" spc="43">
                <a:solidFill>
                  <a:srgbClr val="103E7B"/>
                </a:solidFill>
                <a:latin typeface="Bryndan Write"/>
                <a:ea typeface="Bryndan Write"/>
                <a:cs typeface="Bryndan Write"/>
                <a:sym typeface="Bryndan Write"/>
              </a:rPr>
              <a:t>Kids that have experienced trauma   need:</a:t>
            </a:r>
          </a:p>
        </p:txBody>
      </p:sp>
      <p:sp>
        <p:nvSpPr>
          <p:cNvPr id="14" name="TextBox 14"/>
          <p:cNvSpPr txBox="1"/>
          <p:nvPr/>
        </p:nvSpPr>
        <p:spPr>
          <a:xfrm>
            <a:off x="1208373" y="2931531"/>
            <a:ext cx="16608767" cy="6943579"/>
          </a:xfrm>
          <a:prstGeom prst="rect">
            <a:avLst/>
          </a:prstGeom>
        </p:spPr>
        <p:txBody>
          <a:bodyPr lIns="0" tIns="0" rIns="0" bIns="0" rtlCol="0" anchor="t">
            <a:spAutoFit/>
          </a:bodyPr>
          <a:lstStyle/>
          <a:p>
            <a:pPr algn="ctr">
              <a:lnSpc>
                <a:spcPts val="6833"/>
              </a:lnSpc>
            </a:pPr>
            <a:r>
              <a:rPr lang="en-US" sz="4880" b="1">
                <a:solidFill>
                  <a:srgbClr val="103E7B"/>
                </a:solidFill>
                <a:latin typeface="Poppins Medium"/>
                <a:ea typeface="Poppins Medium"/>
                <a:cs typeface="Poppins Medium"/>
                <a:sym typeface="Poppins Medium"/>
              </a:rPr>
              <a:t>Structure and routines</a:t>
            </a:r>
          </a:p>
          <a:p>
            <a:pPr algn="ctr">
              <a:lnSpc>
                <a:spcPts val="6833"/>
              </a:lnSpc>
            </a:pPr>
            <a:r>
              <a:rPr lang="en-US" sz="4880" b="1">
                <a:solidFill>
                  <a:srgbClr val="103E7B"/>
                </a:solidFill>
                <a:latin typeface="Poppins Medium"/>
                <a:ea typeface="Poppins Medium"/>
                <a:cs typeface="Poppins Medium"/>
                <a:sym typeface="Poppins Medium"/>
              </a:rPr>
              <a:t>They like to know what's coming next </a:t>
            </a:r>
          </a:p>
          <a:p>
            <a:pPr algn="ctr">
              <a:lnSpc>
                <a:spcPts val="6833"/>
              </a:lnSpc>
            </a:pPr>
            <a:r>
              <a:rPr lang="en-US" sz="4880" b="1">
                <a:solidFill>
                  <a:srgbClr val="103E7B"/>
                </a:solidFill>
                <a:latin typeface="Poppins Medium"/>
                <a:ea typeface="Poppins Medium"/>
                <a:cs typeface="Poppins Medium"/>
                <a:sym typeface="Poppins Medium"/>
              </a:rPr>
              <a:t>They need to feel safe</a:t>
            </a:r>
          </a:p>
          <a:p>
            <a:pPr algn="ctr">
              <a:lnSpc>
                <a:spcPts val="6833"/>
              </a:lnSpc>
            </a:pPr>
            <a:r>
              <a:rPr lang="en-US" sz="4880" b="1">
                <a:solidFill>
                  <a:srgbClr val="103E7B"/>
                </a:solidFill>
                <a:latin typeface="Poppins Medium"/>
                <a:ea typeface="Poppins Medium"/>
                <a:cs typeface="Poppins Medium"/>
                <a:sym typeface="Poppins Medium"/>
              </a:rPr>
              <a:t>They need you to act calm (tone and volume)</a:t>
            </a:r>
          </a:p>
          <a:p>
            <a:pPr algn="ctr">
              <a:lnSpc>
                <a:spcPts val="6833"/>
              </a:lnSpc>
            </a:pPr>
            <a:r>
              <a:rPr lang="en-US" sz="4880" b="1">
                <a:solidFill>
                  <a:srgbClr val="103E7B"/>
                </a:solidFill>
                <a:latin typeface="Poppins Medium"/>
                <a:ea typeface="Poppins Medium"/>
                <a:cs typeface="Poppins Medium"/>
                <a:sym typeface="Poppins Medium"/>
              </a:rPr>
              <a:t>Help them enjoy themselves!</a:t>
            </a:r>
          </a:p>
          <a:p>
            <a:pPr algn="ctr">
              <a:lnSpc>
                <a:spcPts val="6833"/>
              </a:lnSpc>
            </a:pPr>
            <a:r>
              <a:rPr lang="en-US" sz="4880" b="1">
                <a:solidFill>
                  <a:srgbClr val="103E7B"/>
                </a:solidFill>
                <a:latin typeface="Poppins Medium"/>
                <a:ea typeface="Poppins Medium"/>
                <a:cs typeface="Poppins Medium"/>
                <a:sym typeface="Poppins Medium"/>
              </a:rPr>
              <a:t>Acknowledge their feelings- Listen to them.</a:t>
            </a:r>
          </a:p>
          <a:p>
            <a:pPr algn="ctr">
              <a:lnSpc>
                <a:spcPts val="6833"/>
              </a:lnSpc>
            </a:pPr>
            <a:r>
              <a:rPr lang="en-US" sz="4880" b="1">
                <a:solidFill>
                  <a:srgbClr val="103E7B"/>
                </a:solidFill>
                <a:latin typeface="Poppins Medium"/>
                <a:ea typeface="Poppins Medium"/>
                <a:cs typeface="Poppins Medium"/>
                <a:sym typeface="Poppins Medium"/>
              </a:rPr>
              <a:t>Help them relax with breathing exercises</a:t>
            </a:r>
          </a:p>
          <a:p>
            <a:pPr algn="ctr">
              <a:lnSpc>
                <a:spcPts val="6833"/>
              </a:lnSpc>
              <a:spcBef>
                <a:spcPct val="0"/>
              </a:spcBef>
            </a:pPr>
            <a:endParaRPr lang="en-US" sz="4880" b="1">
              <a:solidFill>
                <a:srgbClr val="103E7B"/>
              </a:solidFill>
              <a:latin typeface="Poppins Medium"/>
              <a:ea typeface="Poppins Medium"/>
              <a:cs typeface="Poppins Medium"/>
              <a:sym typeface="Poppi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grpSp>
        <p:nvGrpSpPr>
          <p:cNvPr id="3" name="Group 3"/>
          <p:cNvGrpSpPr/>
          <p:nvPr/>
        </p:nvGrpSpPr>
        <p:grpSpPr>
          <a:xfrm>
            <a:off x="5009018" y="4091108"/>
            <a:ext cx="1203252" cy="1246306"/>
            <a:chOff x="0" y="0"/>
            <a:chExt cx="1604336" cy="1661741"/>
          </a:xfrm>
        </p:grpSpPr>
        <p:sp>
          <p:nvSpPr>
            <p:cNvPr id="4" name="Freeform 4"/>
            <p:cNvSpPr/>
            <p:nvPr/>
          </p:nvSpPr>
          <p:spPr>
            <a:xfrm>
              <a:off x="0" y="0"/>
              <a:ext cx="1604336" cy="1661741"/>
            </a:xfrm>
            <a:custGeom>
              <a:avLst/>
              <a:gdLst/>
              <a:ahLst/>
              <a:cxnLst/>
              <a:rect l="l" t="t" r="r" b="b"/>
              <a:pathLst>
                <a:path w="1604336" h="1661741">
                  <a:moveTo>
                    <a:pt x="0" y="0"/>
                  </a:moveTo>
                  <a:lnTo>
                    <a:pt x="1604336" y="0"/>
                  </a:lnTo>
                  <a:lnTo>
                    <a:pt x="1604336" y="1661741"/>
                  </a:lnTo>
                  <a:lnTo>
                    <a:pt x="0" y="1661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0" y="224595"/>
              <a:ext cx="1604336" cy="1155402"/>
            </a:xfrm>
            <a:prstGeom prst="rect">
              <a:avLst/>
            </a:prstGeom>
          </p:spPr>
          <p:txBody>
            <a:bodyPr lIns="0" tIns="0" rIns="0" bIns="0" rtlCol="0" anchor="t">
              <a:spAutoFit/>
            </a:bodyPr>
            <a:lstStyle/>
            <a:p>
              <a:pPr marL="0" lvl="0" indent="0" algn="ctr">
                <a:lnSpc>
                  <a:spcPts val="6463"/>
                </a:lnSpc>
              </a:pPr>
              <a:r>
                <a:rPr lang="en-US" sz="5431" spc="32">
                  <a:solidFill>
                    <a:srgbClr val="FCFCFC"/>
                  </a:solidFill>
                  <a:latin typeface="Bryndan Write"/>
                  <a:ea typeface="Bryndan Write"/>
                  <a:cs typeface="Bryndan Write"/>
                  <a:sym typeface="Bryndan Write"/>
                </a:rPr>
                <a:t>H</a:t>
              </a:r>
            </a:p>
          </p:txBody>
        </p:sp>
      </p:grpSp>
      <p:sp>
        <p:nvSpPr>
          <p:cNvPr id="6" name="Freeform 6"/>
          <p:cNvSpPr/>
          <p:nvPr/>
        </p:nvSpPr>
        <p:spPr>
          <a:xfrm rot="-2961352">
            <a:off x="-3660053" y="5575819"/>
            <a:ext cx="7320107" cy="8386466"/>
          </a:xfrm>
          <a:custGeom>
            <a:avLst/>
            <a:gdLst/>
            <a:ahLst/>
            <a:cxnLst/>
            <a:rect l="l" t="t" r="r" b="b"/>
            <a:pathLst>
              <a:path w="7320107" h="8386466">
                <a:moveTo>
                  <a:pt x="0" y="0"/>
                </a:moveTo>
                <a:lnTo>
                  <a:pt x="7320106" y="0"/>
                </a:lnTo>
                <a:lnTo>
                  <a:pt x="7320106" y="8386466"/>
                </a:lnTo>
                <a:lnTo>
                  <a:pt x="0" y="8386466"/>
                </a:lnTo>
                <a:lnTo>
                  <a:pt x="0" y="0"/>
                </a:lnTo>
                <a:close/>
              </a:path>
            </a:pathLst>
          </a:custGeom>
          <a:blipFill>
            <a:blip r:embed="rId6">
              <a:extLst>
                <a:ext uri="{96DAC541-7B7A-43D3-8B79-37D633B846F1}">
                  <asvg:svgBlip xmlns:asvg="http://schemas.microsoft.com/office/drawing/2016/SVG/main" r:embed="rId7"/>
                </a:ext>
              </a:extLst>
            </a:blip>
            <a:stretch>
              <a:fillRect l="-15021" t="-42078" r="-27815"/>
            </a:stretch>
          </a:blipFill>
        </p:spPr>
        <p:txBody>
          <a:bodyPr/>
          <a:lstStyle/>
          <a:p>
            <a:endParaRPr lang="en-US"/>
          </a:p>
        </p:txBody>
      </p:sp>
      <p:grpSp>
        <p:nvGrpSpPr>
          <p:cNvPr id="7" name="Group 7"/>
          <p:cNvGrpSpPr/>
          <p:nvPr/>
        </p:nvGrpSpPr>
        <p:grpSpPr>
          <a:xfrm>
            <a:off x="4964081" y="5697405"/>
            <a:ext cx="1203252" cy="1246306"/>
            <a:chOff x="0" y="0"/>
            <a:chExt cx="1604336" cy="1661741"/>
          </a:xfrm>
        </p:grpSpPr>
        <p:sp>
          <p:nvSpPr>
            <p:cNvPr id="8" name="Freeform 8"/>
            <p:cNvSpPr/>
            <p:nvPr/>
          </p:nvSpPr>
          <p:spPr>
            <a:xfrm>
              <a:off x="0" y="0"/>
              <a:ext cx="1604336" cy="1661741"/>
            </a:xfrm>
            <a:custGeom>
              <a:avLst/>
              <a:gdLst/>
              <a:ahLst/>
              <a:cxnLst/>
              <a:rect l="l" t="t" r="r" b="b"/>
              <a:pathLst>
                <a:path w="1604336" h="1661741">
                  <a:moveTo>
                    <a:pt x="0" y="0"/>
                  </a:moveTo>
                  <a:lnTo>
                    <a:pt x="1604336" y="0"/>
                  </a:lnTo>
                  <a:lnTo>
                    <a:pt x="1604336" y="1661741"/>
                  </a:lnTo>
                  <a:lnTo>
                    <a:pt x="0" y="16617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0" y="224595"/>
              <a:ext cx="1604336" cy="1155402"/>
            </a:xfrm>
            <a:prstGeom prst="rect">
              <a:avLst/>
            </a:prstGeom>
          </p:spPr>
          <p:txBody>
            <a:bodyPr lIns="0" tIns="0" rIns="0" bIns="0" rtlCol="0" anchor="t">
              <a:spAutoFit/>
            </a:bodyPr>
            <a:lstStyle/>
            <a:p>
              <a:pPr marL="0" lvl="0" indent="0" algn="ctr">
                <a:lnSpc>
                  <a:spcPts val="6463"/>
                </a:lnSpc>
              </a:pPr>
              <a:r>
                <a:rPr lang="en-US" sz="5431" spc="32">
                  <a:solidFill>
                    <a:srgbClr val="FCFCFC"/>
                  </a:solidFill>
                  <a:latin typeface="Bryndan Write"/>
                  <a:ea typeface="Bryndan Write"/>
                  <a:cs typeface="Bryndan Write"/>
                  <a:sym typeface="Bryndan Write"/>
                </a:rPr>
                <a:t>A</a:t>
              </a:r>
            </a:p>
          </p:txBody>
        </p:sp>
      </p:grpSp>
      <p:grpSp>
        <p:nvGrpSpPr>
          <p:cNvPr id="10" name="Group 10"/>
          <p:cNvGrpSpPr/>
          <p:nvPr/>
        </p:nvGrpSpPr>
        <p:grpSpPr>
          <a:xfrm>
            <a:off x="4964081" y="7305661"/>
            <a:ext cx="1203252" cy="1246306"/>
            <a:chOff x="0" y="0"/>
            <a:chExt cx="1604336" cy="1661741"/>
          </a:xfrm>
        </p:grpSpPr>
        <p:sp>
          <p:nvSpPr>
            <p:cNvPr id="11" name="Freeform 11"/>
            <p:cNvSpPr/>
            <p:nvPr/>
          </p:nvSpPr>
          <p:spPr>
            <a:xfrm>
              <a:off x="0" y="0"/>
              <a:ext cx="1604336" cy="1661741"/>
            </a:xfrm>
            <a:custGeom>
              <a:avLst/>
              <a:gdLst/>
              <a:ahLst/>
              <a:cxnLst/>
              <a:rect l="l" t="t" r="r" b="b"/>
              <a:pathLst>
                <a:path w="1604336" h="1661741">
                  <a:moveTo>
                    <a:pt x="0" y="0"/>
                  </a:moveTo>
                  <a:lnTo>
                    <a:pt x="1604336" y="0"/>
                  </a:lnTo>
                  <a:lnTo>
                    <a:pt x="1604336" y="1661741"/>
                  </a:lnTo>
                  <a:lnTo>
                    <a:pt x="0" y="16617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0" y="224595"/>
              <a:ext cx="1604336" cy="1155402"/>
            </a:xfrm>
            <a:prstGeom prst="rect">
              <a:avLst/>
            </a:prstGeom>
          </p:spPr>
          <p:txBody>
            <a:bodyPr lIns="0" tIns="0" rIns="0" bIns="0" rtlCol="0" anchor="t">
              <a:spAutoFit/>
            </a:bodyPr>
            <a:lstStyle/>
            <a:p>
              <a:pPr marL="0" lvl="0" indent="0" algn="ctr">
                <a:lnSpc>
                  <a:spcPts val="6463"/>
                </a:lnSpc>
              </a:pPr>
              <a:r>
                <a:rPr lang="en-US" sz="5431" spc="32">
                  <a:solidFill>
                    <a:srgbClr val="FCFCFC"/>
                  </a:solidFill>
                  <a:latin typeface="Bryndan Write"/>
                  <a:ea typeface="Bryndan Write"/>
                  <a:cs typeface="Bryndan Write"/>
                  <a:sym typeface="Bryndan Write"/>
                </a:rPr>
                <a:t>L</a:t>
              </a:r>
            </a:p>
          </p:txBody>
        </p:sp>
      </p:grpSp>
      <p:sp>
        <p:nvSpPr>
          <p:cNvPr id="13" name="Freeform 13"/>
          <p:cNvSpPr/>
          <p:nvPr/>
        </p:nvSpPr>
        <p:spPr>
          <a:xfrm>
            <a:off x="6387215" y="4084365"/>
            <a:ext cx="6891767" cy="1253049"/>
          </a:xfrm>
          <a:custGeom>
            <a:avLst/>
            <a:gdLst/>
            <a:ahLst/>
            <a:cxnLst/>
            <a:rect l="l" t="t" r="r" b="b"/>
            <a:pathLst>
              <a:path w="6891767" h="1253049">
                <a:moveTo>
                  <a:pt x="0" y="0"/>
                </a:moveTo>
                <a:lnTo>
                  <a:pt x="6891767" y="0"/>
                </a:lnTo>
                <a:lnTo>
                  <a:pt x="6891767" y="1253049"/>
                </a:lnTo>
                <a:lnTo>
                  <a:pt x="0" y="125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3889805" y="-92031"/>
            <a:ext cx="10301271" cy="2178686"/>
          </a:xfrm>
          <a:prstGeom prst="rect">
            <a:avLst/>
          </a:prstGeom>
        </p:spPr>
        <p:txBody>
          <a:bodyPr lIns="0" tIns="0" rIns="0" bIns="0" rtlCol="0" anchor="t">
            <a:spAutoFit/>
          </a:bodyPr>
          <a:lstStyle/>
          <a:p>
            <a:pPr marL="0" lvl="0" indent="0" algn="ctr">
              <a:lnSpc>
                <a:spcPts val="16939"/>
              </a:lnSpc>
              <a:spcBef>
                <a:spcPct val="0"/>
              </a:spcBef>
            </a:pPr>
            <a:r>
              <a:rPr lang="en-US" sz="12099" spc="72">
                <a:solidFill>
                  <a:srgbClr val="103E7B"/>
                </a:solidFill>
                <a:latin typeface="Bryndan Write"/>
                <a:ea typeface="Bryndan Write"/>
                <a:cs typeface="Bryndan Write"/>
                <a:sym typeface="Bryndan Write"/>
              </a:rPr>
              <a:t>Unmet Needs</a:t>
            </a:r>
          </a:p>
        </p:txBody>
      </p:sp>
      <p:sp>
        <p:nvSpPr>
          <p:cNvPr id="15" name="Freeform 15"/>
          <p:cNvSpPr/>
          <p:nvPr/>
        </p:nvSpPr>
        <p:spPr>
          <a:xfrm>
            <a:off x="6387215" y="5697405"/>
            <a:ext cx="6891767" cy="1253049"/>
          </a:xfrm>
          <a:custGeom>
            <a:avLst/>
            <a:gdLst/>
            <a:ahLst/>
            <a:cxnLst/>
            <a:rect l="l" t="t" r="r" b="b"/>
            <a:pathLst>
              <a:path w="6891767" h="1253049">
                <a:moveTo>
                  <a:pt x="0" y="0"/>
                </a:moveTo>
                <a:lnTo>
                  <a:pt x="6891767" y="0"/>
                </a:lnTo>
                <a:lnTo>
                  <a:pt x="6891767" y="1253049"/>
                </a:lnTo>
                <a:lnTo>
                  <a:pt x="0" y="12530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a:off x="6387215" y="7379654"/>
            <a:ext cx="6891767" cy="1253049"/>
          </a:xfrm>
          <a:custGeom>
            <a:avLst/>
            <a:gdLst/>
            <a:ahLst/>
            <a:cxnLst/>
            <a:rect l="l" t="t" r="r" b="b"/>
            <a:pathLst>
              <a:path w="6891767" h="1253049">
                <a:moveTo>
                  <a:pt x="0" y="0"/>
                </a:moveTo>
                <a:lnTo>
                  <a:pt x="6891767" y="0"/>
                </a:lnTo>
                <a:lnTo>
                  <a:pt x="6891767" y="1253049"/>
                </a:lnTo>
                <a:lnTo>
                  <a:pt x="0" y="12530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p:cNvSpPr/>
          <p:nvPr/>
        </p:nvSpPr>
        <p:spPr>
          <a:xfrm rot="-360142" flipH="1">
            <a:off x="14257489" y="670899"/>
            <a:ext cx="1425093" cy="1344932"/>
          </a:xfrm>
          <a:custGeom>
            <a:avLst/>
            <a:gdLst/>
            <a:ahLst/>
            <a:cxnLst/>
            <a:rect l="l" t="t" r="r" b="b"/>
            <a:pathLst>
              <a:path w="1425093" h="1344932">
                <a:moveTo>
                  <a:pt x="1425093" y="0"/>
                </a:moveTo>
                <a:lnTo>
                  <a:pt x="0" y="0"/>
                </a:lnTo>
                <a:lnTo>
                  <a:pt x="0" y="1344932"/>
                </a:lnTo>
                <a:lnTo>
                  <a:pt x="1425093" y="1344932"/>
                </a:lnTo>
                <a:lnTo>
                  <a:pt x="1425093"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8" name="Freeform 18"/>
          <p:cNvSpPr/>
          <p:nvPr/>
        </p:nvSpPr>
        <p:spPr>
          <a:xfrm rot="-1529875">
            <a:off x="14071893" y="7378149"/>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9" name="Freeform 19"/>
          <p:cNvSpPr/>
          <p:nvPr/>
        </p:nvSpPr>
        <p:spPr>
          <a:xfrm rot="-360142" flipH="1">
            <a:off x="2972031" y="496296"/>
            <a:ext cx="1425093" cy="1344932"/>
          </a:xfrm>
          <a:custGeom>
            <a:avLst/>
            <a:gdLst/>
            <a:ahLst/>
            <a:cxnLst/>
            <a:rect l="l" t="t" r="r" b="b"/>
            <a:pathLst>
              <a:path w="1425093" h="1344932">
                <a:moveTo>
                  <a:pt x="1425093" y="0"/>
                </a:moveTo>
                <a:lnTo>
                  <a:pt x="0" y="0"/>
                </a:lnTo>
                <a:lnTo>
                  <a:pt x="0" y="1344932"/>
                </a:lnTo>
                <a:lnTo>
                  <a:pt x="1425093" y="1344932"/>
                </a:lnTo>
                <a:lnTo>
                  <a:pt x="1425093"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0" name="Freeform 20"/>
          <p:cNvSpPr/>
          <p:nvPr/>
        </p:nvSpPr>
        <p:spPr>
          <a:xfrm rot="-4350903">
            <a:off x="18790431" y="1771664"/>
            <a:ext cx="6420930" cy="11890611"/>
          </a:xfrm>
          <a:custGeom>
            <a:avLst/>
            <a:gdLst/>
            <a:ahLst/>
            <a:cxnLst/>
            <a:rect l="l" t="t" r="r" b="b"/>
            <a:pathLst>
              <a:path w="6420930" h="11890611">
                <a:moveTo>
                  <a:pt x="0" y="0"/>
                </a:moveTo>
                <a:lnTo>
                  <a:pt x="6420930" y="0"/>
                </a:lnTo>
                <a:lnTo>
                  <a:pt x="6420930" y="11890612"/>
                </a:lnTo>
                <a:lnTo>
                  <a:pt x="0" y="1189061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1" name="Freeform 21"/>
          <p:cNvSpPr/>
          <p:nvPr/>
        </p:nvSpPr>
        <p:spPr>
          <a:xfrm rot="2213161">
            <a:off x="-3618983" y="3992939"/>
            <a:ext cx="5385406" cy="4914183"/>
          </a:xfrm>
          <a:custGeom>
            <a:avLst/>
            <a:gdLst/>
            <a:ahLst/>
            <a:cxnLst/>
            <a:rect l="l" t="t" r="r" b="b"/>
            <a:pathLst>
              <a:path w="5385406" h="4914183">
                <a:moveTo>
                  <a:pt x="0" y="0"/>
                </a:moveTo>
                <a:lnTo>
                  <a:pt x="5385406" y="0"/>
                </a:lnTo>
                <a:lnTo>
                  <a:pt x="5385406" y="4914183"/>
                </a:lnTo>
                <a:lnTo>
                  <a:pt x="0" y="491418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2" name="Group 22"/>
          <p:cNvGrpSpPr/>
          <p:nvPr/>
        </p:nvGrpSpPr>
        <p:grpSpPr>
          <a:xfrm>
            <a:off x="5009018" y="8792543"/>
            <a:ext cx="1203252" cy="1246306"/>
            <a:chOff x="0" y="0"/>
            <a:chExt cx="1604336" cy="1661741"/>
          </a:xfrm>
        </p:grpSpPr>
        <p:sp>
          <p:nvSpPr>
            <p:cNvPr id="23" name="Freeform 23"/>
            <p:cNvSpPr/>
            <p:nvPr/>
          </p:nvSpPr>
          <p:spPr>
            <a:xfrm>
              <a:off x="0" y="0"/>
              <a:ext cx="1604336" cy="1661741"/>
            </a:xfrm>
            <a:custGeom>
              <a:avLst/>
              <a:gdLst/>
              <a:ahLst/>
              <a:cxnLst/>
              <a:rect l="l" t="t" r="r" b="b"/>
              <a:pathLst>
                <a:path w="1604336" h="1661741">
                  <a:moveTo>
                    <a:pt x="0" y="0"/>
                  </a:moveTo>
                  <a:lnTo>
                    <a:pt x="1604336" y="0"/>
                  </a:lnTo>
                  <a:lnTo>
                    <a:pt x="1604336" y="1661741"/>
                  </a:lnTo>
                  <a:lnTo>
                    <a:pt x="0" y="16617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4"/>
            <p:cNvSpPr txBox="1"/>
            <p:nvPr/>
          </p:nvSpPr>
          <p:spPr>
            <a:xfrm>
              <a:off x="0" y="224595"/>
              <a:ext cx="1604336" cy="1155402"/>
            </a:xfrm>
            <a:prstGeom prst="rect">
              <a:avLst/>
            </a:prstGeom>
          </p:spPr>
          <p:txBody>
            <a:bodyPr lIns="0" tIns="0" rIns="0" bIns="0" rtlCol="0" anchor="t">
              <a:spAutoFit/>
            </a:bodyPr>
            <a:lstStyle/>
            <a:p>
              <a:pPr marL="0" lvl="0" indent="0" algn="ctr">
                <a:lnSpc>
                  <a:spcPts val="6463"/>
                </a:lnSpc>
              </a:pPr>
              <a:r>
                <a:rPr lang="en-US" sz="5431" spc="32">
                  <a:solidFill>
                    <a:srgbClr val="FCFCFC"/>
                  </a:solidFill>
                  <a:latin typeface="Bryndan Write"/>
                  <a:ea typeface="Bryndan Write"/>
                  <a:cs typeface="Bryndan Write"/>
                  <a:sym typeface="Bryndan Write"/>
                </a:rPr>
                <a:t>T</a:t>
              </a:r>
            </a:p>
          </p:txBody>
        </p:sp>
      </p:grpSp>
      <p:sp>
        <p:nvSpPr>
          <p:cNvPr id="25" name="Freeform 25"/>
          <p:cNvSpPr/>
          <p:nvPr/>
        </p:nvSpPr>
        <p:spPr>
          <a:xfrm>
            <a:off x="6387215" y="8792543"/>
            <a:ext cx="6891767" cy="1253049"/>
          </a:xfrm>
          <a:custGeom>
            <a:avLst/>
            <a:gdLst/>
            <a:ahLst/>
            <a:cxnLst/>
            <a:rect l="l" t="t" r="r" b="b"/>
            <a:pathLst>
              <a:path w="6891767" h="1253049">
                <a:moveTo>
                  <a:pt x="0" y="0"/>
                </a:moveTo>
                <a:lnTo>
                  <a:pt x="6891767" y="0"/>
                </a:lnTo>
                <a:lnTo>
                  <a:pt x="6891767" y="1253049"/>
                </a:lnTo>
                <a:lnTo>
                  <a:pt x="0" y="125304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TextBox 26"/>
          <p:cNvSpPr txBox="1"/>
          <p:nvPr/>
        </p:nvSpPr>
        <p:spPr>
          <a:xfrm>
            <a:off x="6815061" y="5988718"/>
            <a:ext cx="6036075" cy="676082"/>
          </a:xfrm>
          <a:prstGeom prst="rect">
            <a:avLst/>
          </a:prstGeom>
        </p:spPr>
        <p:txBody>
          <a:bodyPr lIns="0" tIns="0" rIns="0" bIns="0" rtlCol="0" anchor="t">
            <a:spAutoFit/>
          </a:bodyPr>
          <a:lstStyle/>
          <a:p>
            <a:pPr algn="l">
              <a:lnSpc>
                <a:spcPts val="5260"/>
              </a:lnSpc>
              <a:spcBef>
                <a:spcPct val="0"/>
              </a:spcBef>
            </a:pPr>
            <a:r>
              <a:rPr lang="en-US" sz="3757" b="1">
                <a:solidFill>
                  <a:srgbClr val="FFFFFF"/>
                </a:solidFill>
                <a:latin typeface="Poppins Medium"/>
                <a:ea typeface="Poppins Medium"/>
                <a:cs typeface="Poppins Medium"/>
                <a:sym typeface="Poppins Medium"/>
              </a:rPr>
              <a:t>Angry</a:t>
            </a:r>
          </a:p>
        </p:txBody>
      </p:sp>
      <p:sp>
        <p:nvSpPr>
          <p:cNvPr id="27" name="TextBox 27"/>
          <p:cNvSpPr txBox="1"/>
          <p:nvPr/>
        </p:nvSpPr>
        <p:spPr>
          <a:xfrm>
            <a:off x="6790845" y="7615750"/>
            <a:ext cx="6036075" cy="676082"/>
          </a:xfrm>
          <a:prstGeom prst="rect">
            <a:avLst/>
          </a:prstGeom>
        </p:spPr>
        <p:txBody>
          <a:bodyPr lIns="0" tIns="0" rIns="0" bIns="0" rtlCol="0" anchor="t">
            <a:spAutoFit/>
          </a:bodyPr>
          <a:lstStyle/>
          <a:p>
            <a:pPr algn="l">
              <a:lnSpc>
                <a:spcPts val="5260"/>
              </a:lnSpc>
              <a:spcBef>
                <a:spcPct val="0"/>
              </a:spcBef>
            </a:pPr>
            <a:r>
              <a:rPr lang="en-US" sz="3757" b="1">
                <a:solidFill>
                  <a:srgbClr val="FFFFFF"/>
                </a:solidFill>
                <a:latin typeface="Poppins Medium"/>
                <a:ea typeface="Poppins Medium"/>
                <a:cs typeface="Poppins Medium"/>
                <a:sym typeface="Poppins Medium"/>
              </a:rPr>
              <a:t>Lonely</a:t>
            </a:r>
          </a:p>
        </p:txBody>
      </p:sp>
      <p:sp>
        <p:nvSpPr>
          <p:cNvPr id="28" name="TextBox 28"/>
          <p:cNvSpPr txBox="1"/>
          <p:nvPr/>
        </p:nvSpPr>
        <p:spPr>
          <a:xfrm>
            <a:off x="4607271" y="1912065"/>
            <a:ext cx="9246989" cy="866808"/>
          </a:xfrm>
          <a:prstGeom prst="rect">
            <a:avLst/>
          </a:prstGeom>
        </p:spPr>
        <p:txBody>
          <a:bodyPr lIns="0" tIns="0" rIns="0" bIns="0" rtlCol="0" anchor="t">
            <a:spAutoFit/>
          </a:bodyPr>
          <a:lstStyle/>
          <a:p>
            <a:pPr algn="ctr">
              <a:lnSpc>
                <a:spcPts val="6823"/>
              </a:lnSpc>
              <a:spcBef>
                <a:spcPct val="0"/>
              </a:spcBef>
            </a:pPr>
            <a:r>
              <a:rPr lang="en-US" sz="4873" b="1">
                <a:solidFill>
                  <a:srgbClr val="000000"/>
                </a:solidFill>
                <a:latin typeface="Poppins Medium"/>
                <a:ea typeface="Poppins Medium"/>
                <a:cs typeface="Poppins Medium"/>
                <a:sym typeface="Poppins Medium"/>
              </a:rPr>
              <a:t>Before engaging a kid, HALT... </a:t>
            </a:r>
          </a:p>
        </p:txBody>
      </p:sp>
      <p:sp>
        <p:nvSpPr>
          <p:cNvPr id="29" name="TextBox 29"/>
          <p:cNvSpPr txBox="1"/>
          <p:nvPr/>
        </p:nvSpPr>
        <p:spPr>
          <a:xfrm>
            <a:off x="7925067" y="2937523"/>
            <a:ext cx="2611398" cy="718217"/>
          </a:xfrm>
          <a:prstGeom prst="rect">
            <a:avLst/>
          </a:prstGeom>
        </p:spPr>
        <p:txBody>
          <a:bodyPr lIns="0" tIns="0" rIns="0" bIns="0" rtlCol="0" anchor="t">
            <a:spAutoFit/>
          </a:bodyPr>
          <a:lstStyle/>
          <a:p>
            <a:pPr algn="ctr">
              <a:lnSpc>
                <a:spcPts val="5563"/>
              </a:lnSpc>
              <a:spcBef>
                <a:spcPct val="0"/>
              </a:spcBef>
            </a:pPr>
            <a:r>
              <a:rPr lang="en-US" sz="3973" b="1">
                <a:solidFill>
                  <a:srgbClr val="000000"/>
                </a:solidFill>
                <a:latin typeface="Poppins Medium"/>
                <a:ea typeface="Poppins Medium"/>
                <a:cs typeface="Poppins Medium"/>
                <a:sym typeface="Poppins Medium"/>
              </a:rPr>
              <a:t>Is the kid...</a:t>
            </a:r>
          </a:p>
        </p:txBody>
      </p:sp>
      <p:sp>
        <p:nvSpPr>
          <p:cNvPr id="30" name="TextBox 30"/>
          <p:cNvSpPr txBox="1"/>
          <p:nvPr/>
        </p:nvSpPr>
        <p:spPr>
          <a:xfrm>
            <a:off x="6790845" y="9013703"/>
            <a:ext cx="6036075" cy="676082"/>
          </a:xfrm>
          <a:prstGeom prst="rect">
            <a:avLst/>
          </a:prstGeom>
        </p:spPr>
        <p:txBody>
          <a:bodyPr lIns="0" tIns="0" rIns="0" bIns="0" rtlCol="0" anchor="t">
            <a:spAutoFit/>
          </a:bodyPr>
          <a:lstStyle/>
          <a:p>
            <a:pPr algn="l">
              <a:lnSpc>
                <a:spcPts val="5260"/>
              </a:lnSpc>
              <a:spcBef>
                <a:spcPct val="0"/>
              </a:spcBef>
            </a:pPr>
            <a:r>
              <a:rPr lang="en-US" sz="3757" b="1">
                <a:solidFill>
                  <a:srgbClr val="FFFFFF"/>
                </a:solidFill>
                <a:latin typeface="Poppins Medium"/>
                <a:ea typeface="Poppins Medium"/>
                <a:cs typeface="Poppins Medium"/>
                <a:sym typeface="Poppins Medium"/>
              </a:rPr>
              <a:t>Tired</a:t>
            </a:r>
          </a:p>
        </p:txBody>
      </p:sp>
      <p:sp>
        <p:nvSpPr>
          <p:cNvPr id="31" name="TextBox 31"/>
          <p:cNvSpPr txBox="1"/>
          <p:nvPr/>
        </p:nvSpPr>
        <p:spPr>
          <a:xfrm>
            <a:off x="6585617" y="4323832"/>
            <a:ext cx="6036075" cy="676082"/>
          </a:xfrm>
          <a:prstGeom prst="rect">
            <a:avLst/>
          </a:prstGeom>
        </p:spPr>
        <p:txBody>
          <a:bodyPr lIns="0" tIns="0" rIns="0" bIns="0" rtlCol="0" anchor="t">
            <a:spAutoFit/>
          </a:bodyPr>
          <a:lstStyle/>
          <a:p>
            <a:pPr algn="l">
              <a:lnSpc>
                <a:spcPts val="5260"/>
              </a:lnSpc>
              <a:spcBef>
                <a:spcPct val="0"/>
              </a:spcBef>
            </a:pPr>
            <a:r>
              <a:rPr lang="en-US" sz="3757" b="1">
                <a:solidFill>
                  <a:srgbClr val="FFFFFF"/>
                </a:solidFill>
                <a:latin typeface="Poppins Medium"/>
                <a:ea typeface="Poppins Medium"/>
                <a:cs typeface="Poppins Medium"/>
                <a:sym typeface="Poppins Medium"/>
              </a:rPr>
              <a:t>Hungry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a:off x="-2791352" y="-2284358"/>
            <a:ext cx="6763799" cy="7058994"/>
          </a:xfrm>
          <a:custGeom>
            <a:avLst/>
            <a:gdLst/>
            <a:ahLst/>
            <a:cxnLst/>
            <a:rect l="l" t="t" r="r" b="b"/>
            <a:pathLst>
              <a:path w="6763799" h="7058994">
                <a:moveTo>
                  <a:pt x="0" y="0"/>
                </a:moveTo>
                <a:lnTo>
                  <a:pt x="6763800" y="0"/>
                </a:lnTo>
                <a:lnTo>
                  <a:pt x="6763800" y="7058993"/>
                </a:lnTo>
                <a:lnTo>
                  <a:pt x="0" y="7058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79801" y="-905468"/>
            <a:ext cx="4185293" cy="2830304"/>
          </a:xfrm>
          <a:custGeom>
            <a:avLst/>
            <a:gdLst/>
            <a:ahLst/>
            <a:cxnLst/>
            <a:rect l="l" t="t" r="r" b="b"/>
            <a:pathLst>
              <a:path w="4185293" h="2830304">
                <a:moveTo>
                  <a:pt x="0" y="0"/>
                </a:moveTo>
                <a:lnTo>
                  <a:pt x="4185293" y="0"/>
                </a:lnTo>
                <a:lnTo>
                  <a:pt x="4185293" y="2830304"/>
                </a:lnTo>
                <a:lnTo>
                  <a:pt x="0" y="2830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360142" flipH="1">
            <a:off x="6131507" y="580508"/>
            <a:ext cx="1425093" cy="1344932"/>
          </a:xfrm>
          <a:custGeom>
            <a:avLst/>
            <a:gdLst/>
            <a:ahLst/>
            <a:cxnLst/>
            <a:rect l="l" t="t" r="r" b="b"/>
            <a:pathLst>
              <a:path w="1425093" h="1344932">
                <a:moveTo>
                  <a:pt x="1425093" y="0"/>
                </a:moveTo>
                <a:lnTo>
                  <a:pt x="0" y="0"/>
                </a:lnTo>
                <a:lnTo>
                  <a:pt x="0" y="1344931"/>
                </a:lnTo>
                <a:lnTo>
                  <a:pt x="1425093" y="1344931"/>
                </a:lnTo>
                <a:lnTo>
                  <a:pt x="142509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3519787" y="6869580"/>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2202691" flipH="1">
            <a:off x="12995940" y="7863152"/>
            <a:ext cx="4049370" cy="2473797"/>
          </a:xfrm>
          <a:custGeom>
            <a:avLst/>
            <a:gdLst/>
            <a:ahLst/>
            <a:cxnLst/>
            <a:rect l="l" t="t" r="r" b="b"/>
            <a:pathLst>
              <a:path w="4049370" h="2473797">
                <a:moveTo>
                  <a:pt x="4049369" y="0"/>
                </a:moveTo>
                <a:lnTo>
                  <a:pt x="0" y="0"/>
                </a:lnTo>
                <a:lnTo>
                  <a:pt x="0" y="2473796"/>
                </a:lnTo>
                <a:lnTo>
                  <a:pt x="4049369" y="2473796"/>
                </a:lnTo>
                <a:lnTo>
                  <a:pt x="404936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2270843" y="6869580"/>
            <a:ext cx="7767244" cy="6340895"/>
          </a:xfrm>
          <a:custGeom>
            <a:avLst/>
            <a:gdLst/>
            <a:ahLst/>
            <a:cxnLst/>
            <a:rect l="l" t="t" r="r" b="b"/>
            <a:pathLst>
              <a:path w="7767244" h="6340895">
                <a:moveTo>
                  <a:pt x="0" y="0"/>
                </a:moveTo>
                <a:lnTo>
                  <a:pt x="7767243" y="0"/>
                </a:lnTo>
                <a:lnTo>
                  <a:pt x="7767243" y="6340895"/>
                </a:lnTo>
                <a:lnTo>
                  <a:pt x="0" y="63408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1705123">
            <a:off x="-3783887" y="4741831"/>
            <a:ext cx="5289267" cy="9794938"/>
          </a:xfrm>
          <a:custGeom>
            <a:avLst/>
            <a:gdLst/>
            <a:ahLst/>
            <a:cxnLst/>
            <a:rect l="l" t="t" r="r" b="b"/>
            <a:pathLst>
              <a:path w="5289267" h="9794938">
                <a:moveTo>
                  <a:pt x="0" y="0"/>
                </a:moveTo>
                <a:lnTo>
                  <a:pt x="5289267" y="0"/>
                </a:lnTo>
                <a:lnTo>
                  <a:pt x="5289267" y="9794938"/>
                </a:lnTo>
                <a:lnTo>
                  <a:pt x="0" y="97949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5400000" flipV="1">
            <a:off x="-5079849" y="255114"/>
            <a:ext cx="10159698" cy="3657491"/>
          </a:xfrm>
          <a:custGeom>
            <a:avLst/>
            <a:gdLst/>
            <a:ahLst/>
            <a:cxnLst/>
            <a:rect l="l" t="t" r="r" b="b"/>
            <a:pathLst>
              <a:path w="10159698" h="3657491">
                <a:moveTo>
                  <a:pt x="0" y="3657492"/>
                </a:moveTo>
                <a:lnTo>
                  <a:pt x="10159698" y="3657492"/>
                </a:lnTo>
                <a:lnTo>
                  <a:pt x="10159698" y="0"/>
                </a:lnTo>
                <a:lnTo>
                  <a:pt x="0" y="0"/>
                </a:lnTo>
                <a:lnTo>
                  <a:pt x="0" y="3657492"/>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10378544">
            <a:off x="14688305" y="-2489385"/>
            <a:ext cx="5634216" cy="10433733"/>
          </a:xfrm>
          <a:custGeom>
            <a:avLst/>
            <a:gdLst/>
            <a:ahLst/>
            <a:cxnLst/>
            <a:rect l="l" t="t" r="r" b="b"/>
            <a:pathLst>
              <a:path w="5634216" h="10433733">
                <a:moveTo>
                  <a:pt x="0" y="0"/>
                </a:moveTo>
                <a:lnTo>
                  <a:pt x="5634216" y="0"/>
                </a:lnTo>
                <a:lnTo>
                  <a:pt x="5634216" y="10433733"/>
                </a:lnTo>
                <a:lnTo>
                  <a:pt x="0" y="104337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rot="-3206601">
            <a:off x="14091405" y="-1798860"/>
            <a:ext cx="9356201" cy="7151380"/>
          </a:xfrm>
          <a:custGeom>
            <a:avLst/>
            <a:gdLst/>
            <a:ahLst/>
            <a:cxnLst/>
            <a:rect l="l" t="t" r="r" b="b"/>
            <a:pathLst>
              <a:path w="9356201" h="7151380">
                <a:moveTo>
                  <a:pt x="0" y="0"/>
                </a:moveTo>
                <a:lnTo>
                  <a:pt x="9356201" y="0"/>
                </a:lnTo>
                <a:lnTo>
                  <a:pt x="9356201" y="7151380"/>
                </a:lnTo>
                <a:lnTo>
                  <a:pt x="0" y="7151380"/>
                </a:lnTo>
                <a:lnTo>
                  <a:pt x="0" y="0"/>
                </a:lnTo>
                <a:close/>
              </a:path>
            </a:pathLst>
          </a:custGeom>
          <a:blipFill>
            <a:blip r:embed="rId20">
              <a:extLst>
                <a:ext uri="{96DAC541-7B7A-43D3-8B79-37D633B846F1}">
                  <asvg:svgBlip xmlns:asvg="http://schemas.microsoft.com/office/drawing/2016/SVG/main" r:embed="rId21"/>
                </a:ext>
              </a:extLst>
            </a:blip>
            <a:stretch>
              <a:fillRect l="-11752" t="-66616"/>
            </a:stretch>
          </a:blipFill>
        </p:spPr>
        <p:txBody>
          <a:bodyPr/>
          <a:lstStyle/>
          <a:p>
            <a:endParaRPr lang="en-US"/>
          </a:p>
        </p:txBody>
      </p:sp>
      <p:sp>
        <p:nvSpPr>
          <p:cNvPr id="13" name="Freeform 13"/>
          <p:cNvSpPr/>
          <p:nvPr/>
        </p:nvSpPr>
        <p:spPr>
          <a:xfrm rot="1534140">
            <a:off x="12163936" y="-3574513"/>
            <a:ext cx="6038651" cy="5510269"/>
          </a:xfrm>
          <a:custGeom>
            <a:avLst/>
            <a:gdLst/>
            <a:ahLst/>
            <a:cxnLst/>
            <a:rect l="l" t="t" r="r" b="b"/>
            <a:pathLst>
              <a:path w="6038651" h="5510269">
                <a:moveTo>
                  <a:pt x="0" y="0"/>
                </a:moveTo>
                <a:lnTo>
                  <a:pt x="6038651" y="0"/>
                </a:lnTo>
                <a:lnTo>
                  <a:pt x="6038651" y="5510269"/>
                </a:lnTo>
                <a:lnTo>
                  <a:pt x="0" y="551026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TextBox 14"/>
          <p:cNvSpPr txBox="1"/>
          <p:nvPr/>
        </p:nvSpPr>
        <p:spPr>
          <a:xfrm>
            <a:off x="2626080" y="1912410"/>
            <a:ext cx="13951308" cy="6452869"/>
          </a:xfrm>
          <a:prstGeom prst="rect">
            <a:avLst/>
          </a:prstGeom>
        </p:spPr>
        <p:txBody>
          <a:bodyPr lIns="0" tIns="0" rIns="0" bIns="0" rtlCol="0" anchor="t">
            <a:spAutoFit/>
          </a:bodyPr>
          <a:lstStyle/>
          <a:p>
            <a:pPr algn="ctr">
              <a:lnSpc>
                <a:spcPts val="12880"/>
              </a:lnSpc>
            </a:pPr>
            <a:r>
              <a:rPr lang="en-US" sz="9200" b="1">
                <a:solidFill>
                  <a:srgbClr val="103E7B"/>
                </a:solidFill>
                <a:latin typeface="Canva Sans Bold"/>
                <a:ea typeface="Canva Sans Bold"/>
                <a:cs typeface="Canva Sans Bold"/>
                <a:sym typeface="Canva Sans Bold"/>
              </a:rPr>
              <a:t>How can you re-name </a:t>
            </a:r>
          </a:p>
          <a:p>
            <a:pPr algn="ctr">
              <a:lnSpc>
                <a:spcPts val="12880"/>
              </a:lnSpc>
            </a:pPr>
            <a:r>
              <a:rPr lang="en-US" sz="9200" b="1">
                <a:solidFill>
                  <a:srgbClr val="103E7B"/>
                </a:solidFill>
                <a:latin typeface="Canva Sans Bold"/>
                <a:ea typeface="Canva Sans Bold"/>
                <a:cs typeface="Canva Sans Bold"/>
                <a:sym typeface="Canva Sans Bold"/>
              </a:rPr>
              <a:t>Behavior Management to make it sound more positive?</a:t>
            </a:r>
          </a:p>
        </p:txBody>
      </p:sp>
      <p:sp>
        <p:nvSpPr>
          <p:cNvPr id="15" name="TextBox 15"/>
          <p:cNvSpPr txBox="1"/>
          <p:nvPr/>
        </p:nvSpPr>
        <p:spPr>
          <a:xfrm>
            <a:off x="6125941" y="8840452"/>
            <a:ext cx="5902643" cy="580390"/>
          </a:xfrm>
          <a:prstGeom prst="rect">
            <a:avLst/>
          </a:prstGeom>
        </p:spPr>
        <p:txBody>
          <a:bodyPr lIns="0" tIns="0" rIns="0" bIns="0" rtlCol="0" anchor="t">
            <a:spAutoFit/>
          </a:bodyPr>
          <a:lstStyle/>
          <a:p>
            <a:pPr algn="ctr">
              <a:lnSpc>
                <a:spcPts val="4759"/>
              </a:lnSpc>
            </a:pPr>
            <a:r>
              <a:rPr lang="en-US" sz="3399" b="1">
                <a:solidFill>
                  <a:srgbClr val="103E7B"/>
                </a:solidFill>
                <a:latin typeface="Canva Sans Bold"/>
                <a:ea typeface="Canva Sans Bold"/>
                <a:cs typeface="Canva Sans Bold"/>
                <a:sym typeface="Canva Sans Bold"/>
              </a:rPr>
              <a:t>Type your responses in chat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a:off x="1103003" y="-1598651"/>
            <a:ext cx="16156297" cy="13189413"/>
          </a:xfrm>
          <a:custGeom>
            <a:avLst/>
            <a:gdLst/>
            <a:ahLst/>
            <a:cxnLst/>
            <a:rect l="l" t="t" r="r" b="b"/>
            <a:pathLst>
              <a:path w="16156297" h="13189413">
                <a:moveTo>
                  <a:pt x="0" y="0"/>
                </a:moveTo>
                <a:lnTo>
                  <a:pt x="16156297" y="0"/>
                </a:lnTo>
                <a:lnTo>
                  <a:pt x="16156297" y="13189413"/>
                </a:lnTo>
                <a:lnTo>
                  <a:pt x="0" y="131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933096" y="1709792"/>
            <a:ext cx="15854954" cy="7191758"/>
          </a:xfrm>
          <a:prstGeom prst="rect">
            <a:avLst/>
          </a:prstGeom>
        </p:spPr>
        <p:txBody>
          <a:bodyPr lIns="0" tIns="0" rIns="0" bIns="0" rtlCol="0" anchor="t">
            <a:spAutoFit/>
          </a:bodyPr>
          <a:lstStyle/>
          <a:p>
            <a:pPr algn="ctr">
              <a:lnSpc>
                <a:spcPts val="14153"/>
              </a:lnSpc>
            </a:pPr>
            <a:r>
              <a:rPr lang="en-US" sz="10109" spc="60">
                <a:solidFill>
                  <a:srgbClr val="103E7B"/>
                </a:solidFill>
                <a:latin typeface="Bryndan Write"/>
                <a:ea typeface="Bryndan Write"/>
                <a:cs typeface="Bryndan Write"/>
                <a:sym typeface="Bryndan Write"/>
              </a:rPr>
              <a:t>What is the most important thing YOU can do to prevent </a:t>
            </a:r>
          </a:p>
          <a:p>
            <a:pPr marL="0" lvl="0" indent="0" algn="ctr">
              <a:lnSpc>
                <a:spcPts val="14153"/>
              </a:lnSpc>
              <a:spcBef>
                <a:spcPct val="0"/>
              </a:spcBef>
            </a:pPr>
            <a:r>
              <a:rPr lang="en-US" sz="10109" spc="60">
                <a:solidFill>
                  <a:srgbClr val="103E7B"/>
                </a:solidFill>
                <a:latin typeface="Bryndan Write"/>
                <a:ea typeface="Bryndan Write"/>
                <a:cs typeface="Bryndan Write"/>
                <a:sym typeface="Bryndan Write"/>
              </a:rPr>
              <a:t>Negative behaviors?</a:t>
            </a:r>
          </a:p>
        </p:txBody>
      </p:sp>
      <p:sp>
        <p:nvSpPr>
          <p:cNvPr id="5" name="Freeform 5"/>
          <p:cNvSpPr/>
          <p:nvPr/>
        </p:nvSpPr>
        <p:spPr>
          <a:xfrm>
            <a:off x="14406150" y="5728803"/>
            <a:ext cx="6763799" cy="7058994"/>
          </a:xfrm>
          <a:custGeom>
            <a:avLst/>
            <a:gdLst/>
            <a:ahLst/>
            <a:cxnLst/>
            <a:rect l="l" t="t" r="r" b="b"/>
            <a:pathLst>
              <a:path w="6763799" h="7058994">
                <a:moveTo>
                  <a:pt x="0" y="0"/>
                </a:moveTo>
                <a:lnTo>
                  <a:pt x="6763799" y="0"/>
                </a:lnTo>
                <a:lnTo>
                  <a:pt x="6763799" y="7058994"/>
                </a:lnTo>
                <a:lnTo>
                  <a:pt x="0" y="7058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48363">
            <a:off x="-2404664" y="8096408"/>
            <a:ext cx="6866728" cy="12716162"/>
          </a:xfrm>
          <a:custGeom>
            <a:avLst/>
            <a:gdLst/>
            <a:ahLst/>
            <a:cxnLst/>
            <a:rect l="l" t="t" r="r" b="b"/>
            <a:pathLst>
              <a:path w="6866728" h="12716162">
                <a:moveTo>
                  <a:pt x="0" y="0"/>
                </a:moveTo>
                <a:lnTo>
                  <a:pt x="6866728" y="0"/>
                </a:lnTo>
                <a:lnTo>
                  <a:pt x="6866728" y="12716162"/>
                </a:lnTo>
                <a:lnTo>
                  <a:pt x="0" y="12716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2271054" flipH="1" flipV="1">
            <a:off x="12708201" y="-800046"/>
            <a:ext cx="10159698" cy="3657491"/>
          </a:xfrm>
          <a:custGeom>
            <a:avLst/>
            <a:gdLst/>
            <a:ahLst/>
            <a:cxnLst/>
            <a:rect l="l" t="t" r="r" b="b"/>
            <a:pathLst>
              <a:path w="10159698" h="3657491">
                <a:moveTo>
                  <a:pt x="10159697" y="3657492"/>
                </a:moveTo>
                <a:lnTo>
                  <a:pt x="0" y="3657492"/>
                </a:lnTo>
                <a:lnTo>
                  <a:pt x="0" y="0"/>
                </a:lnTo>
                <a:lnTo>
                  <a:pt x="10159697" y="0"/>
                </a:lnTo>
                <a:lnTo>
                  <a:pt x="10159697" y="3657492"/>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907574">
            <a:off x="-2833574" y="-961698"/>
            <a:ext cx="5667149" cy="5914482"/>
          </a:xfrm>
          <a:custGeom>
            <a:avLst/>
            <a:gdLst/>
            <a:ahLst/>
            <a:cxnLst/>
            <a:rect l="l" t="t" r="r" b="b"/>
            <a:pathLst>
              <a:path w="5667149" h="5914482">
                <a:moveTo>
                  <a:pt x="0" y="0"/>
                </a:moveTo>
                <a:lnTo>
                  <a:pt x="5667148" y="0"/>
                </a:lnTo>
                <a:lnTo>
                  <a:pt x="5667148" y="5914481"/>
                </a:lnTo>
                <a:lnTo>
                  <a:pt x="0" y="5914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524" t="-38888" r="-1662" b="-46331"/>
            </a:stretch>
          </a:blipFill>
        </p:spPr>
        <p:txBody>
          <a:bodyPr/>
          <a:lstStyle/>
          <a:p>
            <a:endParaRPr lang="en-US"/>
          </a:p>
        </p:txBody>
      </p:sp>
      <p:sp>
        <p:nvSpPr>
          <p:cNvPr id="3" name="Freeform 3"/>
          <p:cNvSpPr/>
          <p:nvPr/>
        </p:nvSpPr>
        <p:spPr>
          <a:xfrm rot="-10800000">
            <a:off x="-1851990" y="-108873"/>
            <a:ext cx="5249719" cy="4075094"/>
          </a:xfrm>
          <a:custGeom>
            <a:avLst/>
            <a:gdLst/>
            <a:ahLst/>
            <a:cxnLst/>
            <a:rect l="l" t="t" r="r" b="b"/>
            <a:pathLst>
              <a:path w="5249719" h="4075094">
                <a:moveTo>
                  <a:pt x="0" y="0"/>
                </a:moveTo>
                <a:lnTo>
                  <a:pt x="5249719" y="0"/>
                </a:lnTo>
                <a:lnTo>
                  <a:pt x="5249719" y="4075094"/>
                </a:lnTo>
                <a:lnTo>
                  <a:pt x="0" y="4075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778911">
            <a:off x="-2044238" y="-5325739"/>
            <a:ext cx="5634216" cy="10433733"/>
          </a:xfrm>
          <a:custGeom>
            <a:avLst/>
            <a:gdLst/>
            <a:ahLst/>
            <a:cxnLst/>
            <a:rect l="l" t="t" r="r" b="b"/>
            <a:pathLst>
              <a:path w="5634216" h="10433733">
                <a:moveTo>
                  <a:pt x="0" y="0"/>
                </a:moveTo>
                <a:lnTo>
                  <a:pt x="5634215" y="0"/>
                </a:lnTo>
                <a:lnTo>
                  <a:pt x="5634215" y="10433733"/>
                </a:lnTo>
                <a:lnTo>
                  <a:pt x="0" y="10433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6376132">
            <a:off x="-1680690" y="5885569"/>
            <a:ext cx="10156837" cy="12197383"/>
          </a:xfrm>
          <a:custGeom>
            <a:avLst/>
            <a:gdLst/>
            <a:ahLst/>
            <a:cxnLst/>
            <a:rect l="l" t="t" r="r" b="b"/>
            <a:pathLst>
              <a:path w="10156837" h="12197383">
                <a:moveTo>
                  <a:pt x="0" y="0"/>
                </a:moveTo>
                <a:lnTo>
                  <a:pt x="10156837" y="0"/>
                </a:lnTo>
                <a:lnTo>
                  <a:pt x="10156837" y="12197383"/>
                </a:lnTo>
                <a:lnTo>
                  <a:pt x="0" y="12197383"/>
                </a:lnTo>
                <a:lnTo>
                  <a:pt x="0" y="0"/>
                </a:lnTo>
                <a:close/>
              </a:path>
            </a:pathLst>
          </a:custGeom>
          <a:blipFill>
            <a:blip r:embed="rId8">
              <a:extLst>
                <a:ext uri="{96DAC541-7B7A-43D3-8B79-37D633B846F1}">
                  <asvg:svgBlip xmlns:asvg="http://schemas.microsoft.com/office/drawing/2016/SVG/main" r:embed="rId9"/>
                </a:ext>
              </a:extLst>
            </a:blip>
            <a:stretch>
              <a:fillRect l="-5379"/>
            </a:stretch>
          </a:blipFill>
        </p:spPr>
        <p:txBody>
          <a:bodyPr/>
          <a:lstStyle/>
          <a:p>
            <a:endParaRPr lang="en-US"/>
          </a:p>
        </p:txBody>
      </p:sp>
      <p:sp>
        <p:nvSpPr>
          <p:cNvPr id="6" name="Freeform 6"/>
          <p:cNvSpPr/>
          <p:nvPr/>
        </p:nvSpPr>
        <p:spPr>
          <a:xfrm rot="-9265859">
            <a:off x="2480803" y="9421154"/>
            <a:ext cx="6205089" cy="5662143"/>
          </a:xfrm>
          <a:custGeom>
            <a:avLst/>
            <a:gdLst/>
            <a:ahLst/>
            <a:cxnLst/>
            <a:rect l="l" t="t" r="r" b="b"/>
            <a:pathLst>
              <a:path w="6205089" h="5662143">
                <a:moveTo>
                  <a:pt x="0" y="0"/>
                </a:moveTo>
                <a:lnTo>
                  <a:pt x="6205088" y="0"/>
                </a:lnTo>
                <a:lnTo>
                  <a:pt x="6205088" y="5662144"/>
                </a:lnTo>
                <a:lnTo>
                  <a:pt x="0" y="56621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5503828" flipH="1">
            <a:off x="10785008" y="1364648"/>
            <a:ext cx="1650514" cy="1008314"/>
          </a:xfrm>
          <a:custGeom>
            <a:avLst/>
            <a:gdLst/>
            <a:ahLst/>
            <a:cxnLst/>
            <a:rect l="l" t="t" r="r" b="b"/>
            <a:pathLst>
              <a:path w="1650514" h="1008314">
                <a:moveTo>
                  <a:pt x="1650514" y="0"/>
                </a:moveTo>
                <a:lnTo>
                  <a:pt x="0" y="0"/>
                </a:lnTo>
                <a:lnTo>
                  <a:pt x="0" y="1008314"/>
                </a:lnTo>
                <a:lnTo>
                  <a:pt x="1650514" y="1008314"/>
                </a:lnTo>
                <a:lnTo>
                  <a:pt x="165051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8" name="Group 8"/>
          <p:cNvGrpSpPr>
            <a:grpSpLocks noChangeAspect="1"/>
          </p:cNvGrpSpPr>
          <p:nvPr/>
        </p:nvGrpSpPr>
        <p:grpSpPr>
          <a:xfrm>
            <a:off x="11418867" y="1028700"/>
            <a:ext cx="5518820" cy="8743950"/>
            <a:chOff x="0" y="0"/>
            <a:chExt cx="2889504" cy="4578095"/>
          </a:xfrm>
        </p:grpSpPr>
        <p:sp>
          <p:nvSpPr>
            <p:cNvPr id="9" name="Freeform 9"/>
            <p:cNvSpPr/>
            <p:nvPr/>
          </p:nvSpPr>
          <p:spPr>
            <a:xfrm>
              <a:off x="0" y="0"/>
              <a:ext cx="2889504" cy="4578095"/>
            </a:xfrm>
            <a:custGeom>
              <a:avLst/>
              <a:gdLst/>
              <a:ahLst/>
              <a:cxnLst/>
              <a:rect l="l" t="t" r="r" b="b"/>
              <a:pathLst>
                <a:path w="2889504" h="4578095">
                  <a:moveTo>
                    <a:pt x="2889504" y="4578095"/>
                  </a:moveTo>
                  <a:lnTo>
                    <a:pt x="0" y="4578095"/>
                  </a:lnTo>
                  <a:lnTo>
                    <a:pt x="0" y="0"/>
                  </a:lnTo>
                  <a:lnTo>
                    <a:pt x="2889504" y="0"/>
                  </a:lnTo>
                  <a:lnTo>
                    <a:pt x="2889504" y="4578095"/>
                  </a:lnTo>
                  <a:close/>
                </a:path>
              </a:pathLst>
            </a:custGeom>
            <a:blipFill>
              <a:blip r:embed="rId14"/>
              <a:stretch>
                <a:fillRect l="-7" r="-7"/>
              </a:stretch>
            </a:blipFill>
          </p:spPr>
          <p:txBody>
            <a:bodyPr/>
            <a:lstStyle/>
            <a:p>
              <a:endParaRPr lang="en-US"/>
            </a:p>
          </p:txBody>
        </p:sp>
        <p:sp>
          <p:nvSpPr>
            <p:cNvPr id="10" name="Freeform 10"/>
            <p:cNvSpPr/>
            <p:nvPr/>
          </p:nvSpPr>
          <p:spPr>
            <a:xfrm>
              <a:off x="79962" y="-8339"/>
              <a:ext cx="2735990" cy="4570249"/>
            </a:xfrm>
            <a:custGeom>
              <a:avLst/>
              <a:gdLst/>
              <a:ahLst/>
              <a:cxnLst/>
              <a:rect l="l" t="t" r="r" b="b"/>
              <a:pathLst>
                <a:path w="2735990" h="4570249">
                  <a:moveTo>
                    <a:pt x="2638855" y="1402583"/>
                  </a:moveTo>
                  <a:cubicBezTo>
                    <a:pt x="2626026" y="1320605"/>
                    <a:pt x="2611418" y="1239165"/>
                    <a:pt x="2594771" y="1158481"/>
                  </a:cubicBezTo>
                  <a:cubicBezTo>
                    <a:pt x="2523406" y="812615"/>
                    <a:pt x="2350042" y="472459"/>
                    <a:pt x="2045308" y="278730"/>
                  </a:cubicBezTo>
                  <a:cubicBezTo>
                    <a:pt x="1638399" y="20045"/>
                    <a:pt x="1073359" y="0"/>
                    <a:pt x="620636" y="187617"/>
                  </a:cubicBezTo>
                  <a:cubicBezTo>
                    <a:pt x="420323" y="270631"/>
                    <a:pt x="232510" y="398418"/>
                    <a:pt x="141160" y="578658"/>
                  </a:cubicBezTo>
                  <a:cubicBezTo>
                    <a:pt x="14593" y="828384"/>
                    <a:pt x="96353" y="1121629"/>
                    <a:pt x="209790" y="1376384"/>
                  </a:cubicBezTo>
                  <a:cubicBezTo>
                    <a:pt x="323227" y="1631141"/>
                    <a:pt x="469274" y="1885687"/>
                    <a:pt x="467917" y="2160029"/>
                  </a:cubicBezTo>
                  <a:cubicBezTo>
                    <a:pt x="465540" y="2641184"/>
                    <a:pt x="12410" y="3049223"/>
                    <a:pt x="5515" y="3530343"/>
                  </a:cubicBezTo>
                  <a:cubicBezTo>
                    <a:pt x="0" y="3915344"/>
                    <a:pt x="309010" y="4275699"/>
                    <a:pt x="711055" y="4410123"/>
                  </a:cubicBezTo>
                  <a:cubicBezTo>
                    <a:pt x="1189975" y="4570249"/>
                    <a:pt x="1730869" y="4427611"/>
                    <a:pt x="2103878" y="4131080"/>
                  </a:cubicBezTo>
                  <a:cubicBezTo>
                    <a:pt x="2326815" y="3953852"/>
                    <a:pt x="2526737" y="3739892"/>
                    <a:pt x="2617515" y="3466631"/>
                  </a:cubicBezTo>
                  <a:cubicBezTo>
                    <a:pt x="2712162" y="3181727"/>
                    <a:pt x="2735990" y="2877759"/>
                    <a:pt x="2729240" y="2579187"/>
                  </a:cubicBezTo>
                  <a:cubicBezTo>
                    <a:pt x="2720357" y="2186275"/>
                    <a:pt x="2699684" y="1791267"/>
                    <a:pt x="2638855" y="1402583"/>
                  </a:cubicBezTo>
                  <a:close/>
                </a:path>
              </a:pathLst>
            </a:custGeom>
            <a:blipFill>
              <a:blip r:embed="rId15"/>
              <a:stretch>
                <a:fillRect l="-11702" r="-131406"/>
              </a:stretch>
            </a:blipFill>
          </p:spPr>
          <p:txBody>
            <a:bodyPr/>
            <a:lstStyle/>
            <a:p>
              <a:endParaRPr lang="en-US"/>
            </a:p>
          </p:txBody>
        </p:sp>
      </p:grpSp>
      <p:sp>
        <p:nvSpPr>
          <p:cNvPr id="11" name="TextBox 11"/>
          <p:cNvSpPr txBox="1"/>
          <p:nvPr/>
        </p:nvSpPr>
        <p:spPr>
          <a:xfrm>
            <a:off x="2678158" y="166917"/>
            <a:ext cx="7465726" cy="1761757"/>
          </a:xfrm>
          <a:prstGeom prst="rect">
            <a:avLst/>
          </a:prstGeom>
        </p:spPr>
        <p:txBody>
          <a:bodyPr lIns="0" tIns="0" rIns="0" bIns="0" rtlCol="0" anchor="t">
            <a:spAutoFit/>
          </a:bodyPr>
          <a:lstStyle/>
          <a:p>
            <a:pPr marL="0" lvl="0" indent="0" algn="l">
              <a:lnSpc>
                <a:spcPts val="13670"/>
              </a:lnSpc>
              <a:spcBef>
                <a:spcPct val="0"/>
              </a:spcBef>
            </a:pPr>
            <a:r>
              <a:rPr lang="en-US" sz="9764">
                <a:solidFill>
                  <a:srgbClr val="103E7B"/>
                </a:solidFill>
                <a:latin typeface="Bryndan Write"/>
                <a:ea typeface="Bryndan Write"/>
                <a:cs typeface="Bryndan Write"/>
                <a:sym typeface="Bryndan Write"/>
              </a:rPr>
              <a:t>Expectations</a:t>
            </a:r>
          </a:p>
        </p:txBody>
      </p:sp>
      <p:sp>
        <p:nvSpPr>
          <p:cNvPr id="12" name="TextBox 12"/>
          <p:cNvSpPr txBox="1"/>
          <p:nvPr/>
        </p:nvSpPr>
        <p:spPr>
          <a:xfrm>
            <a:off x="443561" y="4812224"/>
            <a:ext cx="11695553" cy="4274097"/>
          </a:xfrm>
          <a:prstGeom prst="rect">
            <a:avLst/>
          </a:prstGeom>
        </p:spPr>
        <p:txBody>
          <a:bodyPr lIns="0" tIns="0" rIns="0" bIns="0" rtlCol="0" anchor="t">
            <a:spAutoFit/>
          </a:bodyPr>
          <a:lstStyle/>
          <a:p>
            <a:pPr algn="l">
              <a:lnSpc>
                <a:spcPts val="4869"/>
              </a:lnSpc>
            </a:pPr>
            <a:r>
              <a:rPr lang="en-US" sz="3478" b="1">
                <a:solidFill>
                  <a:srgbClr val="103E7B"/>
                </a:solidFill>
                <a:latin typeface="Poppins Medium"/>
                <a:ea typeface="Poppins Medium"/>
                <a:cs typeface="Poppins Medium"/>
                <a:sym typeface="Poppins Medium"/>
              </a:rPr>
              <a:t>Make sure students know these and review often, especially after long breaks. </a:t>
            </a:r>
          </a:p>
          <a:p>
            <a:pPr algn="l">
              <a:lnSpc>
                <a:spcPts val="4869"/>
              </a:lnSpc>
            </a:pPr>
            <a:endParaRPr lang="en-US" sz="3478" b="1">
              <a:solidFill>
                <a:srgbClr val="103E7B"/>
              </a:solidFill>
              <a:latin typeface="Poppins Medium"/>
              <a:ea typeface="Poppins Medium"/>
              <a:cs typeface="Poppins Medium"/>
              <a:sym typeface="Poppins Medium"/>
            </a:endParaRPr>
          </a:p>
          <a:p>
            <a:pPr algn="l">
              <a:lnSpc>
                <a:spcPts val="4869"/>
              </a:lnSpc>
            </a:pPr>
            <a:r>
              <a:rPr lang="en-US" sz="3478" b="1">
                <a:solidFill>
                  <a:srgbClr val="103E7B"/>
                </a:solidFill>
                <a:latin typeface="Poppins Medium"/>
                <a:ea typeface="Poppins Medium"/>
                <a:cs typeface="Poppins Medium"/>
                <a:sym typeface="Poppins Medium"/>
              </a:rPr>
              <a:t>Do ALL staff understand and enforce these?</a:t>
            </a:r>
          </a:p>
          <a:p>
            <a:pPr algn="l">
              <a:lnSpc>
                <a:spcPts val="4869"/>
              </a:lnSpc>
            </a:pPr>
            <a:endParaRPr lang="en-US" sz="3478" b="1">
              <a:solidFill>
                <a:srgbClr val="103E7B"/>
              </a:solidFill>
              <a:latin typeface="Poppins Medium"/>
              <a:ea typeface="Poppins Medium"/>
              <a:cs typeface="Poppins Medium"/>
              <a:sym typeface="Poppins Medium"/>
            </a:endParaRPr>
          </a:p>
          <a:p>
            <a:pPr algn="l">
              <a:lnSpc>
                <a:spcPts val="4869"/>
              </a:lnSpc>
              <a:spcBef>
                <a:spcPct val="0"/>
              </a:spcBef>
            </a:pPr>
            <a:r>
              <a:rPr lang="en-US" sz="3478" b="1">
                <a:solidFill>
                  <a:srgbClr val="103E7B"/>
                </a:solidFill>
                <a:latin typeface="Poppins Medium"/>
                <a:ea typeface="Poppins Medium"/>
                <a:cs typeface="Poppins Medium"/>
                <a:sym typeface="Poppins Medium"/>
              </a:rPr>
              <a:t>Parents- are they aware of your program expectations?</a:t>
            </a:r>
          </a:p>
        </p:txBody>
      </p:sp>
      <p:sp>
        <p:nvSpPr>
          <p:cNvPr id="13" name="Freeform 13"/>
          <p:cNvSpPr/>
          <p:nvPr/>
        </p:nvSpPr>
        <p:spPr>
          <a:xfrm rot="6106150" flipH="1">
            <a:off x="15541216" y="8138030"/>
            <a:ext cx="1906826" cy="1164897"/>
          </a:xfrm>
          <a:custGeom>
            <a:avLst/>
            <a:gdLst/>
            <a:ahLst/>
            <a:cxnLst/>
            <a:rect l="l" t="t" r="r" b="b"/>
            <a:pathLst>
              <a:path w="1906826" h="1164897">
                <a:moveTo>
                  <a:pt x="1906826" y="0"/>
                </a:moveTo>
                <a:lnTo>
                  <a:pt x="0" y="0"/>
                </a:lnTo>
                <a:lnTo>
                  <a:pt x="0" y="1164897"/>
                </a:lnTo>
                <a:lnTo>
                  <a:pt x="1906826" y="1164897"/>
                </a:lnTo>
                <a:lnTo>
                  <a:pt x="190682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443561" y="2020129"/>
            <a:ext cx="10975306" cy="1623695"/>
          </a:xfrm>
          <a:prstGeom prst="rect">
            <a:avLst/>
          </a:prstGeom>
        </p:spPr>
        <p:txBody>
          <a:bodyPr lIns="0" tIns="0" rIns="0" bIns="0" rtlCol="0" anchor="t">
            <a:spAutoFit/>
          </a:bodyPr>
          <a:lstStyle/>
          <a:p>
            <a:pPr algn="ctr">
              <a:lnSpc>
                <a:spcPts val="6580"/>
              </a:lnSpc>
            </a:pPr>
            <a:r>
              <a:rPr lang="en-US" sz="4700">
                <a:solidFill>
                  <a:srgbClr val="103E7B"/>
                </a:solidFill>
                <a:latin typeface="Canva Sans"/>
                <a:ea typeface="Canva Sans"/>
                <a:cs typeface="Canva Sans"/>
                <a:sym typeface="Canva Sans"/>
              </a:rPr>
              <a:t>After School needs to feel different than the school day, but....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4"/>
          <a:stretch>
            <a:fillRect/>
          </a:stretch>
        </p:blipFill>
        <p:spPr>
          <a:xfrm>
            <a:off x="222877" y="129286"/>
            <a:ext cx="17213828" cy="96752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2369</Words>
  <Application>Microsoft Office PowerPoint</Application>
  <PresentationFormat>Custom</PresentationFormat>
  <Paragraphs>219</Paragraphs>
  <Slides>19</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Canva Sans</vt:lpstr>
      <vt:lpstr>Pangolin</vt:lpstr>
      <vt:lpstr>Bryndan Write</vt:lpstr>
      <vt:lpstr>Calibri</vt:lpstr>
      <vt:lpstr>Canva Sans Bold</vt:lpstr>
      <vt:lpstr>Poppins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Guiding Positive Choices</dc:title>
  <dc:creator>Alana Pearson</dc:creator>
  <cp:lastModifiedBy>Alana Pearson</cp:lastModifiedBy>
  <cp:revision>1</cp:revision>
  <dcterms:created xsi:type="dcterms:W3CDTF">2006-08-16T00:00:00Z</dcterms:created>
  <dcterms:modified xsi:type="dcterms:W3CDTF">2024-12-11T19:33:11Z</dcterms:modified>
  <dc:identifier>DAGWY_p3bRQ</dc:identifier>
</cp:coreProperties>
</file>