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12192000"/>
  <p:notesSz cx="6858000" cy="9144000"/>
  <p:embeddedFontLst>
    <p:embeddedFont>
      <p:font typeface="Corbel"/>
      <p:regular r:id="rId40"/>
      <p:bold r:id="rId41"/>
      <p:italic r:id="rId42"/>
      <p:boldItalic r:id="rId43"/>
    </p:embeddedFont>
    <p:embeddedFont>
      <p:font typeface="Arial Black"/>
      <p:regular r:id="rId44"/>
    </p:embeddedFont>
    <p:embeddedFont>
      <p:font typeface="Century Gothic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rbel-regular.fntdata"/><Relationship Id="rId20" Type="http://schemas.openxmlformats.org/officeDocument/2006/relationships/slide" Target="slides/slide15.xml"/><Relationship Id="rId42" Type="http://schemas.openxmlformats.org/officeDocument/2006/relationships/font" Target="fonts/Corbel-italic.fntdata"/><Relationship Id="rId41" Type="http://schemas.openxmlformats.org/officeDocument/2006/relationships/font" Target="fonts/Corbel-bold.fntdata"/><Relationship Id="rId22" Type="http://schemas.openxmlformats.org/officeDocument/2006/relationships/slide" Target="slides/slide17.xml"/><Relationship Id="rId44" Type="http://schemas.openxmlformats.org/officeDocument/2006/relationships/font" Target="fonts/ArialBlack-regular.fntdata"/><Relationship Id="rId21" Type="http://schemas.openxmlformats.org/officeDocument/2006/relationships/slide" Target="slides/slide16.xml"/><Relationship Id="rId43" Type="http://schemas.openxmlformats.org/officeDocument/2006/relationships/font" Target="fonts/Corbel-boldItalic.fntdata"/><Relationship Id="rId24" Type="http://schemas.openxmlformats.org/officeDocument/2006/relationships/slide" Target="slides/slide19.xml"/><Relationship Id="rId46" Type="http://schemas.openxmlformats.org/officeDocument/2006/relationships/font" Target="fonts/CenturyGothic-bold.fntdata"/><Relationship Id="rId23" Type="http://schemas.openxmlformats.org/officeDocument/2006/relationships/slide" Target="slides/slide18.xml"/><Relationship Id="rId45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CenturyGothic-boldItalic.fntdata"/><Relationship Id="rId25" Type="http://schemas.openxmlformats.org/officeDocument/2006/relationships/slide" Target="slides/slide20.xml"/><Relationship Id="rId47" Type="http://schemas.openxmlformats.org/officeDocument/2006/relationships/font" Target="fonts/CenturyGothic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23399706c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323399706c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3323399706c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253b7766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253b7766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3253b7766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e00133881_0_7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de00133881_0_7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23399706c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23399706c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323399706c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23399706c_0_2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23399706c_0_2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323399706c_0_2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2e06b6daf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272e06b6daf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72e06b6daf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72e06b6da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272e06b6da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72e06b6da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23399706c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23399706c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323399706c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dd340f511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3dd340f51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3dd340f511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c579b3684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c579b3684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33c579b3684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23399706c_0_5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23399706c_0_5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323399706c_0_5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c579b3684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c579b3684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3c579b3684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23399706c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3323399706c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323399706c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23399706c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23399706c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323399706c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23399706c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323399706c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323399706c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c579b3684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33c579b3684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3c579b3684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3c579b3684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c579b3684_0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c579b3684_0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3c579b3684_0_2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23399706c_0_7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323399706c_0_7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323399706c_0_7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23399706c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323399706c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de00133881_0_13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2de00133881_0_13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de00133881_0_13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de00133881_0_14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de00133881_0_14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de00133881_0_5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de00133881_0_5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253b77661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3253b77661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33253b77661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e0013388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e0013388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e00133881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e0013388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e00133881_0_1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e00133881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2d690b77d_2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72d690b77d_2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72d690b77d_2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e00133881_0_3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e00133881_0_3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de00133881_0_3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.png"/><Relationship Id="rId4" Type="http://schemas.openxmlformats.org/officeDocument/2006/relationships/image" Target="../media/image73.png"/><Relationship Id="rId9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8" Type="http://schemas.openxmlformats.org/officeDocument/2006/relationships/image" Target="../media/image7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-88101" y="-197082"/>
            <a:ext cx="12789486" cy="722884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1105397" y="4455084"/>
            <a:ext cx="10402491" cy="1464946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0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  <a:defRPr b="1" sz="5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" name="Google Shape;15;p2"/>
          <p:cNvGrpSpPr/>
          <p:nvPr/>
        </p:nvGrpSpPr>
        <p:grpSpPr>
          <a:xfrm>
            <a:off x="4444177" y="1149532"/>
            <a:ext cx="3297626" cy="3121505"/>
            <a:chOff x="5472545" y="2444085"/>
            <a:chExt cx="3180458" cy="3180458"/>
          </a:xfrm>
        </p:grpSpPr>
        <p:sp>
          <p:nvSpPr>
            <p:cNvPr id="16" name="Google Shape;16;p2"/>
            <p:cNvSpPr/>
            <p:nvPr/>
          </p:nvSpPr>
          <p:spPr>
            <a:xfrm>
              <a:off x="5472545" y="2444085"/>
              <a:ext cx="3180458" cy="318045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39587" y="2883316"/>
              <a:ext cx="2990953" cy="24963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3608" y="1921950"/>
            <a:ext cx="1861185" cy="1979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868" y="446369"/>
            <a:ext cx="1198909" cy="99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52982" y="589438"/>
            <a:ext cx="1913148" cy="85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60052" y="589438"/>
            <a:ext cx="1626253" cy="105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28839" y="329271"/>
            <a:ext cx="1774921" cy="14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9386305" y="2080101"/>
            <a:ext cx="1511224" cy="175278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/>
          <p:nvPr>
            <p:ph idx="1" type="body"/>
          </p:nvPr>
        </p:nvSpPr>
        <p:spPr>
          <a:xfrm>
            <a:off x="1105395" y="6018694"/>
            <a:ext cx="10402491" cy="622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Title 2">
  <p:cSld name="Blank with Titl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592919" y="5715000"/>
            <a:ext cx="11006161" cy="750981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4">
  <p:cSld name="New Section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0" y="0"/>
            <a:ext cx="5943600" cy="6934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13"/>
          <p:cNvSpPr txBox="1"/>
          <p:nvPr>
            <p:ph type="ctrTitle"/>
          </p:nvPr>
        </p:nvSpPr>
        <p:spPr>
          <a:xfrm>
            <a:off x="863377" y="1066800"/>
            <a:ext cx="4394423" cy="2637613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b="1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863377" y="3810000"/>
            <a:ext cx="4394423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Photo Circle">
  <p:cSld name="Single Photo Circ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84550" y="1936206"/>
            <a:ext cx="5755342" cy="4137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684550" y="872397"/>
            <a:ext cx="5755342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6781800" y="822230"/>
            <a:ext cx="5045170" cy="504517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Photo Rectangle">
  <p:cSld name="Single Photo Rectang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84550" y="1936206"/>
            <a:ext cx="5755342" cy="4137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684550" y="872397"/>
            <a:ext cx="5755342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/>
          <p:nvPr>
            <p:ph idx="2" type="pic"/>
          </p:nvPr>
        </p:nvSpPr>
        <p:spPr>
          <a:xfrm>
            <a:off x="7010400" y="873125"/>
            <a:ext cx="4572000" cy="52006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Photo">
  <p:cSld name="Three Pho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>
            <p:ph idx="2" type="pic"/>
          </p:nvPr>
        </p:nvSpPr>
        <p:spPr>
          <a:xfrm>
            <a:off x="6849843" y="383437"/>
            <a:ext cx="3371206" cy="3371206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6"/>
          <p:cNvSpPr/>
          <p:nvPr>
            <p:ph idx="3" type="pic"/>
          </p:nvPr>
        </p:nvSpPr>
        <p:spPr>
          <a:xfrm>
            <a:off x="8798382" y="1620566"/>
            <a:ext cx="3371206" cy="3371206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6"/>
          <p:cNvSpPr/>
          <p:nvPr>
            <p:ph idx="4" type="pic"/>
          </p:nvPr>
        </p:nvSpPr>
        <p:spPr>
          <a:xfrm>
            <a:off x="7013672" y="2895600"/>
            <a:ext cx="3371206" cy="3371206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684550" y="1936206"/>
            <a:ext cx="5755342" cy="4137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684550" y="872397"/>
            <a:ext cx="5755342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ctrTitle"/>
          </p:nvPr>
        </p:nvSpPr>
        <p:spPr>
          <a:xfrm>
            <a:off x="1447800" y="1752600"/>
            <a:ext cx="9296400" cy="2209801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entury Gothic"/>
              <a:buNone/>
              <a:defRPr b="1" sz="240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1447800" y="4904994"/>
            <a:ext cx="9296400" cy="276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810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3">
  <p:cSld name="New Section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>
            <a:off x="0" y="0"/>
            <a:ext cx="5943600" cy="693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8"/>
          <p:cNvSpPr txBox="1"/>
          <p:nvPr>
            <p:ph type="ctrTitle"/>
          </p:nvPr>
        </p:nvSpPr>
        <p:spPr>
          <a:xfrm>
            <a:off x="863377" y="1066800"/>
            <a:ext cx="4394423" cy="2637613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b="1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863377" y="3810000"/>
            <a:ext cx="4394423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idx="1" type="body"/>
          </p:nvPr>
        </p:nvSpPr>
        <p:spPr>
          <a:xfrm>
            <a:off x="1505453" y="3962400"/>
            <a:ext cx="9181095" cy="2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82" name="Google Shape;8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76825" y="914400"/>
            <a:ext cx="2038350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/>
        </p:nvSpPr>
        <p:spPr>
          <a:xfrm>
            <a:off x="1447800" y="3200400"/>
            <a:ext cx="9296400" cy="68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89"/>
              </a:buClr>
              <a:buSzPts val="2800"/>
              <a:buFont typeface="Century Gothic"/>
              <a:buNone/>
            </a:pPr>
            <a:r>
              <a:rPr b="1" i="0" lang="en-US" sz="2800" u="none" cap="none" strike="noStrike">
                <a:solidFill>
                  <a:srgbClr val="00158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b="1" i="0" sz="2800" u="none" cap="none" strike="noStrike">
              <a:solidFill>
                <a:srgbClr val="00158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bg>
      <p:bgPr>
        <a:noFill/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899160" y="106181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899160" y="2522310"/>
            <a:ext cx="10515600" cy="4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Info Slide">
  <p:cSld name="Speaker Info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>
            <p:ph idx="2" type="pic"/>
          </p:nvPr>
        </p:nvSpPr>
        <p:spPr>
          <a:xfrm>
            <a:off x="562862" y="1520801"/>
            <a:ext cx="3816397" cy="3816397"/>
          </a:xfrm>
          <a:prstGeom prst="rect">
            <a:avLst/>
          </a:prstGeom>
          <a:noFill/>
          <a:ln>
            <a:noFill/>
          </a:ln>
        </p:spPr>
      </p:sp>
      <p:pic>
        <p:nvPicPr>
          <p:cNvPr id="27" name="Google Shape;27;p3"/>
          <p:cNvPicPr preferRelativeResize="0"/>
          <p:nvPr/>
        </p:nvPicPr>
        <p:blipFill rotWithShape="1">
          <a:blip r:embed="rId3">
            <a:alphaModFix/>
          </a:blip>
          <a:srcRect b="0" l="0" r="0" t="37810"/>
          <a:stretch/>
        </p:blipFill>
        <p:spPr>
          <a:xfrm>
            <a:off x="-1227431" y="-4329953"/>
            <a:ext cx="4507780" cy="20279688"/>
          </a:xfrm>
          <a:custGeom>
            <a:rect b="b" l="l" r="r" t="t"/>
            <a:pathLst>
              <a:path extrusionOk="0" h="21557159" w="6757922">
                <a:moveTo>
                  <a:pt x="0" y="0"/>
                </a:moveTo>
                <a:lnTo>
                  <a:pt x="6757922" y="0"/>
                </a:lnTo>
                <a:lnTo>
                  <a:pt x="6757922" y="21557159"/>
                </a:lnTo>
                <a:lnTo>
                  <a:pt x="0" y="2155715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Google Shape;28;p3"/>
          <p:cNvSpPr txBox="1"/>
          <p:nvPr>
            <p:ph idx="1" type="body"/>
          </p:nvPr>
        </p:nvSpPr>
        <p:spPr>
          <a:xfrm>
            <a:off x="5065059" y="1520801"/>
            <a:ext cx="6270812" cy="3816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title"/>
          </p:nvPr>
        </p:nvSpPr>
        <p:spPr>
          <a:xfrm>
            <a:off x="412750" y="276087"/>
            <a:ext cx="113664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F4A7F"/>
              </a:buClr>
              <a:buSzPts val="3600"/>
              <a:buFont typeface="Corbe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" type="body"/>
          </p:nvPr>
        </p:nvSpPr>
        <p:spPr>
          <a:xfrm>
            <a:off x="412750" y="1600200"/>
            <a:ext cx="113505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11395043" y="6370639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rgbClr val="0F4A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2">
  <p:cSld name="New Secti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0"/>
            <a:ext cx="5943600" cy="693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 txBox="1"/>
          <p:nvPr>
            <p:ph type="ctrTitle"/>
          </p:nvPr>
        </p:nvSpPr>
        <p:spPr>
          <a:xfrm>
            <a:off x="863377" y="1066800"/>
            <a:ext cx="4394423" cy="2637613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b="1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863377" y="3810000"/>
            <a:ext cx="4394423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">
  <p:cSld name="Single Colum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" type="body"/>
          </p:nvPr>
        </p:nvSpPr>
        <p:spPr>
          <a:xfrm>
            <a:off x="592919" y="1447800"/>
            <a:ext cx="11006161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592919" y="533400"/>
            <a:ext cx="11006161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592919" y="533400"/>
            <a:ext cx="11006161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592919" y="1447800"/>
            <a:ext cx="5396166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6202914" y="1447800"/>
            <a:ext cx="5396166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592919" y="533400"/>
            <a:ext cx="11006161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592918" y="1447800"/>
            <a:ext cx="3564719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313639" y="1447799"/>
            <a:ext cx="3564719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8034361" y="1447799"/>
            <a:ext cx="3564719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1">
  <p:cSld name="New Section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0" y="0"/>
            <a:ext cx="5943600" cy="693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47;p8"/>
          <p:cNvSpPr txBox="1"/>
          <p:nvPr>
            <p:ph type="ctrTitle"/>
          </p:nvPr>
        </p:nvSpPr>
        <p:spPr>
          <a:xfrm>
            <a:off x="863377" y="1066800"/>
            <a:ext cx="4394423" cy="2637613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b="1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863377" y="3810000"/>
            <a:ext cx="4394423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Title">
  <p:cSld name="Blank with 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592919" y="5715000"/>
            <a:ext cx="11006161" cy="750981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916455"/>
            <a:ext cx="10515600" cy="75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b="1" i="0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4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39.jpg"/><Relationship Id="rId5" Type="http://schemas.openxmlformats.org/officeDocument/2006/relationships/image" Target="../media/image11.png"/><Relationship Id="rId6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g"/><Relationship Id="rId4" Type="http://schemas.openxmlformats.org/officeDocument/2006/relationships/image" Target="../media/image5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16woAVnp-4o" TargetMode="External"/><Relationship Id="rId4" Type="http://schemas.openxmlformats.org/officeDocument/2006/relationships/image" Target="../media/image4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sarah.m.meyer@nebraska.gov" TargetMode="External"/><Relationship Id="rId4" Type="http://schemas.openxmlformats.org/officeDocument/2006/relationships/hyperlink" Target="mailto:emily.hulse@nebraska.gov" TargetMode="External"/><Relationship Id="rId5" Type="http://schemas.openxmlformats.org/officeDocument/2006/relationships/image" Target="../media/image7.jpg"/><Relationship Id="rId6" Type="http://schemas.openxmlformats.org/officeDocument/2006/relationships/image" Target="../media/image5.jpg"/><Relationship Id="rId7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6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youtube.com/watch?v=zDlmCu6kg50" TargetMode="External"/><Relationship Id="rId4" Type="http://schemas.openxmlformats.org/officeDocument/2006/relationships/image" Target="../media/image6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fns.usda.gov/f2s/farm-school-resources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Relationship Id="rId7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education.ne.gov/ns/farm-to-school/mountain-plains-crunch/" TargetMode="External"/><Relationship Id="rId4" Type="http://schemas.openxmlformats.org/officeDocument/2006/relationships/image" Target="../media/image60.png"/><Relationship Id="rId5" Type="http://schemas.openxmlformats.org/officeDocument/2006/relationships/image" Target="../media/image7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education.ne.gov/ns/farm-to-school/harvest-of-the-month/" TargetMode="External"/><Relationship Id="rId4" Type="http://schemas.openxmlformats.org/officeDocument/2006/relationships/hyperlink" Target="https://www.education.ne.gov/ns/farm-to-school/harvest-of-the-month/" TargetMode="External"/><Relationship Id="rId5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hyperlink" Target="mailto:nde.f2s@nebraska.gov" TargetMode="External"/><Relationship Id="rId4" Type="http://schemas.openxmlformats.org/officeDocument/2006/relationships/image" Target="../media/image68.jpg"/><Relationship Id="rId5" Type="http://schemas.openxmlformats.org/officeDocument/2006/relationships/image" Target="../media/image63.png"/><Relationship Id="rId6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type="ctrTitle"/>
          </p:nvPr>
        </p:nvSpPr>
        <p:spPr>
          <a:xfrm>
            <a:off x="1105397" y="4150284"/>
            <a:ext cx="10402500" cy="14649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n-US"/>
              <a:t>Innovation Invitational 2025</a:t>
            </a:r>
            <a:endParaRPr/>
          </a:p>
        </p:txBody>
      </p:sp>
      <p:sp>
        <p:nvSpPr>
          <p:cNvPr id="96" name="Google Shape;96;p22"/>
          <p:cNvSpPr txBox="1"/>
          <p:nvPr>
            <p:ph idx="1" type="body"/>
          </p:nvPr>
        </p:nvSpPr>
        <p:spPr>
          <a:xfrm>
            <a:off x="1105395" y="5713894"/>
            <a:ext cx="104025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Nebraska Department of Education: Farm to School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ctrTitle"/>
          </p:nvPr>
        </p:nvSpPr>
        <p:spPr>
          <a:xfrm>
            <a:off x="863377" y="1066800"/>
            <a:ext cx="4394400" cy="26376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Procurement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2933795" y="606125"/>
            <a:ext cx="2380500" cy="75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Taste Test</a:t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0078" y="690025"/>
            <a:ext cx="308610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0623" y="3429000"/>
            <a:ext cx="3025025" cy="29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9761" y="1756137"/>
            <a:ext cx="5268577" cy="42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/>
          <p:nvPr/>
        </p:nvSpPr>
        <p:spPr>
          <a:xfrm>
            <a:off x="6063463" y="5784525"/>
            <a:ext cx="3825600" cy="7509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33"/>
          <p:cNvSpPr txBox="1"/>
          <p:nvPr>
            <p:ph type="title"/>
          </p:nvPr>
        </p:nvSpPr>
        <p:spPr>
          <a:xfrm>
            <a:off x="6294600" y="5715025"/>
            <a:ext cx="3735300" cy="7509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US"/>
              <a:t>Taste Test Guide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6900" y="5431687"/>
            <a:ext cx="1317600" cy="13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333225" cy="631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4590" y="3034900"/>
            <a:ext cx="308610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 rotWithShape="1">
          <a:blip r:embed="rId6">
            <a:alphaModFix/>
          </a:blip>
          <a:srcRect b="0" l="0" r="0" t="2714"/>
          <a:stretch/>
        </p:blipFill>
        <p:spPr>
          <a:xfrm>
            <a:off x="5775325" y="82875"/>
            <a:ext cx="6082075" cy="27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89065" y="3297712"/>
            <a:ext cx="2181908" cy="1696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idx="4294967295" type="body"/>
          </p:nvPr>
        </p:nvSpPr>
        <p:spPr>
          <a:xfrm>
            <a:off x="592925" y="1681450"/>
            <a:ext cx="6216900" cy="48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PowerPoint presentation is a great intro to the item you’ll be testing out! And an easy way to really incorporate that ‘farm to school’ lesson</a:t>
            </a:r>
            <a:endParaRPr sz="22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Sensory evaluation really gets them engaged and avoids them immediately dismissing a food they aren’t eager to try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b="1" i="1" lang="en-US" sz="2200"/>
              <a:t>DON'T</a:t>
            </a:r>
            <a:r>
              <a:rPr b="1" i="1" lang="en-US" sz="2200"/>
              <a:t> YUCK MY YUM!</a:t>
            </a:r>
            <a:endParaRPr b="1" i="1" sz="22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While recipe is cooking (or any down time), do a taste test with the raw item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example: if you’re featuring apples, have the students taste test different variety of apples</a:t>
            </a:r>
            <a:endParaRPr sz="2200"/>
          </a:p>
        </p:txBody>
      </p:sp>
      <p:sp>
        <p:nvSpPr>
          <p:cNvPr id="212" name="Google Shape;212;p34"/>
          <p:cNvSpPr txBox="1"/>
          <p:nvPr>
            <p:ph idx="4294967295" type="title"/>
          </p:nvPr>
        </p:nvSpPr>
        <p:spPr>
          <a:xfrm>
            <a:off x="379875" y="473950"/>
            <a:ext cx="7763100" cy="1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US"/>
              <a:t>Taste Test (Chef’s Table) In Action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300"/>
              <a:t>Jordan Luxa, Nebraska Extension</a:t>
            </a:r>
            <a:endParaRPr b="0"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6451" y="216756"/>
            <a:ext cx="2616726" cy="348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0500" y="2111525"/>
            <a:ext cx="2314598" cy="308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3450" y="3764575"/>
            <a:ext cx="2205777" cy="294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592944" y="502000"/>
            <a:ext cx="11006100" cy="750900"/>
          </a:xfrm>
          <a:prstGeom prst="rect">
            <a:avLst/>
          </a:prstGeom>
        </p:spPr>
        <p:txBody>
          <a:bodyPr anchorCtr="1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Harvest of the Month at Wellness Clubs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300"/>
              <a:t>Partnership for a Healthy Lincoln</a:t>
            </a:r>
            <a:endParaRPr/>
          </a:p>
        </p:txBody>
      </p:sp>
      <p:sp>
        <p:nvSpPr>
          <p:cNvPr id="222" name="Google Shape;222;p35"/>
          <p:cNvSpPr txBox="1"/>
          <p:nvPr/>
        </p:nvSpPr>
        <p:spPr>
          <a:xfrm>
            <a:off x="544025" y="1252900"/>
            <a:ext cx="7072200" cy="4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12 Elementary schools in Lincoln, NE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Occurs every month at afterschool wellness clubs (WeCook, SPARK, Tower Garden)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Use air fryers and blenders to prepare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Utilize the supported materials provided by NDE (trivia cards, newsletters, posters and stickers)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Voting (“liked it,” “loved it” or “maybe next time”)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7950" y="4136150"/>
            <a:ext cx="4270975" cy="2383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&#10;&#10;Description automatically generated"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7076" y="1076000"/>
            <a:ext cx="3452726" cy="258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 rotWithShape="1">
          <a:blip r:embed="rId5">
            <a:alphaModFix/>
          </a:blip>
          <a:srcRect b="20166" l="0" r="0" t="0"/>
          <a:stretch/>
        </p:blipFill>
        <p:spPr>
          <a:xfrm rot="-15">
            <a:off x="592956" y="4838068"/>
            <a:ext cx="2328791" cy="157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3675" y="4558688"/>
            <a:ext cx="1912325" cy="17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350" y="723900"/>
            <a:ext cx="7213601" cy="541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626" y="1520700"/>
            <a:ext cx="3924300" cy="29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 txBox="1"/>
          <p:nvPr/>
        </p:nvSpPr>
        <p:spPr>
          <a:xfrm>
            <a:off x="527025" y="1673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7403500" y="1176400"/>
            <a:ext cx="47010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entury Gothic"/>
              <a:buNone/>
            </a:pPr>
            <a:r>
              <a:rPr lang="en-US" sz="2840"/>
              <a:t>Harvest of the Month</a:t>
            </a:r>
            <a:endParaRPr sz="284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entury Gothic"/>
              <a:buNone/>
            </a:pPr>
            <a:r>
              <a:rPr lang="en-US" sz="2840"/>
              <a:t>Food Demo Series</a:t>
            </a:r>
            <a:endParaRPr sz="2840"/>
          </a:p>
        </p:txBody>
      </p:sp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 b="0" l="0" r="18606" t="0"/>
          <a:stretch/>
        </p:blipFill>
        <p:spPr>
          <a:xfrm>
            <a:off x="161750" y="261375"/>
            <a:ext cx="7434625" cy="633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9287" y="2422875"/>
            <a:ext cx="3189425" cy="31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gredients List&#10;● ½ cup raspberries &#10;● 1 cup cream cheese &#10;● 1 or more bagels &#10;&#10;Directions&#10;1. Place raspberries in a bowl and mash with a fork. &#10;2. Place cream cheese in the bowl and combine with the raspberries. &#10;3. Stir until well mixed. &#10;4. Spread cream cheese mixture onto each bagel.&#10;&#10;Funding for this video was made possible by the U.S. Department of Agriculture’s (USDA) Agricultural Marketing Service through grant 21SCBGPNE10911-00.  Its contents are solely the responsibility of the authors and do not necessarily represent the official views of the USDA.&#10;&#10;___________&#10;&#10;You can also follow LNKTV Health team at  http://lnktvhealth.lincoln.ne.gov/ &#10;Don't forget to subscribe to our YouTube Channel: https://www.youtube.com/LNKTVhealth" id="248" name="Google Shape;248;p38" title="Harvest of the Month: Berri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650" y="145488"/>
            <a:ext cx="11674700" cy="65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/>
          <p:nvPr>
            <p:ph type="ctrTitle"/>
          </p:nvPr>
        </p:nvSpPr>
        <p:spPr>
          <a:xfrm>
            <a:off x="863377" y="1066800"/>
            <a:ext cx="4394400" cy="26376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Education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550" y="2176546"/>
            <a:ext cx="2504899" cy="250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850" y="439437"/>
            <a:ext cx="6565476" cy="59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idx="1" type="body"/>
          </p:nvPr>
        </p:nvSpPr>
        <p:spPr>
          <a:xfrm>
            <a:off x="3086650" y="1102450"/>
            <a:ext cx="4115400" cy="17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800"/>
              <a:t>Sarah Meyer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Nebraska Department of Education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Farm to School Specialist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sarah.m.meyer@nebraska.gov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02" name="Google Shape;102;p23"/>
          <p:cNvSpPr txBox="1"/>
          <p:nvPr>
            <p:ph idx="1" type="body"/>
          </p:nvPr>
        </p:nvSpPr>
        <p:spPr>
          <a:xfrm>
            <a:off x="3086650" y="4238350"/>
            <a:ext cx="3934200" cy="17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800"/>
              <a:t>Emily Hulse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Nebraska Department of Education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Farm to School Specialist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emily.hulse@nebraska.gov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03" name="Google Shape;103;p23"/>
          <p:cNvPicPr preferRelativeResize="0"/>
          <p:nvPr/>
        </p:nvPicPr>
        <p:blipFill rotWithShape="1">
          <a:blip r:embed="rId5">
            <a:alphaModFix/>
          </a:blip>
          <a:srcRect b="15615" l="0" r="0" t="5719"/>
          <a:stretch/>
        </p:blipFill>
        <p:spPr>
          <a:xfrm>
            <a:off x="738125" y="876175"/>
            <a:ext cx="1750200" cy="18357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" name="Google Shape;104;p23"/>
          <p:cNvPicPr preferRelativeResize="0"/>
          <p:nvPr/>
        </p:nvPicPr>
        <p:blipFill rotWithShape="1">
          <a:blip r:embed="rId6">
            <a:alphaModFix/>
          </a:blip>
          <a:srcRect b="15119" l="0" r="0" t="6214"/>
          <a:stretch/>
        </p:blipFill>
        <p:spPr>
          <a:xfrm>
            <a:off x="738125" y="4012100"/>
            <a:ext cx="1750200" cy="18357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5" name="Google Shape;10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9575" y="1947450"/>
            <a:ext cx="2960249" cy="29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25" y="1858250"/>
            <a:ext cx="3141499" cy="31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950" y="385625"/>
            <a:ext cx="7423424" cy="60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type="title"/>
          </p:nvPr>
        </p:nvSpPr>
        <p:spPr>
          <a:xfrm>
            <a:off x="592919" y="533400"/>
            <a:ext cx="11006100" cy="75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Harvest of the Month After School Lessons</a:t>
            </a:r>
            <a:endParaRPr/>
          </a:p>
        </p:txBody>
      </p:sp>
      <p:sp>
        <p:nvSpPr>
          <p:cNvPr id="275" name="Google Shape;275;p42"/>
          <p:cNvSpPr txBox="1"/>
          <p:nvPr>
            <p:ph idx="1" type="body"/>
          </p:nvPr>
        </p:nvSpPr>
        <p:spPr>
          <a:xfrm>
            <a:off x="592925" y="1404525"/>
            <a:ext cx="3349500" cy="383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Current Line Up!</a:t>
            </a:r>
            <a:endParaRPr sz="2000"/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SzPts val="1000"/>
              <a:buChar char="•"/>
            </a:pPr>
            <a:r>
              <a:rPr lang="en-US" sz="2000"/>
              <a:t>Beef (1)</a:t>
            </a:r>
            <a:endParaRPr sz="2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 sz="2000"/>
              <a:t>Cucumbers (2)</a:t>
            </a:r>
            <a:endParaRPr sz="2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 sz="2000"/>
              <a:t>Dairy (3)</a:t>
            </a:r>
            <a:endParaRPr sz="2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 sz="2000"/>
              <a:t>Tomatoes (2)</a:t>
            </a:r>
            <a:endParaRPr sz="20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Coming Soon!</a:t>
            </a:r>
            <a:endParaRPr sz="2000"/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SzPts val="1000"/>
              <a:buChar char="•"/>
            </a:pPr>
            <a:r>
              <a:rPr lang="en-US" sz="2000"/>
              <a:t>Honey (3)</a:t>
            </a:r>
            <a:endParaRPr sz="2000"/>
          </a:p>
        </p:txBody>
      </p:sp>
      <p:pic>
        <p:nvPicPr>
          <p:cNvPr id="276" name="Google Shape;2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100" y="1707000"/>
            <a:ext cx="4567425" cy="457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5925" y="1436700"/>
            <a:ext cx="3955678" cy="526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/>
          <p:nvPr>
            <p:ph type="title"/>
          </p:nvPr>
        </p:nvSpPr>
        <p:spPr>
          <a:xfrm>
            <a:off x="592944" y="696900"/>
            <a:ext cx="11006100" cy="75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Discussion</a:t>
            </a:r>
            <a:r>
              <a:rPr lang="en-US" sz="4000"/>
              <a:t>:</a:t>
            </a:r>
            <a:endParaRPr sz="4000"/>
          </a:p>
        </p:txBody>
      </p:sp>
      <p:sp>
        <p:nvSpPr>
          <p:cNvPr id="284" name="Google Shape;284;p43"/>
          <p:cNvSpPr txBox="1"/>
          <p:nvPr>
            <p:ph idx="1" type="body"/>
          </p:nvPr>
        </p:nvSpPr>
        <p:spPr>
          <a:xfrm>
            <a:off x="592925" y="1447800"/>
            <a:ext cx="11006100" cy="489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75443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1428"/>
              <a:buAutoNum type="arabicPeriod"/>
            </a:pPr>
            <a:r>
              <a:rPr lang="en-US" sz="3500"/>
              <a:t>How do you see this lesson working in your program? </a:t>
            </a:r>
            <a:endParaRPr sz="3500"/>
          </a:p>
          <a:p>
            <a:pPr indent="-37544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1428"/>
              <a:buAutoNum type="arabicPeriod"/>
            </a:pPr>
            <a:r>
              <a:rPr lang="en-US" sz="3500"/>
              <a:t>How would you potentially adapt this lesson to better fit your program?</a:t>
            </a:r>
            <a:endParaRPr sz="3500"/>
          </a:p>
          <a:p>
            <a:pPr indent="-37544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1428"/>
              <a:buAutoNum type="arabicPeriod"/>
            </a:pPr>
            <a:r>
              <a:rPr lang="en-US" sz="3500"/>
              <a:t>What excites you about the lesson?</a:t>
            </a:r>
            <a:endParaRPr sz="3500"/>
          </a:p>
          <a:p>
            <a:pPr indent="-37544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1428"/>
              <a:buAutoNum type="arabicPeriod"/>
            </a:pPr>
            <a:r>
              <a:rPr lang="en-US" sz="3500"/>
              <a:t>How do you think your students would respond to this lesson?</a:t>
            </a:r>
            <a:endParaRPr sz="3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/>
          <p:nvPr>
            <p:ph type="title"/>
          </p:nvPr>
        </p:nvSpPr>
        <p:spPr>
          <a:xfrm>
            <a:off x="7403500" y="1176400"/>
            <a:ext cx="47010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entury Gothic"/>
              <a:buNone/>
            </a:pPr>
            <a:r>
              <a:rPr lang="en-US" sz="2840"/>
              <a:t>Harvest of the Month</a:t>
            </a:r>
            <a:endParaRPr sz="284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entury Gothic"/>
              <a:buNone/>
            </a:pPr>
            <a:r>
              <a:rPr lang="en-US" sz="2840"/>
              <a:t>From Farm to You</a:t>
            </a:r>
            <a:endParaRPr sz="2840"/>
          </a:p>
        </p:txBody>
      </p:sp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8525" y="2257775"/>
            <a:ext cx="3710950" cy="37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050" y="152400"/>
            <a:ext cx="694016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ing for this video was made possible by the U.S. Department of Agriculture’s (USDA) Agricultural Marketing Service through grant 21SCBGPNE10911-00.  Its contents are solely the responsibility of the authors and do not necessarily represent the official views of the USDA.&#10;&#10;__________&#10;&#10;You can also follow LNKTV Health team at  http://lnktvhealth.lincoln.ne.gov/ &#10;Don't forget to subscribe to our YouTube Channel: https://www.youtube.com/LNKTVhealth" id="298" name="Google Shape;298;p45" title="From Farm to You: Aronia Berri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050" y="119275"/>
            <a:ext cx="11767900" cy="66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>
            <p:ph type="ctrTitle"/>
          </p:nvPr>
        </p:nvSpPr>
        <p:spPr>
          <a:xfrm>
            <a:off x="863377" y="1066800"/>
            <a:ext cx="4394400" cy="26376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School Gardens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/>
          <p:nvPr>
            <p:ph type="title"/>
          </p:nvPr>
        </p:nvSpPr>
        <p:spPr>
          <a:xfrm>
            <a:off x="592894" y="404300"/>
            <a:ext cx="110061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/>
              <a:t>USDA Garden Resources</a:t>
            </a:r>
            <a:endParaRPr/>
          </a:p>
        </p:txBody>
      </p:sp>
      <p:sp>
        <p:nvSpPr>
          <p:cNvPr id="310" name="Google Shape;310;p47"/>
          <p:cNvSpPr txBox="1"/>
          <p:nvPr>
            <p:ph idx="1" type="body"/>
          </p:nvPr>
        </p:nvSpPr>
        <p:spPr>
          <a:xfrm>
            <a:off x="-70625" y="1533500"/>
            <a:ext cx="39471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45714"/>
              <a:buNone/>
            </a:pPr>
            <a:r>
              <a:rPr lang="en-US" sz="7000"/>
              <a:t>Grow It, Try It, Like It! </a:t>
            </a:r>
            <a:endParaRPr sz="7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45714"/>
              <a:buNone/>
            </a:pPr>
            <a:r>
              <a:rPr lang="en-US" sz="7000"/>
              <a:t>(Ages 3-5)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4285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4285"/>
              <a:buNone/>
            </a:pPr>
            <a:r>
              <a:t/>
            </a:r>
            <a:endParaRPr/>
          </a:p>
        </p:txBody>
      </p:sp>
      <p:sp>
        <p:nvSpPr>
          <p:cNvPr id="311" name="Google Shape;311;p47"/>
          <p:cNvSpPr txBox="1"/>
          <p:nvPr/>
        </p:nvSpPr>
        <p:spPr>
          <a:xfrm>
            <a:off x="692075" y="6523800"/>
            <a:ext cx="46668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https://www.fns.usda.gov/f2s/farm-school-resources</a:t>
            </a:r>
            <a:r>
              <a:rPr i="1"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Google Shape;31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4499" y="3246000"/>
            <a:ext cx="2522650" cy="25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982" y="3233357"/>
            <a:ext cx="2547949" cy="254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955" y="3312495"/>
            <a:ext cx="2547950" cy="25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7"/>
          <p:cNvSpPr txBox="1"/>
          <p:nvPr>
            <p:ph idx="2" type="body"/>
          </p:nvPr>
        </p:nvSpPr>
        <p:spPr>
          <a:xfrm>
            <a:off x="4313675" y="1533499"/>
            <a:ext cx="3564600" cy="15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The Great Garden Detective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(Grades 3-4)</a:t>
            </a:r>
            <a:endParaRPr/>
          </a:p>
        </p:txBody>
      </p:sp>
      <p:sp>
        <p:nvSpPr>
          <p:cNvPr id="316" name="Google Shape;316;p47"/>
          <p:cNvSpPr txBox="1"/>
          <p:nvPr>
            <p:ph idx="3" type="body"/>
          </p:nvPr>
        </p:nvSpPr>
        <p:spPr>
          <a:xfrm>
            <a:off x="9123375" y="1533500"/>
            <a:ext cx="2784900" cy="112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Dig In!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(Grades 5-6)</a:t>
            </a:r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 rotWithShape="1">
          <a:blip r:embed="rId7">
            <a:alphaModFix/>
          </a:blip>
          <a:srcRect b="37934" l="0" r="0" t="0"/>
          <a:stretch/>
        </p:blipFill>
        <p:spPr>
          <a:xfrm rot="766151">
            <a:off x="9237174" y="234856"/>
            <a:ext cx="2258301" cy="11894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47"/>
          <p:cNvCxnSpPr/>
          <p:nvPr/>
        </p:nvCxnSpPr>
        <p:spPr>
          <a:xfrm flipH="1">
            <a:off x="4047975" y="1630775"/>
            <a:ext cx="14400" cy="4280700"/>
          </a:xfrm>
          <a:prstGeom prst="straightConnector1">
            <a:avLst/>
          </a:prstGeom>
          <a:noFill/>
          <a:ln cap="flat" cmpd="sng" w="9525">
            <a:solidFill>
              <a:srgbClr val="00834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47"/>
          <p:cNvCxnSpPr/>
          <p:nvPr/>
        </p:nvCxnSpPr>
        <p:spPr>
          <a:xfrm flipH="1">
            <a:off x="8418400" y="1533500"/>
            <a:ext cx="14400" cy="4280700"/>
          </a:xfrm>
          <a:prstGeom prst="straightConnector1">
            <a:avLst/>
          </a:prstGeom>
          <a:noFill/>
          <a:ln cap="flat" cmpd="sng" w="9525">
            <a:solidFill>
              <a:srgbClr val="00834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438" y="809665"/>
            <a:ext cx="8029123" cy="242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840" y="3522076"/>
            <a:ext cx="2688326" cy="26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1115900" y="3784950"/>
            <a:ext cx="6325200" cy="2015400"/>
          </a:xfrm>
          <a:prstGeom prst="rect">
            <a:avLst/>
          </a:prstGeom>
        </p:spPr>
        <p:txBody>
          <a:bodyPr anchorCtr="1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Greenhouse to Cafeteria: A Toolkit for Creating and Revamping Greenhouse Programs in Nebraska Schools</a:t>
            </a:r>
            <a:endParaRPr/>
          </a:p>
        </p:txBody>
      </p:sp>
      <p:pic>
        <p:nvPicPr>
          <p:cNvPr id="332" name="Google Shape;33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900" y="578125"/>
            <a:ext cx="9960192" cy="22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750" y="3507475"/>
            <a:ext cx="2570349" cy="257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/>
          <p:nvPr>
            <p:ph type="ctrTitle"/>
          </p:nvPr>
        </p:nvSpPr>
        <p:spPr>
          <a:xfrm>
            <a:off x="919052" y="1879600"/>
            <a:ext cx="4394400" cy="26376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Upcoming </a:t>
            </a:r>
            <a:r>
              <a:rPr lang="en-US"/>
              <a:t>Opportunities</a:t>
            </a:r>
            <a:r>
              <a:rPr lang="en-US"/>
              <a:t> &amp; Resources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title"/>
          </p:nvPr>
        </p:nvSpPr>
        <p:spPr>
          <a:xfrm>
            <a:off x="592919" y="5715000"/>
            <a:ext cx="11006100" cy="7509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4500"/>
              <a:t>Food Memory</a:t>
            </a:r>
            <a:endParaRPr sz="4500"/>
          </a:p>
        </p:txBody>
      </p:sp>
      <p:sp>
        <p:nvSpPr>
          <p:cNvPr id="111" name="Google Shape;111;p24"/>
          <p:cNvSpPr/>
          <p:nvPr/>
        </p:nvSpPr>
        <p:spPr>
          <a:xfrm rot="750167">
            <a:off x="357563" y="305927"/>
            <a:ext cx="3687188" cy="2520121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4"/>
          <p:cNvSpPr/>
          <p:nvPr/>
        </p:nvSpPr>
        <p:spPr>
          <a:xfrm rot="547875">
            <a:off x="8091070" y="3665152"/>
            <a:ext cx="3687190" cy="252004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4"/>
          <p:cNvSpPr/>
          <p:nvPr/>
        </p:nvSpPr>
        <p:spPr>
          <a:xfrm rot="-306716">
            <a:off x="3289412" y="2622406"/>
            <a:ext cx="3687206" cy="25200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4"/>
          <p:cNvSpPr/>
          <p:nvPr/>
        </p:nvSpPr>
        <p:spPr>
          <a:xfrm rot="1177746">
            <a:off x="7089079" y="512542"/>
            <a:ext cx="3687232" cy="252008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4"/>
          <p:cNvSpPr txBox="1"/>
          <p:nvPr/>
        </p:nvSpPr>
        <p:spPr>
          <a:xfrm rot="383196">
            <a:off x="1199349" y="1059943"/>
            <a:ext cx="2003836" cy="10121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entury Gothic"/>
                <a:ea typeface="Century Gothic"/>
                <a:cs typeface="Century Gothic"/>
                <a:sym typeface="Century Gothic"/>
              </a:rPr>
              <a:t>Who was there?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24"/>
          <p:cNvSpPr txBox="1"/>
          <p:nvPr/>
        </p:nvSpPr>
        <p:spPr>
          <a:xfrm rot="-833424">
            <a:off x="3875229" y="3353280"/>
            <a:ext cx="2515563" cy="831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What was the weather/season?</a:t>
            </a:r>
            <a:endParaRPr sz="700"/>
          </a:p>
        </p:txBody>
      </p:sp>
      <p:sp>
        <p:nvSpPr>
          <p:cNvPr id="117" name="Google Shape;117;p24"/>
          <p:cNvSpPr txBox="1"/>
          <p:nvPr/>
        </p:nvSpPr>
        <p:spPr>
          <a:xfrm rot="845755">
            <a:off x="7778124" y="1303369"/>
            <a:ext cx="2515338" cy="8310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Was it a special occasion?</a:t>
            </a:r>
            <a:endParaRPr sz="700"/>
          </a:p>
        </p:txBody>
      </p:sp>
      <p:sp>
        <p:nvSpPr>
          <p:cNvPr id="118" name="Google Shape;118;p24"/>
          <p:cNvSpPr txBox="1"/>
          <p:nvPr/>
        </p:nvSpPr>
        <p:spPr>
          <a:xfrm rot="820">
            <a:off x="8677074" y="4347975"/>
            <a:ext cx="25152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Flavors, aromas, sounds, textures, feelings?</a:t>
            </a:r>
            <a:endParaRPr sz="700"/>
          </a:p>
        </p:txBody>
      </p:sp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4318">
            <a:off x="201075" y="3089449"/>
            <a:ext cx="2763317" cy="193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 rotWithShape="1">
          <a:blip r:embed="rId4">
            <a:alphaModFix/>
          </a:blip>
          <a:srcRect b="20166" l="0" r="0" t="0"/>
          <a:stretch/>
        </p:blipFill>
        <p:spPr>
          <a:xfrm rot="591695">
            <a:off x="4505456" y="697643"/>
            <a:ext cx="2328789" cy="15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1100" y="4406050"/>
            <a:ext cx="1391911" cy="226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/>
          <p:nvPr>
            <p:ph type="title"/>
          </p:nvPr>
        </p:nvSpPr>
        <p:spPr>
          <a:xfrm>
            <a:off x="592944" y="413775"/>
            <a:ext cx="110061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/>
              <a:t>Coming Soon!</a:t>
            </a:r>
            <a:endParaRPr/>
          </a:p>
        </p:txBody>
      </p:sp>
      <p:sp>
        <p:nvSpPr>
          <p:cNvPr id="346" name="Google Shape;346;p51"/>
          <p:cNvSpPr txBox="1"/>
          <p:nvPr>
            <p:ph idx="3" type="body"/>
          </p:nvPr>
        </p:nvSpPr>
        <p:spPr>
          <a:xfrm>
            <a:off x="7019450" y="1537025"/>
            <a:ext cx="38238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Five NEW Harvest of the Month Items (Late 2025)</a:t>
            </a:r>
            <a:endParaRPr b="1" sz="3100"/>
          </a:p>
        </p:txBody>
      </p:sp>
      <p:sp>
        <p:nvSpPr>
          <p:cNvPr id="347" name="Google Shape;347;p51"/>
          <p:cNvSpPr txBox="1"/>
          <p:nvPr/>
        </p:nvSpPr>
        <p:spPr>
          <a:xfrm>
            <a:off x="1360175" y="1576325"/>
            <a:ext cx="3353700" cy="1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Farm to After School Lesson Expansion </a:t>
            </a:r>
            <a:endParaRPr b="1" sz="3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(Ongoing)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51"/>
          <p:cNvSpPr txBox="1"/>
          <p:nvPr/>
        </p:nvSpPr>
        <p:spPr>
          <a:xfrm>
            <a:off x="4419150" y="4100325"/>
            <a:ext cx="33537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Walk to Unlock Partnership</a:t>
            </a:r>
            <a:r>
              <a:rPr b="1" lang="en-US" sz="3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3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(Ongoing)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 txBox="1"/>
          <p:nvPr>
            <p:ph idx="1" type="body"/>
          </p:nvPr>
        </p:nvSpPr>
        <p:spPr>
          <a:xfrm>
            <a:off x="426850" y="1353325"/>
            <a:ext cx="6691200" cy="48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Who:</a:t>
            </a:r>
            <a:r>
              <a:rPr lang="en-US"/>
              <a:t> Your Program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What:</a:t>
            </a:r>
            <a:r>
              <a:rPr lang="en-US"/>
              <a:t> Nebraska Crunch Off!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Register your event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Crunch into local foods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Send us photos and videos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When:</a:t>
            </a:r>
            <a:r>
              <a:rPr lang="en-US"/>
              <a:t> Anytime in the month of October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Where:</a:t>
            </a:r>
            <a:r>
              <a:rPr lang="en-US"/>
              <a:t> Your Site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How:</a:t>
            </a:r>
            <a:r>
              <a:rPr lang="en-US"/>
              <a:t> Visit our Crunch Web Page for a wide variety of resources</a:t>
            </a:r>
            <a:endParaRPr/>
          </a:p>
        </p:txBody>
      </p:sp>
      <p:sp>
        <p:nvSpPr>
          <p:cNvPr id="354" name="Google Shape;354;p52"/>
          <p:cNvSpPr txBox="1"/>
          <p:nvPr>
            <p:ph type="title"/>
          </p:nvPr>
        </p:nvSpPr>
        <p:spPr>
          <a:xfrm>
            <a:off x="2391000" y="311075"/>
            <a:ext cx="74100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US"/>
              <a:t>How do I start with Farm to School??</a:t>
            </a:r>
            <a:endParaRPr/>
          </a:p>
        </p:txBody>
      </p:sp>
      <p:sp>
        <p:nvSpPr>
          <p:cNvPr id="355" name="Google Shape;355;p52"/>
          <p:cNvSpPr txBox="1"/>
          <p:nvPr/>
        </p:nvSpPr>
        <p:spPr>
          <a:xfrm>
            <a:off x="751600" y="6329325"/>
            <a:ext cx="60417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www.education.ne.gov/ns/farm-to-school/mountain-plains-crunch/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9813" y="4508750"/>
            <a:ext cx="1820576" cy="182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6138" y="1353325"/>
            <a:ext cx="4267940" cy="284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/>
          <p:nvPr>
            <p:ph type="ctrTitle"/>
          </p:nvPr>
        </p:nvSpPr>
        <p:spPr>
          <a:xfrm>
            <a:off x="863425" y="721973"/>
            <a:ext cx="4394400" cy="2109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/>
              <a:t>HARVEST OF THE MONTH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/>
              <a:t>MATERIALS</a:t>
            </a:r>
            <a:endParaRPr/>
          </a:p>
        </p:txBody>
      </p:sp>
      <p:sp>
        <p:nvSpPr>
          <p:cNvPr id="363" name="Google Shape;363;p53"/>
          <p:cNvSpPr txBox="1"/>
          <p:nvPr>
            <p:ph idx="1" type="body"/>
          </p:nvPr>
        </p:nvSpPr>
        <p:spPr>
          <a:xfrm>
            <a:off x="180025" y="5431550"/>
            <a:ext cx="5761200" cy="12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www.education.ne.gov/ns/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farm-to-school/harvest-of-the-month/</a:t>
            </a:r>
            <a:r>
              <a:rPr lang="en-US" sz="2400"/>
              <a:t> </a:t>
            </a:r>
            <a:endParaRPr sz="2400"/>
          </a:p>
        </p:txBody>
      </p:sp>
      <p:pic>
        <p:nvPicPr>
          <p:cNvPr id="364" name="Google Shape;36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1713" y="3152350"/>
            <a:ext cx="1957825" cy="19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4"/>
          <p:cNvPicPr preferRelativeResize="0"/>
          <p:nvPr/>
        </p:nvPicPr>
        <p:blipFill rotWithShape="1">
          <a:blip r:embed="rId3">
            <a:alphaModFix/>
          </a:blip>
          <a:srcRect b="0" l="2284" r="3331" t="0"/>
          <a:stretch/>
        </p:blipFill>
        <p:spPr>
          <a:xfrm>
            <a:off x="246425" y="2125725"/>
            <a:ext cx="8907674" cy="39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3500" y="2620812"/>
            <a:ext cx="2989425" cy="298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4"/>
          <p:cNvSpPr txBox="1"/>
          <p:nvPr/>
        </p:nvSpPr>
        <p:spPr>
          <a:xfrm>
            <a:off x="2161275" y="711000"/>
            <a:ext cx="85440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Nebraska Farm to School Network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>
            <p:ph idx="1" type="body"/>
          </p:nvPr>
        </p:nvSpPr>
        <p:spPr>
          <a:xfrm>
            <a:off x="1505453" y="3962400"/>
            <a:ext cx="9181095" cy="2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Questions?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Nebraska Department of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Farm to School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nde.f2s@nebraska.gov</a:t>
            </a:r>
            <a:r>
              <a:rPr lang="en-US"/>
              <a:t> </a:t>
            </a:r>
            <a:endParaRPr/>
          </a:p>
        </p:txBody>
      </p:sp>
      <p:pic>
        <p:nvPicPr>
          <p:cNvPr id="378" name="Google Shape;37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438" y="924638"/>
            <a:ext cx="2160076" cy="207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8375" y="924650"/>
            <a:ext cx="2112017" cy="20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 txBox="1"/>
          <p:nvPr/>
        </p:nvSpPr>
        <p:spPr>
          <a:xfrm>
            <a:off x="647475" y="3062050"/>
            <a:ext cx="30000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us on Instagram!</a:t>
            </a:r>
            <a:endParaRPr sz="1700"/>
          </a:p>
        </p:txBody>
      </p:sp>
      <p:sp>
        <p:nvSpPr>
          <p:cNvPr id="381" name="Google Shape;381;p55"/>
          <p:cNvSpPr txBox="1"/>
          <p:nvPr/>
        </p:nvSpPr>
        <p:spPr>
          <a:xfrm>
            <a:off x="8546350" y="2995250"/>
            <a:ext cx="23718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Sign-up for our  Monthly Newsletter!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2" name="Google Shape;38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9725" y="3482363"/>
            <a:ext cx="895500" cy="8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ctrTitle"/>
          </p:nvPr>
        </p:nvSpPr>
        <p:spPr>
          <a:xfrm>
            <a:off x="863375" y="551875"/>
            <a:ext cx="4394400" cy="13173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/>
              <a:t>Session Agenda</a:t>
            </a:r>
            <a:endParaRPr/>
          </a:p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863375" y="2295875"/>
            <a:ext cx="4604400" cy="4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4165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-US"/>
              <a:t>Farm to (After) School Introduction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65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-US"/>
              <a:t>Harvest of the Month </a:t>
            </a:r>
            <a:r>
              <a:rPr lang="en-US"/>
              <a:t>After School</a:t>
            </a:r>
            <a:r>
              <a:rPr lang="en-US"/>
              <a:t> Lessons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65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-US"/>
              <a:t>Upcoming Opportunities &amp; Resources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65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-US"/>
              <a:t>Wrap Up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463875" y="432350"/>
            <a:ext cx="4394400" cy="10974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Community Agreements</a:t>
            </a:r>
            <a:endParaRPr sz="4000"/>
          </a:p>
        </p:txBody>
      </p:sp>
      <p:sp>
        <p:nvSpPr>
          <p:cNvPr id="133" name="Google Shape;133;p26"/>
          <p:cNvSpPr txBox="1"/>
          <p:nvPr>
            <p:ph idx="1" type="body"/>
          </p:nvPr>
        </p:nvSpPr>
        <p:spPr>
          <a:xfrm>
            <a:off x="318225" y="1804100"/>
            <a:ext cx="4685700" cy="467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5814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en-US" sz="2400"/>
              <a:t>Choose to be present</a:t>
            </a:r>
            <a:endParaRPr sz="24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814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en-US" sz="2400"/>
              <a:t>Take space, make space</a:t>
            </a:r>
            <a:endParaRPr sz="24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814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en-US" sz="2400"/>
              <a:t>No one knows everything, but together we know a lot</a:t>
            </a:r>
            <a:endParaRPr sz="24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814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en-US" sz="2400"/>
              <a:t>Acknowledge the dynamics in the room. We have differing careers, programs, experience levels, cultures, backgrounds, and </a:t>
            </a:r>
            <a:r>
              <a:rPr lang="en-US" sz="2400"/>
              <a:t>opinions</a:t>
            </a:r>
            <a:r>
              <a:rPr lang="en-US" sz="2400"/>
              <a:t>.</a:t>
            </a:r>
            <a:endParaRPr sz="2400"/>
          </a:p>
        </p:txBody>
      </p:sp>
      <p:pic>
        <p:nvPicPr>
          <p:cNvPr id="134" name="Google Shape;134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669" r="7677" t="0"/>
          <a:stretch/>
        </p:blipFill>
        <p:spPr>
          <a:xfrm>
            <a:off x="5523133" y="0"/>
            <a:ext cx="6721203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899160" y="1061810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7"/>
          <p:cNvSpPr txBox="1"/>
          <p:nvPr>
            <p:ph idx="1" type="body"/>
          </p:nvPr>
        </p:nvSpPr>
        <p:spPr>
          <a:xfrm>
            <a:off x="899160" y="2522310"/>
            <a:ext cx="10515600" cy="403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" y="0"/>
            <a:ext cx="121901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/>
          <p:nvPr>
            <p:ph idx="4294967295" type="title"/>
          </p:nvPr>
        </p:nvSpPr>
        <p:spPr>
          <a:xfrm>
            <a:off x="899160" y="38728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Integrated Farm to School Programs that connect…</a:t>
            </a:r>
            <a:endParaRPr/>
          </a:p>
        </p:txBody>
      </p:sp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7799" y="2096656"/>
            <a:ext cx="2995135" cy="399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9744" y="2573133"/>
            <a:ext cx="4968223" cy="372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133" y="2096666"/>
            <a:ext cx="2995135" cy="399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28"/>
          <p:cNvGrpSpPr/>
          <p:nvPr/>
        </p:nvGrpSpPr>
        <p:grpSpPr>
          <a:xfrm>
            <a:off x="1992133" y="2369931"/>
            <a:ext cx="3119100" cy="2956500"/>
            <a:chOff x="304800" y="477520"/>
            <a:chExt cx="3119100" cy="2956500"/>
          </a:xfrm>
        </p:grpSpPr>
        <p:sp>
          <p:nvSpPr>
            <p:cNvPr id="151" name="Google Shape;151;p28"/>
            <p:cNvSpPr/>
            <p:nvPr/>
          </p:nvSpPr>
          <p:spPr>
            <a:xfrm>
              <a:off x="304800" y="477520"/>
              <a:ext cx="3119100" cy="2956500"/>
            </a:xfrm>
            <a:prstGeom prst="ellipse">
              <a:avLst/>
            </a:prstGeom>
            <a:solidFill>
              <a:srgbClr val="008345">
                <a:alpha val="60000"/>
              </a:srgbClr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398283" y="1630559"/>
              <a:ext cx="2990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endParaRPr sz="1900"/>
            </a:p>
          </p:txBody>
        </p:sp>
      </p:grpSp>
      <p:grpSp>
        <p:nvGrpSpPr>
          <p:cNvPr id="153" name="Google Shape;153;p28"/>
          <p:cNvGrpSpPr/>
          <p:nvPr/>
        </p:nvGrpSpPr>
        <p:grpSpPr>
          <a:xfrm>
            <a:off x="4495509" y="3342790"/>
            <a:ext cx="3119100" cy="2956500"/>
            <a:chOff x="2675780" y="1805772"/>
            <a:chExt cx="3119100" cy="2956500"/>
          </a:xfrm>
        </p:grpSpPr>
        <p:sp>
          <p:nvSpPr>
            <p:cNvPr id="154" name="Google Shape;154;p28"/>
            <p:cNvSpPr/>
            <p:nvPr/>
          </p:nvSpPr>
          <p:spPr>
            <a:xfrm>
              <a:off x="2675780" y="1805772"/>
              <a:ext cx="3119100" cy="2956500"/>
            </a:xfrm>
            <a:prstGeom prst="ellipse">
              <a:avLst/>
            </a:prstGeom>
            <a:solidFill>
              <a:srgbClr val="79463D">
                <a:alpha val="60000"/>
              </a:srgbClr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2873512" y="2788464"/>
              <a:ext cx="28935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CAFETERIA</a:t>
              </a:r>
              <a:endParaRPr b="0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8"/>
          <p:cNvGrpSpPr/>
          <p:nvPr/>
        </p:nvGrpSpPr>
        <p:grpSpPr>
          <a:xfrm>
            <a:off x="7010400" y="2311280"/>
            <a:ext cx="3361463" cy="2956500"/>
            <a:chOff x="5323840" y="629920"/>
            <a:chExt cx="3361463" cy="2956500"/>
          </a:xfrm>
        </p:grpSpPr>
        <p:sp>
          <p:nvSpPr>
            <p:cNvPr id="157" name="Google Shape;157;p28"/>
            <p:cNvSpPr/>
            <p:nvPr/>
          </p:nvSpPr>
          <p:spPr>
            <a:xfrm>
              <a:off x="5323840" y="629920"/>
              <a:ext cx="3119100" cy="2956500"/>
            </a:xfrm>
            <a:prstGeom prst="ellipse">
              <a:avLst/>
            </a:prstGeom>
            <a:solidFill>
              <a:srgbClr val="005C91">
                <a:alpha val="60000"/>
              </a:srgbClr>
            </a:solidFill>
            <a:ln cap="flat" cmpd="sng" w="9525">
              <a:solidFill>
                <a:srgbClr val="005C9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549403" y="1808181"/>
              <a:ext cx="3135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COMMUNITY</a:t>
              </a:r>
              <a:endParaRPr b="0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28"/>
          <p:cNvSpPr/>
          <p:nvPr/>
        </p:nvSpPr>
        <p:spPr>
          <a:xfrm>
            <a:off x="2165416" y="3489541"/>
            <a:ext cx="277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CLASSROOM</a:t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550" y="2176546"/>
            <a:ext cx="2504899" cy="250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850" y="439437"/>
            <a:ext cx="6565476" cy="59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4174450" y="1665813"/>
            <a:ext cx="7365600" cy="17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How familiar are you with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Farm to School and our programs?</a:t>
            </a:r>
            <a:endParaRPr sz="2800"/>
          </a:p>
        </p:txBody>
      </p:sp>
      <p:sp>
        <p:nvSpPr>
          <p:cNvPr id="173" name="Google Shape;173;p30"/>
          <p:cNvSpPr txBox="1"/>
          <p:nvPr/>
        </p:nvSpPr>
        <p:spPr>
          <a:xfrm>
            <a:off x="221650" y="251075"/>
            <a:ext cx="113184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entury Gothic"/>
                <a:ea typeface="Century Gothic"/>
                <a:cs typeface="Century Gothic"/>
                <a:sym typeface="Century Gothic"/>
              </a:rPr>
              <a:t>On a scale of 1 to 5…</a:t>
            </a: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75" y="4159072"/>
            <a:ext cx="3434625" cy="22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38" y="1208369"/>
            <a:ext cx="3587699" cy="277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1050" y="251075"/>
            <a:ext cx="1493099" cy="177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/>
          <p:nvPr/>
        </p:nvSpPr>
        <p:spPr>
          <a:xfrm>
            <a:off x="4626400" y="3867350"/>
            <a:ext cx="64617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entury Gothic"/>
                <a:ea typeface="Century Gothic"/>
                <a:cs typeface="Century Gothic"/>
                <a:sym typeface="Century Gothic"/>
              </a:rPr>
              <a:t>1			2			3			4			5</a:t>
            </a:r>
            <a:endParaRPr b="1"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4013400" y="4463875"/>
            <a:ext cx="16053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Farm to School? Never heard of it.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9529025" y="4463875"/>
            <a:ext cx="14931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I could give this presentation.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0887">
            <a:off x="10157176" y="1538700"/>
            <a:ext cx="1928699" cy="161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HOM2">
      <a:dk1>
        <a:srgbClr val="231F20"/>
      </a:dk1>
      <a:lt1>
        <a:srgbClr val="FFFFFF"/>
      </a:lt1>
      <a:dk2>
        <a:srgbClr val="1C2813"/>
      </a:dk2>
      <a:lt2>
        <a:srgbClr val="FBF9F8"/>
      </a:lt2>
      <a:accent1>
        <a:srgbClr val="E7786E"/>
      </a:accent1>
      <a:accent2>
        <a:srgbClr val="8371B3"/>
      </a:accent2>
      <a:accent3>
        <a:srgbClr val="76C371"/>
      </a:accent3>
      <a:accent4>
        <a:srgbClr val="F2C859"/>
      </a:accent4>
      <a:accent5>
        <a:srgbClr val="008789"/>
      </a:accent5>
      <a:accent6>
        <a:srgbClr val="619A58"/>
      </a:accent6>
      <a:hlink>
        <a:srgbClr val="E7786E"/>
      </a:hlink>
      <a:folHlink>
        <a:srgbClr val="A878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