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dvent Pro Bold" panose="020B0604020202020204" charset="0"/>
      <p:regular r:id="rId38"/>
    </p:embeddedFont>
    <p:embeddedFont>
      <p:font typeface="Lilita One" panose="020B0604020202020204" charset="0"/>
      <p:regular r:id="rId39"/>
    </p:embeddedFont>
    <p:embeddedFont>
      <p:font typeface="Montserrat" panose="00000500000000000000" pitchFamily="2" charset="0"/>
      <p:regular r:id="rId40"/>
    </p:embeddedFont>
    <p:embeddedFont>
      <p:font typeface="Montserrat Bold" panose="00000800000000000000" charset="0"/>
      <p:regular r:id="rId41"/>
    </p:embeddedFont>
    <p:embeddedFont>
      <p:font typeface="Montserrat Classic" panose="020B0604020202020204" charset="0"/>
      <p:regular r:id="rId42"/>
    </p:embeddedFont>
    <p:embeddedFont>
      <p:font typeface="Nunito" pitchFamily="2" charset="0"/>
      <p:regular r:id="rId43"/>
    </p:embeddedFont>
    <p:embeddedFont>
      <p:font typeface="Open Sans Extra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1" d="100"/>
          <a:sy n="21" d="100"/>
        </p:scale>
        <p:origin x="11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png"/><Relationship Id="rId8" Type="http://schemas.openxmlformats.org/officeDocument/2006/relationships/image" Target="../media/image7.sv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32.svg"/><Relationship Id="rId9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42.svg"/><Relationship Id="rId3" Type="http://schemas.openxmlformats.org/officeDocument/2006/relationships/image" Target="../media/image14.png"/><Relationship Id="rId7" Type="http://schemas.openxmlformats.org/officeDocument/2006/relationships/image" Target="../media/image101.png"/><Relationship Id="rId12" Type="http://schemas.openxmlformats.org/officeDocument/2006/relationships/image" Target="../media/image1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0.sv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5.svg"/><Relationship Id="rId9" Type="http://schemas.openxmlformats.org/officeDocument/2006/relationships/image" Target="../media/image1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png"/><Relationship Id="rId4" Type="http://schemas.openxmlformats.org/officeDocument/2006/relationships/image" Target="../media/image1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openxmlformats.org/officeDocument/2006/relationships/image" Target="../media/image1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49.png"/><Relationship Id="rId4" Type="http://schemas.openxmlformats.org/officeDocument/2006/relationships/image" Target="../media/image1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23.png"/><Relationship Id="rId7" Type="http://schemas.openxmlformats.org/officeDocument/2006/relationships/image" Target="../media/image1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9.png"/><Relationship Id="rId7" Type="http://schemas.openxmlformats.org/officeDocument/2006/relationships/image" Target="../media/image1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61.png"/><Relationship Id="rId4" Type="http://schemas.openxmlformats.org/officeDocument/2006/relationships/image" Target="../media/image1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4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1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64.png"/><Relationship Id="rId4" Type="http://schemas.openxmlformats.org/officeDocument/2006/relationships/image" Target="../media/image12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7.png"/><Relationship Id="rId7" Type="http://schemas.openxmlformats.org/officeDocument/2006/relationships/image" Target="../media/image1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171.png"/><Relationship Id="rId5" Type="http://schemas.openxmlformats.org/officeDocument/2006/relationships/image" Target="../media/image69.png"/><Relationship Id="rId10" Type="http://schemas.openxmlformats.org/officeDocument/2006/relationships/image" Target="../media/image170.jpeg"/><Relationship Id="rId4" Type="http://schemas.openxmlformats.org/officeDocument/2006/relationships/image" Target="../media/image68.svg"/><Relationship Id="rId9" Type="http://schemas.openxmlformats.org/officeDocument/2006/relationships/image" Target="../media/image1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2.jpeg"/><Relationship Id="rId7" Type="http://schemas.openxmlformats.org/officeDocument/2006/relationships/image" Target="../media/image68.svg"/><Relationship Id="rId12" Type="http://schemas.openxmlformats.org/officeDocument/2006/relationships/image" Target="../media/image17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68.svg"/><Relationship Id="rId5" Type="http://schemas.openxmlformats.org/officeDocument/2006/relationships/image" Target="../media/image66.svg"/><Relationship Id="rId10" Type="http://schemas.openxmlformats.org/officeDocument/2006/relationships/image" Target="../media/image167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5.png"/><Relationship Id="rId7" Type="http://schemas.openxmlformats.org/officeDocument/2006/relationships/image" Target="../media/image68.svg"/><Relationship Id="rId12" Type="http://schemas.openxmlformats.org/officeDocument/2006/relationships/image" Target="../media/image176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68.svg"/><Relationship Id="rId5" Type="http://schemas.openxmlformats.org/officeDocument/2006/relationships/image" Target="../media/image66.svg"/><Relationship Id="rId10" Type="http://schemas.openxmlformats.org/officeDocument/2006/relationships/image" Target="../media/image167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66.svg"/><Relationship Id="rId3" Type="http://schemas.openxmlformats.org/officeDocument/2006/relationships/image" Target="../media/image178.png"/><Relationship Id="rId7" Type="http://schemas.openxmlformats.org/officeDocument/2006/relationships/image" Target="../media/image70.svg"/><Relationship Id="rId12" Type="http://schemas.openxmlformats.org/officeDocument/2006/relationships/image" Target="../media/image6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80.png"/><Relationship Id="rId5" Type="http://schemas.openxmlformats.org/officeDocument/2006/relationships/image" Target="../media/image68.svg"/><Relationship Id="rId10" Type="http://schemas.openxmlformats.org/officeDocument/2006/relationships/image" Target="../media/image179.png"/><Relationship Id="rId4" Type="http://schemas.openxmlformats.org/officeDocument/2006/relationships/image" Target="../media/image67.png"/><Relationship Id="rId9" Type="http://schemas.openxmlformats.org/officeDocument/2006/relationships/image" Target="../media/image16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81.png"/><Relationship Id="rId7" Type="http://schemas.openxmlformats.org/officeDocument/2006/relationships/image" Target="../media/image70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10" Type="http://schemas.openxmlformats.org/officeDocument/2006/relationships/image" Target="../media/image182.png"/><Relationship Id="rId4" Type="http://schemas.openxmlformats.org/officeDocument/2006/relationships/image" Target="../media/image67.png"/><Relationship Id="rId9" Type="http://schemas.openxmlformats.org/officeDocument/2006/relationships/image" Target="../media/image16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87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86.jpeg"/><Relationship Id="rId2" Type="http://schemas.openxmlformats.org/officeDocument/2006/relationships/image" Target="../media/image82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85.jpeg"/><Relationship Id="rId5" Type="http://schemas.openxmlformats.org/officeDocument/2006/relationships/image" Target="../media/image67.png"/><Relationship Id="rId15" Type="http://schemas.openxmlformats.org/officeDocument/2006/relationships/image" Target="../media/image89.jpeg"/><Relationship Id="rId10" Type="http://schemas.openxmlformats.org/officeDocument/2006/relationships/image" Target="../media/image84.png"/><Relationship Id="rId4" Type="http://schemas.openxmlformats.org/officeDocument/2006/relationships/image" Target="../media/image66.sv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fbfoundation.org/camp-guid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efbfoundation.org/camp-guides/" TargetMode="Externa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braskamatrix.agclassroom.org/matrix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40.png"/><Relationship Id="rId3" Type="http://schemas.openxmlformats.org/officeDocument/2006/relationships/image" Target="../media/image188.png"/><Relationship Id="rId7" Type="http://schemas.openxmlformats.org/officeDocument/2006/relationships/image" Target="../media/image111.png"/><Relationship Id="rId12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svg"/><Relationship Id="rId11" Type="http://schemas.openxmlformats.org/officeDocument/2006/relationships/image" Target="../media/image34.png"/><Relationship Id="rId5" Type="http://schemas.openxmlformats.org/officeDocument/2006/relationships/image" Target="../media/image190.png"/><Relationship Id="rId15" Type="http://schemas.openxmlformats.org/officeDocument/2006/relationships/image" Target="../media/image194.png"/><Relationship Id="rId10" Type="http://schemas.openxmlformats.org/officeDocument/2006/relationships/image" Target="../media/image193.svg"/><Relationship Id="rId4" Type="http://schemas.openxmlformats.org/officeDocument/2006/relationships/image" Target="../media/image189.svg"/><Relationship Id="rId9" Type="http://schemas.openxmlformats.org/officeDocument/2006/relationships/image" Target="../media/image192.png"/><Relationship Id="rId14" Type="http://schemas.openxmlformats.org/officeDocument/2006/relationships/image" Target="../media/image4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44.png"/><Relationship Id="rId12" Type="http://schemas.openxmlformats.org/officeDocument/2006/relationships/image" Target="../media/image9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hyperlink" Target="https://nefbfoundation.org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19.svg"/><Relationship Id="rId4" Type="http://schemas.openxmlformats.org/officeDocument/2006/relationships/image" Target="../media/image93.svg"/><Relationship Id="rId9" Type="http://schemas.openxmlformats.org/officeDocument/2006/relationships/image" Target="../media/image18.png"/><Relationship Id="rId1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61.svg"/><Relationship Id="rId3" Type="http://schemas.openxmlformats.org/officeDocument/2006/relationships/image" Target="../media/image103.png"/><Relationship Id="rId21" Type="http://schemas.openxmlformats.org/officeDocument/2006/relationships/image" Target="../media/image36.png"/><Relationship Id="rId34" Type="http://schemas.openxmlformats.org/officeDocument/2006/relationships/image" Target="../media/image108.svg"/><Relationship Id="rId7" Type="http://schemas.openxmlformats.org/officeDocument/2006/relationships/image" Target="../media/image22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image" Target="../media/image60.png"/><Relationship Id="rId33" Type="http://schemas.openxmlformats.org/officeDocument/2006/relationships/image" Target="../media/image107.pn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27.sv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8.png"/><Relationship Id="rId24" Type="http://schemas.openxmlformats.org/officeDocument/2006/relationships/image" Target="../media/image39.svg"/><Relationship Id="rId32" Type="http://schemas.openxmlformats.org/officeDocument/2006/relationships/image" Target="../media/image19.sv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23" Type="http://schemas.openxmlformats.org/officeDocument/2006/relationships/image" Target="../media/image38.png"/><Relationship Id="rId28" Type="http://schemas.openxmlformats.org/officeDocument/2006/relationships/image" Target="../media/image106.svg"/><Relationship Id="rId10" Type="http://schemas.openxmlformats.org/officeDocument/2006/relationships/image" Target="../media/image7.svg"/><Relationship Id="rId19" Type="http://schemas.openxmlformats.org/officeDocument/2006/relationships/image" Target="../media/image26.png"/><Relationship Id="rId31" Type="http://schemas.openxmlformats.org/officeDocument/2006/relationships/image" Target="../media/image18.png"/><Relationship Id="rId4" Type="http://schemas.openxmlformats.org/officeDocument/2006/relationships/image" Target="../media/image104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37.svg"/><Relationship Id="rId27" Type="http://schemas.openxmlformats.org/officeDocument/2006/relationships/image" Target="../media/image105.png"/><Relationship Id="rId30" Type="http://schemas.openxmlformats.org/officeDocument/2006/relationships/image" Target="../media/image5.svg"/><Relationship Id="rId8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.svg"/><Relationship Id="rId3" Type="http://schemas.openxmlformats.org/officeDocument/2006/relationships/image" Target="../media/image109.pn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5.svg"/><Relationship Id="rId5" Type="http://schemas.openxmlformats.org/officeDocument/2006/relationships/image" Target="../media/image111.png"/><Relationship Id="rId10" Type="http://schemas.openxmlformats.org/officeDocument/2006/relationships/image" Target="../media/image114.png"/><Relationship Id="rId4" Type="http://schemas.openxmlformats.org/officeDocument/2006/relationships/image" Target="../media/image110.svg"/><Relationship Id="rId9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4.png"/><Relationship Id="rId7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11" Type="http://schemas.openxmlformats.org/officeDocument/2006/relationships/image" Target="../media/image122.sv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5.svg"/><Relationship Id="rId9" Type="http://schemas.openxmlformats.org/officeDocument/2006/relationships/image" Target="../media/image1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29.svg"/><Relationship Id="rId5" Type="http://schemas.openxmlformats.org/officeDocument/2006/relationships/image" Target="../media/image101.png"/><Relationship Id="rId10" Type="http://schemas.openxmlformats.org/officeDocument/2006/relationships/image" Target="../media/image128.png"/><Relationship Id="rId4" Type="http://schemas.openxmlformats.org/officeDocument/2006/relationships/image" Target="../media/image124.svg"/><Relationship Id="rId9" Type="http://schemas.openxmlformats.org/officeDocument/2006/relationships/image" Target="../media/image1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95630" y="3802518"/>
            <a:ext cx="9733609" cy="3855826"/>
          </a:xfrm>
          <a:custGeom>
            <a:avLst/>
            <a:gdLst/>
            <a:ahLst/>
            <a:cxnLst/>
            <a:rect l="l" t="t" r="r" b="b"/>
            <a:pathLst>
              <a:path w="9733609" h="3855826">
                <a:moveTo>
                  <a:pt x="0" y="0"/>
                </a:moveTo>
                <a:lnTo>
                  <a:pt x="9733609" y="0"/>
                </a:lnTo>
                <a:lnTo>
                  <a:pt x="9733609" y="3855825"/>
                </a:lnTo>
                <a:lnTo>
                  <a:pt x="0" y="385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35353">
            <a:off x="8253047" y="6352145"/>
            <a:ext cx="4383391" cy="621645"/>
          </a:xfrm>
          <a:custGeom>
            <a:avLst/>
            <a:gdLst/>
            <a:ahLst/>
            <a:cxnLst/>
            <a:rect l="l" t="t" r="r" b="b"/>
            <a:pathLst>
              <a:path w="4383391" h="621645">
                <a:moveTo>
                  <a:pt x="0" y="0"/>
                </a:moveTo>
                <a:lnTo>
                  <a:pt x="4383392" y="0"/>
                </a:lnTo>
                <a:lnTo>
                  <a:pt x="4383392" y="621645"/>
                </a:lnTo>
                <a:lnTo>
                  <a:pt x="0" y="62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867888" y="4691145"/>
            <a:ext cx="4221470" cy="4354449"/>
            <a:chOff x="0" y="0"/>
            <a:chExt cx="5628627" cy="5805932"/>
          </a:xfrm>
        </p:grpSpPr>
        <p:sp>
          <p:nvSpPr>
            <p:cNvPr id="6" name="Freeform 6"/>
            <p:cNvSpPr/>
            <p:nvPr/>
          </p:nvSpPr>
          <p:spPr>
            <a:xfrm rot="4933649">
              <a:off x="223868" y="416138"/>
              <a:ext cx="5180892" cy="4973656"/>
            </a:xfrm>
            <a:custGeom>
              <a:avLst/>
              <a:gdLst/>
              <a:ahLst/>
              <a:cxnLst/>
              <a:rect l="l" t="t" r="r" b="b"/>
              <a:pathLst>
                <a:path w="5180892" h="4973656">
                  <a:moveTo>
                    <a:pt x="0" y="0"/>
                  </a:moveTo>
                  <a:lnTo>
                    <a:pt x="5180891" y="0"/>
                  </a:lnTo>
                  <a:lnTo>
                    <a:pt x="5180891" y="4973656"/>
                  </a:lnTo>
                  <a:lnTo>
                    <a:pt x="0" y="4973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5400000">
              <a:off x="394506" y="829470"/>
              <a:ext cx="5157822" cy="4648487"/>
            </a:xfrm>
            <a:custGeom>
              <a:avLst/>
              <a:gdLst/>
              <a:ahLst/>
              <a:cxnLst/>
              <a:rect l="l" t="t" r="r" b="b"/>
              <a:pathLst>
                <a:path w="5157822" h="4648487">
                  <a:moveTo>
                    <a:pt x="0" y="0"/>
                  </a:moveTo>
                  <a:lnTo>
                    <a:pt x="5157822" y="0"/>
                  </a:lnTo>
                  <a:lnTo>
                    <a:pt x="5157822" y="4648487"/>
                  </a:lnTo>
                  <a:lnTo>
                    <a:pt x="0" y="464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993618">
            <a:off x="15876972" y="-950183"/>
            <a:ext cx="3936996" cy="3734356"/>
            <a:chOff x="0" y="0"/>
            <a:chExt cx="5249328" cy="4979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67828" cy="4979141"/>
            </a:xfrm>
            <a:custGeom>
              <a:avLst/>
              <a:gdLst/>
              <a:ahLst/>
              <a:cxnLst/>
              <a:rect l="l" t="t" r="r" b="b"/>
              <a:pathLst>
                <a:path w="5067828" h="4979141">
                  <a:moveTo>
                    <a:pt x="0" y="0"/>
                  </a:moveTo>
                  <a:lnTo>
                    <a:pt x="5067828" y="0"/>
                  </a:lnTo>
                  <a:lnTo>
                    <a:pt x="5067828" y="4979141"/>
                  </a:lnTo>
                  <a:lnTo>
                    <a:pt x="0" y="4979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1499" y="220391"/>
              <a:ext cx="5067828" cy="4611724"/>
            </a:xfrm>
            <a:custGeom>
              <a:avLst/>
              <a:gdLst/>
              <a:ahLst/>
              <a:cxnLst/>
              <a:rect l="l" t="t" r="r" b="b"/>
              <a:pathLst>
                <a:path w="5067828" h="4611724">
                  <a:moveTo>
                    <a:pt x="0" y="0"/>
                  </a:moveTo>
                  <a:lnTo>
                    <a:pt x="5067829" y="0"/>
                  </a:lnTo>
                  <a:lnTo>
                    <a:pt x="5067829" y="4611724"/>
                  </a:lnTo>
                  <a:lnTo>
                    <a:pt x="0" y="461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861350" y="1708871"/>
            <a:ext cx="1006538" cy="988923"/>
          </a:xfrm>
          <a:custGeom>
            <a:avLst/>
            <a:gdLst/>
            <a:ahLst/>
            <a:cxnLst/>
            <a:rect l="l" t="t" r="r" b="b"/>
            <a:pathLst>
              <a:path w="1006538" h="988923">
                <a:moveTo>
                  <a:pt x="0" y="0"/>
                </a:moveTo>
                <a:lnTo>
                  <a:pt x="1006538" y="0"/>
                </a:lnTo>
                <a:lnTo>
                  <a:pt x="1006538" y="988924"/>
                </a:lnTo>
                <a:lnTo>
                  <a:pt x="0" y="9889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326174">
            <a:off x="1142546" y="6955053"/>
            <a:ext cx="1935903" cy="1962892"/>
          </a:xfrm>
          <a:custGeom>
            <a:avLst/>
            <a:gdLst/>
            <a:ahLst/>
            <a:cxnLst/>
            <a:rect l="l" t="t" r="r" b="b"/>
            <a:pathLst>
              <a:path w="1935903" h="1962892">
                <a:moveTo>
                  <a:pt x="0" y="0"/>
                </a:moveTo>
                <a:lnTo>
                  <a:pt x="1935903" y="0"/>
                </a:lnTo>
                <a:lnTo>
                  <a:pt x="1935903" y="1962892"/>
                </a:lnTo>
                <a:lnTo>
                  <a:pt x="0" y="19628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50386">
            <a:off x="16328039" y="3022905"/>
            <a:ext cx="2198214" cy="2332323"/>
          </a:xfrm>
          <a:custGeom>
            <a:avLst/>
            <a:gdLst/>
            <a:ahLst/>
            <a:cxnLst/>
            <a:rect l="l" t="t" r="r" b="b"/>
            <a:pathLst>
              <a:path w="2198214" h="2332323">
                <a:moveTo>
                  <a:pt x="0" y="0"/>
                </a:moveTo>
                <a:lnTo>
                  <a:pt x="2198214" y="0"/>
                </a:lnTo>
                <a:lnTo>
                  <a:pt x="2198214" y="2332323"/>
                </a:lnTo>
                <a:lnTo>
                  <a:pt x="0" y="23323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1372033" y="-540958"/>
            <a:ext cx="3980839" cy="3806712"/>
            <a:chOff x="0" y="0"/>
            <a:chExt cx="5307786" cy="5075617"/>
          </a:xfrm>
        </p:grpSpPr>
        <p:sp>
          <p:nvSpPr>
            <p:cNvPr id="15" name="Freeform 15"/>
            <p:cNvSpPr/>
            <p:nvPr/>
          </p:nvSpPr>
          <p:spPr>
            <a:xfrm>
              <a:off x="232169" y="0"/>
              <a:ext cx="5075617" cy="5031205"/>
            </a:xfrm>
            <a:custGeom>
              <a:avLst/>
              <a:gdLst/>
              <a:ahLst/>
              <a:cxnLst/>
              <a:rect l="l" t="t" r="r" b="b"/>
              <a:pathLst>
                <a:path w="5075617" h="5031205">
                  <a:moveTo>
                    <a:pt x="0" y="0"/>
                  </a:moveTo>
                  <a:lnTo>
                    <a:pt x="5075617" y="0"/>
                  </a:lnTo>
                  <a:lnTo>
                    <a:pt x="5075617" y="5031205"/>
                  </a:lnTo>
                  <a:lnTo>
                    <a:pt x="0" y="5031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075617" cy="5075617"/>
            </a:xfrm>
            <a:custGeom>
              <a:avLst/>
              <a:gdLst/>
              <a:ahLst/>
              <a:cxnLst/>
              <a:rect l="l" t="t" r="r" b="b"/>
              <a:pathLst>
                <a:path w="5075617" h="5075617">
                  <a:moveTo>
                    <a:pt x="0" y="0"/>
                  </a:moveTo>
                  <a:lnTo>
                    <a:pt x="5075617" y="0"/>
                  </a:lnTo>
                  <a:lnTo>
                    <a:pt x="5075617" y="5075617"/>
                  </a:lnTo>
                  <a:lnTo>
                    <a:pt x="0" y="5075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262506">
            <a:off x="-1372033" y="7660432"/>
            <a:ext cx="3476580" cy="3714579"/>
            <a:chOff x="0" y="0"/>
            <a:chExt cx="4635439" cy="4952772"/>
          </a:xfrm>
        </p:grpSpPr>
        <p:sp>
          <p:nvSpPr>
            <p:cNvPr id="18" name="Freeform 18"/>
            <p:cNvSpPr/>
            <p:nvPr/>
          </p:nvSpPr>
          <p:spPr>
            <a:xfrm rot="4076197">
              <a:off x="379539" y="725273"/>
              <a:ext cx="3876361" cy="3430580"/>
            </a:xfrm>
            <a:custGeom>
              <a:avLst/>
              <a:gdLst/>
              <a:ahLst/>
              <a:cxnLst/>
              <a:rect l="l" t="t" r="r" b="b"/>
              <a:pathLst>
                <a:path w="3876361" h="3430580">
                  <a:moveTo>
                    <a:pt x="0" y="0"/>
                  </a:moveTo>
                  <a:lnTo>
                    <a:pt x="3876361" y="0"/>
                  </a:lnTo>
                  <a:lnTo>
                    <a:pt x="3876361" y="3430580"/>
                  </a:lnTo>
                  <a:lnTo>
                    <a:pt x="0" y="3430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4187">
              <a:off x="287369" y="715463"/>
              <a:ext cx="4091077" cy="3579692"/>
            </a:xfrm>
            <a:custGeom>
              <a:avLst/>
              <a:gdLst/>
              <a:ahLst/>
              <a:cxnLst/>
              <a:rect l="l" t="t" r="r" b="b"/>
              <a:pathLst>
                <a:path w="4091077" h="3579692">
                  <a:moveTo>
                    <a:pt x="0" y="0"/>
                  </a:moveTo>
                  <a:lnTo>
                    <a:pt x="4091077" y="0"/>
                  </a:lnTo>
                  <a:lnTo>
                    <a:pt x="4091077" y="3579692"/>
                  </a:lnTo>
                  <a:lnTo>
                    <a:pt x="0" y="3579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2248719">
            <a:off x="-1232380" y="2953741"/>
            <a:ext cx="2870924" cy="3716564"/>
            <a:chOff x="0" y="0"/>
            <a:chExt cx="3827899" cy="4955418"/>
          </a:xfrm>
        </p:grpSpPr>
        <p:sp>
          <p:nvSpPr>
            <p:cNvPr id="21" name="Freeform 21"/>
            <p:cNvSpPr/>
            <p:nvPr/>
          </p:nvSpPr>
          <p:spPr>
            <a:xfrm rot="-6633274">
              <a:off x="360458" y="1724693"/>
              <a:ext cx="3581226" cy="1611552"/>
            </a:xfrm>
            <a:custGeom>
              <a:avLst/>
              <a:gdLst/>
              <a:ahLst/>
              <a:cxnLst/>
              <a:rect l="l" t="t" r="r" b="b"/>
              <a:pathLst>
                <a:path w="3581226" h="1611552">
                  <a:moveTo>
                    <a:pt x="0" y="0"/>
                  </a:moveTo>
                  <a:lnTo>
                    <a:pt x="3581226" y="0"/>
                  </a:lnTo>
                  <a:lnTo>
                    <a:pt x="3581226" y="1611552"/>
                  </a:lnTo>
                  <a:lnTo>
                    <a:pt x="0" y="1611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6843917">
              <a:off x="-306318" y="1373126"/>
              <a:ext cx="4440535" cy="2209166"/>
            </a:xfrm>
            <a:custGeom>
              <a:avLst/>
              <a:gdLst/>
              <a:ahLst/>
              <a:cxnLst/>
              <a:rect l="l" t="t" r="r" b="b"/>
              <a:pathLst>
                <a:path w="4440535" h="2209166">
                  <a:moveTo>
                    <a:pt x="0" y="0"/>
                  </a:moveTo>
                  <a:lnTo>
                    <a:pt x="4440535" y="0"/>
                  </a:lnTo>
                  <a:lnTo>
                    <a:pt x="4440535" y="2209166"/>
                  </a:lnTo>
                  <a:lnTo>
                    <a:pt x="0" y="2209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28840" y="2977010"/>
            <a:ext cx="1163314" cy="1384898"/>
          </a:xfrm>
          <a:custGeom>
            <a:avLst/>
            <a:gdLst/>
            <a:ahLst/>
            <a:cxnLst/>
            <a:rect l="l" t="t" r="r" b="b"/>
            <a:pathLst>
              <a:path w="1163314" h="1384898">
                <a:moveTo>
                  <a:pt x="0" y="0"/>
                </a:moveTo>
                <a:lnTo>
                  <a:pt x="1163315" y="0"/>
                </a:lnTo>
                <a:lnTo>
                  <a:pt x="1163315" y="1384898"/>
                </a:lnTo>
                <a:lnTo>
                  <a:pt x="0" y="13848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4103816">
            <a:off x="-676275" y="5319649"/>
            <a:ext cx="2176790" cy="2079741"/>
          </a:xfrm>
          <a:custGeom>
            <a:avLst/>
            <a:gdLst/>
            <a:ahLst/>
            <a:cxnLst/>
            <a:rect l="l" t="t" r="r" b="b"/>
            <a:pathLst>
              <a:path w="2176790" h="2079741">
                <a:moveTo>
                  <a:pt x="0" y="0"/>
                </a:moveTo>
                <a:lnTo>
                  <a:pt x="2176789" y="0"/>
                </a:lnTo>
                <a:lnTo>
                  <a:pt x="2176789" y="2079741"/>
                </a:lnTo>
                <a:lnTo>
                  <a:pt x="0" y="20797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503231" y="7728091"/>
            <a:ext cx="4641189" cy="4510158"/>
            <a:chOff x="0" y="0"/>
            <a:chExt cx="6188252" cy="6013544"/>
          </a:xfrm>
        </p:grpSpPr>
        <p:sp>
          <p:nvSpPr>
            <p:cNvPr id="26" name="Freeform 26"/>
            <p:cNvSpPr/>
            <p:nvPr/>
          </p:nvSpPr>
          <p:spPr>
            <a:xfrm rot="-6556644">
              <a:off x="1217503" y="626170"/>
              <a:ext cx="3652424" cy="5171574"/>
            </a:xfrm>
            <a:custGeom>
              <a:avLst/>
              <a:gdLst/>
              <a:ahLst/>
              <a:cxnLst/>
              <a:rect l="l" t="t" r="r" b="b"/>
              <a:pathLst>
                <a:path w="3652424" h="5171574">
                  <a:moveTo>
                    <a:pt x="0" y="0"/>
                  </a:moveTo>
                  <a:lnTo>
                    <a:pt x="3652423" y="0"/>
                  </a:lnTo>
                  <a:lnTo>
                    <a:pt x="3652423" y="5171574"/>
                  </a:lnTo>
                  <a:lnTo>
                    <a:pt x="0" y="5171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2699999">
              <a:off x="1391153" y="710195"/>
              <a:ext cx="3814444" cy="4359364"/>
            </a:xfrm>
            <a:custGeom>
              <a:avLst/>
              <a:gdLst/>
              <a:ahLst/>
              <a:cxnLst/>
              <a:rect l="l" t="t" r="r" b="b"/>
              <a:pathLst>
                <a:path w="3814444" h="4359364">
                  <a:moveTo>
                    <a:pt x="0" y="0"/>
                  </a:moveTo>
                  <a:lnTo>
                    <a:pt x="3814444" y="0"/>
                  </a:lnTo>
                  <a:lnTo>
                    <a:pt x="3814444" y="4359365"/>
                  </a:lnTo>
                  <a:lnTo>
                    <a:pt x="0" y="435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2699999">
              <a:off x="1716958" y="1810002"/>
              <a:ext cx="3162834" cy="3614667"/>
            </a:xfrm>
            <a:custGeom>
              <a:avLst/>
              <a:gdLst/>
              <a:ahLst/>
              <a:cxnLst/>
              <a:rect l="l" t="t" r="r" b="b"/>
              <a:pathLst>
                <a:path w="3162834" h="3614667">
                  <a:moveTo>
                    <a:pt x="0" y="0"/>
                  </a:moveTo>
                  <a:lnTo>
                    <a:pt x="3162834" y="0"/>
                  </a:lnTo>
                  <a:lnTo>
                    <a:pt x="3162834" y="3614667"/>
                  </a:lnTo>
                  <a:lnTo>
                    <a:pt x="0" y="361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 rot="3355575">
            <a:off x="4463975" y="-575251"/>
            <a:ext cx="2500077" cy="2234444"/>
          </a:xfrm>
          <a:custGeom>
            <a:avLst/>
            <a:gdLst/>
            <a:ahLst/>
            <a:cxnLst/>
            <a:rect l="l" t="t" r="r" b="b"/>
            <a:pathLst>
              <a:path w="2500077" h="2234444">
                <a:moveTo>
                  <a:pt x="0" y="0"/>
                </a:moveTo>
                <a:lnTo>
                  <a:pt x="2500077" y="0"/>
                </a:lnTo>
                <a:lnTo>
                  <a:pt x="2500077" y="2234443"/>
                </a:lnTo>
                <a:lnTo>
                  <a:pt x="0" y="223444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945827">
            <a:off x="15520342" y="9460610"/>
            <a:ext cx="3477917" cy="2451931"/>
          </a:xfrm>
          <a:custGeom>
            <a:avLst/>
            <a:gdLst/>
            <a:ahLst/>
            <a:cxnLst/>
            <a:rect l="l" t="t" r="r" b="b"/>
            <a:pathLst>
              <a:path w="3477917" h="2451931">
                <a:moveTo>
                  <a:pt x="0" y="0"/>
                </a:moveTo>
                <a:lnTo>
                  <a:pt x="3477916" y="0"/>
                </a:lnTo>
                <a:lnTo>
                  <a:pt x="3477916" y="2451931"/>
                </a:lnTo>
                <a:lnTo>
                  <a:pt x="0" y="245193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4633901" flipH="1">
            <a:off x="13366946" y="-619347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13339279" y="8318248"/>
            <a:ext cx="4159648" cy="4212101"/>
            <a:chOff x="0" y="0"/>
            <a:chExt cx="5546198" cy="561613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301234" cy="5486400"/>
            </a:xfrm>
            <a:custGeom>
              <a:avLst/>
              <a:gdLst/>
              <a:ahLst/>
              <a:cxnLst/>
              <a:rect l="l" t="t" r="r" b="b"/>
              <a:pathLst>
                <a:path w="5301234" h="5486400">
                  <a:moveTo>
                    <a:pt x="0" y="0"/>
                  </a:moveTo>
                  <a:lnTo>
                    <a:pt x="5301234" y="0"/>
                  </a:lnTo>
                  <a:lnTo>
                    <a:pt x="530123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87230" y="129735"/>
              <a:ext cx="5458968" cy="5486400"/>
            </a:xfrm>
            <a:custGeom>
              <a:avLst/>
              <a:gdLst/>
              <a:ahLst/>
              <a:cxnLst/>
              <a:rect l="l" t="t" r="r" b="b"/>
              <a:pathLst>
                <a:path w="5458968" h="5486400">
                  <a:moveTo>
                    <a:pt x="0" y="0"/>
                  </a:moveTo>
                  <a:lnTo>
                    <a:pt x="5458968" y="0"/>
                  </a:lnTo>
                  <a:lnTo>
                    <a:pt x="54589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/>
          <p:cNvSpPr/>
          <p:nvPr/>
        </p:nvSpPr>
        <p:spPr>
          <a:xfrm>
            <a:off x="3953637" y="3086229"/>
            <a:ext cx="10380726" cy="4114542"/>
          </a:xfrm>
          <a:custGeom>
            <a:avLst/>
            <a:gdLst/>
            <a:ahLst/>
            <a:cxnLst/>
            <a:rect l="l" t="t" r="r" b="b"/>
            <a:pathLst>
              <a:path w="10380726" h="4114542">
                <a:moveTo>
                  <a:pt x="0" y="0"/>
                </a:moveTo>
                <a:lnTo>
                  <a:pt x="10380726" y="0"/>
                </a:lnTo>
                <a:lnTo>
                  <a:pt x="10380726" y="4114542"/>
                </a:lnTo>
                <a:lnTo>
                  <a:pt x="0" y="4114542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4205294" y="1708871"/>
            <a:ext cx="1716393" cy="1719520"/>
          </a:xfrm>
          <a:custGeom>
            <a:avLst/>
            <a:gdLst/>
            <a:ahLst/>
            <a:cxnLst/>
            <a:rect l="l" t="t" r="r" b="b"/>
            <a:pathLst>
              <a:path w="1716393" h="1719520">
                <a:moveTo>
                  <a:pt x="0" y="0"/>
                </a:moveTo>
                <a:lnTo>
                  <a:pt x="1716394" y="0"/>
                </a:lnTo>
                <a:lnTo>
                  <a:pt x="1716394" y="1719520"/>
                </a:lnTo>
                <a:lnTo>
                  <a:pt x="0" y="171952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1319877">
            <a:off x="7153850" y="-1549706"/>
            <a:ext cx="5861773" cy="3099412"/>
          </a:xfrm>
          <a:custGeom>
            <a:avLst/>
            <a:gdLst/>
            <a:ahLst/>
            <a:cxnLst/>
            <a:rect l="l" t="t" r="r" b="b"/>
            <a:pathLst>
              <a:path w="5861773" h="3099412">
                <a:moveTo>
                  <a:pt x="0" y="0"/>
                </a:moveTo>
                <a:lnTo>
                  <a:pt x="5861772" y="0"/>
                </a:lnTo>
                <a:lnTo>
                  <a:pt x="5861772" y="3099412"/>
                </a:lnTo>
                <a:lnTo>
                  <a:pt x="0" y="3099412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7113181" y="-1069098"/>
            <a:ext cx="5943111" cy="2065231"/>
          </a:xfrm>
          <a:custGeom>
            <a:avLst/>
            <a:gdLst/>
            <a:ahLst/>
            <a:cxnLst/>
            <a:rect l="l" t="t" r="r" b="b"/>
            <a:pathLst>
              <a:path w="5943111" h="2065231">
                <a:moveTo>
                  <a:pt x="0" y="0"/>
                </a:moveTo>
                <a:lnTo>
                  <a:pt x="5943111" y="0"/>
                </a:lnTo>
                <a:lnTo>
                  <a:pt x="5943111" y="2065231"/>
                </a:lnTo>
                <a:lnTo>
                  <a:pt x="0" y="206523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776023">
            <a:off x="909874" y="-1331406"/>
            <a:ext cx="3564561" cy="2513016"/>
          </a:xfrm>
          <a:custGeom>
            <a:avLst/>
            <a:gdLst/>
            <a:ahLst/>
            <a:cxnLst/>
            <a:rect l="l" t="t" r="r" b="b"/>
            <a:pathLst>
              <a:path w="3564561" h="2513016">
                <a:moveTo>
                  <a:pt x="0" y="0"/>
                </a:moveTo>
                <a:lnTo>
                  <a:pt x="3564561" y="0"/>
                </a:lnTo>
                <a:lnTo>
                  <a:pt x="3564561" y="2513016"/>
                </a:lnTo>
                <a:lnTo>
                  <a:pt x="0" y="2513016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514628" y="5191510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0" y="0"/>
                </a:lnTo>
                <a:lnTo>
                  <a:pt x="706520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2608806" y="8325093"/>
            <a:ext cx="3418346" cy="1467764"/>
          </a:xfrm>
          <a:custGeom>
            <a:avLst/>
            <a:gdLst/>
            <a:ahLst/>
            <a:cxnLst/>
            <a:rect l="l" t="t" r="r" b="b"/>
            <a:pathLst>
              <a:path w="3418346" h="1467764">
                <a:moveTo>
                  <a:pt x="0" y="0"/>
                </a:moveTo>
                <a:lnTo>
                  <a:pt x="3418346" y="0"/>
                </a:lnTo>
                <a:lnTo>
                  <a:pt x="3418346" y="1467765"/>
                </a:lnTo>
                <a:lnTo>
                  <a:pt x="0" y="1467765"/>
                </a:lnTo>
                <a:lnTo>
                  <a:pt x="0" y="0"/>
                </a:lnTo>
                <a:close/>
              </a:path>
            </a:pathLst>
          </a:custGeom>
          <a:blipFill>
            <a:blip r:embed="rId6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9645770" y="8046966"/>
            <a:ext cx="4193716" cy="1997257"/>
          </a:xfrm>
          <a:custGeom>
            <a:avLst/>
            <a:gdLst/>
            <a:ahLst/>
            <a:cxnLst/>
            <a:rect l="l" t="t" r="r" b="b"/>
            <a:pathLst>
              <a:path w="4193716" h="1997257">
                <a:moveTo>
                  <a:pt x="0" y="0"/>
                </a:moveTo>
                <a:lnTo>
                  <a:pt x="4193716" y="0"/>
                </a:lnTo>
                <a:lnTo>
                  <a:pt x="4193716" y="1997257"/>
                </a:lnTo>
                <a:lnTo>
                  <a:pt x="0" y="1997257"/>
                </a:lnTo>
                <a:lnTo>
                  <a:pt x="0" y="0"/>
                </a:lnTo>
                <a:close/>
              </a:path>
            </a:pathLst>
          </a:custGeom>
          <a:blipFill>
            <a:blip r:embed="rId6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4631330" y="3787529"/>
            <a:ext cx="9025340" cy="117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92"/>
              </a:lnSpc>
            </a:pPr>
            <a:r>
              <a:rPr lang="en-US" sz="7924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TEENS AS TEACHERS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058761" y="5335179"/>
            <a:ext cx="8170478" cy="132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20"/>
              </a:lnSpc>
            </a:pPr>
            <a:r>
              <a:rPr lang="en-US" sz="450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GROWING LEADERS IN THE AFTERSCHOOL SPACE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>
            <a:off x="2611965" y="5223009"/>
            <a:ext cx="1006538" cy="988923"/>
          </a:xfrm>
          <a:custGeom>
            <a:avLst/>
            <a:gdLst/>
            <a:ahLst/>
            <a:cxnLst/>
            <a:rect l="l" t="t" r="r" b="b"/>
            <a:pathLst>
              <a:path w="1006538" h="988923">
                <a:moveTo>
                  <a:pt x="0" y="0"/>
                </a:moveTo>
                <a:lnTo>
                  <a:pt x="1006538" y="0"/>
                </a:lnTo>
                <a:lnTo>
                  <a:pt x="1006538" y="988923"/>
                </a:lnTo>
                <a:lnTo>
                  <a:pt x="0" y="98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85468">
            <a:off x="3405652" y="3384113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76607" y="4103937"/>
            <a:ext cx="12913273" cy="4858619"/>
          </a:xfrm>
          <a:custGeom>
            <a:avLst/>
            <a:gdLst/>
            <a:ahLst/>
            <a:cxnLst/>
            <a:rect l="l" t="t" r="r" b="b"/>
            <a:pathLst>
              <a:path w="12913273" h="4858619">
                <a:moveTo>
                  <a:pt x="0" y="0"/>
                </a:moveTo>
                <a:lnTo>
                  <a:pt x="12913273" y="0"/>
                </a:lnTo>
                <a:lnTo>
                  <a:pt x="12913273" y="4858619"/>
                </a:lnTo>
                <a:lnTo>
                  <a:pt x="0" y="48586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15288" y="2441333"/>
            <a:ext cx="10075366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TODAY’S OBJECTIVES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373" y="5408682"/>
            <a:ext cx="16029254" cy="498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WHAT PERCENTAGE OF NEBRASKA’S LAND IS USED FOR FARMING AND RANCHING?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A. 50%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B. 70%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C. 89%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D. 92%</a:t>
            </a:r>
          </a:p>
          <a:p>
            <a:pPr algn="ctr">
              <a:lnSpc>
                <a:spcPts val="4364"/>
              </a:lnSpc>
              <a:spcBef>
                <a:spcPct val="0"/>
              </a:spcBef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  <a:spcBef>
                <a:spcPct val="0"/>
              </a:spcBef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>
            <a:off x="2611965" y="5223009"/>
            <a:ext cx="1006538" cy="988923"/>
          </a:xfrm>
          <a:custGeom>
            <a:avLst/>
            <a:gdLst/>
            <a:ahLst/>
            <a:cxnLst/>
            <a:rect l="l" t="t" r="r" b="b"/>
            <a:pathLst>
              <a:path w="1006538" h="988923">
                <a:moveTo>
                  <a:pt x="0" y="0"/>
                </a:moveTo>
                <a:lnTo>
                  <a:pt x="1006538" y="0"/>
                </a:lnTo>
                <a:lnTo>
                  <a:pt x="1006538" y="988923"/>
                </a:lnTo>
                <a:lnTo>
                  <a:pt x="0" y="98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85468">
            <a:off x="3405652" y="3384113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59778" y="0"/>
            <a:ext cx="9028222" cy="5778062"/>
          </a:xfrm>
          <a:custGeom>
            <a:avLst/>
            <a:gdLst/>
            <a:ahLst/>
            <a:cxnLst/>
            <a:rect l="l" t="t" r="r" b="b"/>
            <a:pathLst>
              <a:path w="9028222" h="5778062">
                <a:moveTo>
                  <a:pt x="0" y="0"/>
                </a:moveTo>
                <a:lnTo>
                  <a:pt x="9028222" y="0"/>
                </a:lnTo>
                <a:lnTo>
                  <a:pt x="902822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74" y="6564357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16289" y="6564357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7293" y="7298406"/>
            <a:ext cx="7436763" cy="155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2"/>
              </a:lnSpc>
              <a:spcBef>
                <a:spcPct val="0"/>
              </a:spcBef>
            </a:pPr>
            <a:r>
              <a:rPr lang="en-US" sz="262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THIS CURRICULUM IS AN OUT-OF-SCHOOL CURRICULUM DESIGNED TO EXPLORE FOOD, SCIENCE, ENGINEERING, TECHNOLOGY, AND INNOVATION IN PLANT PRODUCTION.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94977" y="7069585"/>
            <a:ext cx="6757823" cy="201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229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GOALS OF THE CURRICULUM ARE TO TAKE STUDENTS ON A JOURNEY TO UNDERSTAND FOOD SCALABILITY AND FOR STUDENTS TO BEGIN GROWING ENOUGH FOOD TO SUPPLEMENT A SCHOOL LUNCH, SELL AT A FARMER’S MARKET, OR PROVIDE TO STUDENTS AND THEIR FAMILIES.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1057537" y="1408812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5381" y="4124674"/>
            <a:ext cx="16435081" cy="6286418"/>
          </a:xfrm>
          <a:custGeom>
            <a:avLst/>
            <a:gdLst/>
            <a:ahLst/>
            <a:cxnLst/>
            <a:rect l="l" t="t" r="r" b="b"/>
            <a:pathLst>
              <a:path w="16435081" h="6286418">
                <a:moveTo>
                  <a:pt x="0" y="0"/>
                </a:moveTo>
                <a:lnTo>
                  <a:pt x="16435080" y="0"/>
                </a:lnTo>
                <a:lnTo>
                  <a:pt x="16435080" y="6286419"/>
                </a:lnTo>
                <a:lnTo>
                  <a:pt x="0" y="6286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48986" y="221375"/>
            <a:ext cx="6035917" cy="4401818"/>
          </a:xfrm>
          <a:custGeom>
            <a:avLst/>
            <a:gdLst/>
            <a:ahLst/>
            <a:cxnLst/>
            <a:rect l="l" t="t" r="r" b="b"/>
            <a:pathLst>
              <a:path w="6035917" h="4401818">
                <a:moveTo>
                  <a:pt x="0" y="0"/>
                </a:moveTo>
                <a:lnTo>
                  <a:pt x="6035917" y="0"/>
                </a:lnTo>
                <a:lnTo>
                  <a:pt x="6035917" y="4401817"/>
                </a:lnTo>
                <a:lnTo>
                  <a:pt x="0" y="440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575" r="-11141" b="-60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4409" y="2984211"/>
            <a:ext cx="10412313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HOW TO READ A BOOK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245472" y="1706983"/>
            <a:ext cx="8768057" cy="7113086"/>
          </a:xfrm>
          <a:custGeom>
            <a:avLst/>
            <a:gdLst/>
            <a:ahLst/>
            <a:cxnLst/>
            <a:rect l="l" t="t" r="r" b="b"/>
            <a:pathLst>
              <a:path w="8768057" h="7113086">
                <a:moveTo>
                  <a:pt x="0" y="0"/>
                </a:moveTo>
                <a:lnTo>
                  <a:pt x="8768057" y="0"/>
                </a:lnTo>
                <a:lnTo>
                  <a:pt x="8768057" y="7113086"/>
                </a:lnTo>
                <a:lnTo>
                  <a:pt x="0" y="7113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67071" y="3432650"/>
            <a:ext cx="5823134" cy="368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BREAKING DOWN A LESSON</a:t>
            </a:r>
          </a:p>
        </p:txBody>
      </p:sp>
      <p:sp>
        <p:nvSpPr>
          <p:cNvPr id="7" name="Freeform 7"/>
          <p:cNvSpPr/>
          <p:nvPr/>
        </p:nvSpPr>
        <p:spPr>
          <a:xfrm rot="112133">
            <a:off x="8440335" y="294403"/>
            <a:ext cx="10035576" cy="9232730"/>
          </a:xfrm>
          <a:custGeom>
            <a:avLst/>
            <a:gdLst/>
            <a:ahLst/>
            <a:cxnLst/>
            <a:rect l="l" t="t" r="r" b="b"/>
            <a:pathLst>
              <a:path w="10035576" h="9232730">
                <a:moveTo>
                  <a:pt x="0" y="0"/>
                </a:moveTo>
                <a:lnTo>
                  <a:pt x="10035576" y="0"/>
                </a:lnTo>
                <a:lnTo>
                  <a:pt x="10035576" y="9232730"/>
                </a:lnTo>
                <a:lnTo>
                  <a:pt x="0" y="9232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1937" y="7412862"/>
            <a:ext cx="6053403" cy="2504595"/>
          </a:xfrm>
          <a:custGeom>
            <a:avLst/>
            <a:gdLst/>
            <a:ahLst/>
            <a:cxnLst/>
            <a:rect l="l" t="t" r="r" b="b"/>
            <a:pathLst>
              <a:path w="6053403" h="2504595">
                <a:moveTo>
                  <a:pt x="0" y="0"/>
                </a:moveTo>
                <a:lnTo>
                  <a:pt x="6053403" y="0"/>
                </a:lnTo>
                <a:lnTo>
                  <a:pt x="6053403" y="2504595"/>
                </a:lnTo>
                <a:lnTo>
                  <a:pt x="0" y="2504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20260" y="284268"/>
            <a:ext cx="7288848" cy="9718463"/>
          </a:xfrm>
          <a:custGeom>
            <a:avLst/>
            <a:gdLst/>
            <a:ahLst/>
            <a:cxnLst/>
            <a:rect l="l" t="t" r="r" b="b"/>
            <a:pathLst>
              <a:path w="7288848" h="9718463">
                <a:moveTo>
                  <a:pt x="0" y="0"/>
                </a:moveTo>
                <a:lnTo>
                  <a:pt x="7288848" y="0"/>
                </a:lnTo>
                <a:lnTo>
                  <a:pt x="7288848" y="9718464"/>
                </a:lnTo>
                <a:lnTo>
                  <a:pt x="0" y="9718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96760" y="3776689"/>
            <a:ext cx="5293361" cy="3970021"/>
          </a:xfrm>
          <a:custGeom>
            <a:avLst/>
            <a:gdLst/>
            <a:ahLst/>
            <a:cxnLst/>
            <a:rect l="l" t="t" r="r" b="b"/>
            <a:pathLst>
              <a:path w="5293361" h="3970021">
                <a:moveTo>
                  <a:pt x="0" y="0"/>
                </a:moveTo>
                <a:lnTo>
                  <a:pt x="5293361" y="0"/>
                </a:lnTo>
                <a:lnTo>
                  <a:pt x="5293361" y="3970020"/>
                </a:lnTo>
                <a:lnTo>
                  <a:pt x="0" y="3970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4127" y="5972134"/>
            <a:ext cx="13403257" cy="5143500"/>
          </a:xfrm>
          <a:custGeom>
            <a:avLst/>
            <a:gdLst/>
            <a:ahLst/>
            <a:cxnLst/>
            <a:rect l="l" t="t" r="r" b="b"/>
            <a:pathLst>
              <a:path w="13403257" h="5143500">
                <a:moveTo>
                  <a:pt x="0" y="0"/>
                </a:moveTo>
                <a:lnTo>
                  <a:pt x="13403257" y="0"/>
                </a:lnTo>
                <a:lnTo>
                  <a:pt x="134032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40529" y="0"/>
            <a:ext cx="4473709" cy="6356958"/>
          </a:xfrm>
          <a:custGeom>
            <a:avLst/>
            <a:gdLst/>
            <a:ahLst/>
            <a:cxnLst/>
            <a:rect l="l" t="t" r="r" b="b"/>
            <a:pathLst>
              <a:path w="4473709" h="6356958">
                <a:moveTo>
                  <a:pt x="0" y="0"/>
                </a:moveTo>
                <a:lnTo>
                  <a:pt x="4473710" y="0"/>
                </a:lnTo>
                <a:lnTo>
                  <a:pt x="44737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738243" y="924942"/>
            <a:ext cx="3062699" cy="4218558"/>
          </a:xfrm>
          <a:custGeom>
            <a:avLst/>
            <a:gdLst/>
            <a:ahLst/>
            <a:cxnLst/>
            <a:rect l="l" t="t" r="r" b="b"/>
            <a:pathLst>
              <a:path w="3062699" h="4218558">
                <a:moveTo>
                  <a:pt x="0" y="0"/>
                </a:moveTo>
                <a:lnTo>
                  <a:pt x="3062699" y="0"/>
                </a:lnTo>
                <a:lnTo>
                  <a:pt x="3062699" y="4218558"/>
                </a:lnTo>
                <a:lnTo>
                  <a:pt x="0" y="421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65537" y="0"/>
            <a:ext cx="4608795" cy="6356958"/>
          </a:xfrm>
          <a:custGeom>
            <a:avLst/>
            <a:gdLst/>
            <a:ahLst/>
            <a:cxnLst/>
            <a:rect l="l" t="t" r="r" b="b"/>
            <a:pathLst>
              <a:path w="4608795" h="6356958">
                <a:moveTo>
                  <a:pt x="0" y="0"/>
                </a:moveTo>
                <a:lnTo>
                  <a:pt x="4608795" y="0"/>
                </a:lnTo>
                <a:lnTo>
                  <a:pt x="460879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71592" y="2809459"/>
            <a:ext cx="7444711" cy="368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HOW TO PREPARE FOR AN ACTIVITY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373" y="5408682"/>
            <a:ext cx="16029254" cy="442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WHICH NEBRASKA-GROWN CROP IS A KEY INGREDIENT IN ETHANOL PRODUCTION?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A. SOYBEANS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B. CORN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C. WHEAT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D. SORGHUM</a:t>
            </a:r>
          </a:p>
          <a:p>
            <a:pPr algn="ctr">
              <a:lnSpc>
                <a:spcPts val="4364"/>
              </a:lnSpc>
              <a:spcBef>
                <a:spcPct val="0"/>
              </a:spcBef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700428" y="1139043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5733" y="4452835"/>
            <a:ext cx="16073567" cy="6087864"/>
          </a:xfrm>
          <a:custGeom>
            <a:avLst/>
            <a:gdLst/>
            <a:ahLst/>
            <a:cxnLst/>
            <a:rect l="l" t="t" r="r" b="b"/>
            <a:pathLst>
              <a:path w="16073567" h="6087864">
                <a:moveTo>
                  <a:pt x="0" y="0"/>
                </a:moveTo>
                <a:lnTo>
                  <a:pt x="16073567" y="0"/>
                </a:lnTo>
                <a:lnTo>
                  <a:pt x="16073567" y="6087863"/>
                </a:lnTo>
                <a:lnTo>
                  <a:pt x="0" y="608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12319" y="214583"/>
            <a:ext cx="8090992" cy="4073532"/>
          </a:xfrm>
          <a:custGeom>
            <a:avLst/>
            <a:gdLst/>
            <a:ahLst/>
            <a:cxnLst/>
            <a:rect l="l" t="t" r="r" b="b"/>
            <a:pathLst>
              <a:path w="8090992" h="4073532">
                <a:moveTo>
                  <a:pt x="0" y="0"/>
                </a:moveTo>
                <a:lnTo>
                  <a:pt x="8090992" y="0"/>
                </a:lnTo>
                <a:lnTo>
                  <a:pt x="8090992" y="4073532"/>
                </a:lnTo>
                <a:lnTo>
                  <a:pt x="0" y="407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5" t="-502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30573" y="4531825"/>
            <a:ext cx="10383887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ESTABLISH A ROUTINE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00905">
            <a:off x="1326586" y="1477124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50860" y="2919429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2133">
            <a:off x="9737007" y="2176680"/>
            <a:ext cx="8194455" cy="7538898"/>
          </a:xfrm>
          <a:custGeom>
            <a:avLst/>
            <a:gdLst/>
            <a:ahLst/>
            <a:cxnLst/>
            <a:rect l="l" t="t" r="r" b="b"/>
            <a:pathLst>
              <a:path w="8194455" h="7538898">
                <a:moveTo>
                  <a:pt x="0" y="0"/>
                </a:moveTo>
                <a:lnTo>
                  <a:pt x="8194455" y="0"/>
                </a:lnTo>
                <a:lnTo>
                  <a:pt x="8194455" y="7538898"/>
                </a:lnTo>
                <a:lnTo>
                  <a:pt x="0" y="7538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57859" y="2726887"/>
            <a:ext cx="6186208" cy="4639656"/>
          </a:xfrm>
          <a:custGeom>
            <a:avLst/>
            <a:gdLst/>
            <a:ahLst/>
            <a:cxnLst/>
            <a:rect l="l" t="t" r="r" b="b"/>
            <a:pathLst>
              <a:path w="6186208" h="4639656">
                <a:moveTo>
                  <a:pt x="0" y="0"/>
                </a:moveTo>
                <a:lnTo>
                  <a:pt x="6186208" y="0"/>
                </a:lnTo>
                <a:lnTo>
                  <a:pt x="6186208" y="4639656"/>
                </a:lnTo>
                <a:lnTo>
                  <a:pt x="0" y="4639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449517" y="19050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9706" y="7385593"/>
            <a:ext cx="736251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CREATING AN ENVIRONMENT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4976" y="6172200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85468">
            <a:off x="10246242" y="644658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633901" flipH="1">
            <a:off x="9749710" y="8352525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2" y="0"/>
                </a:moveTo>
                <a:lnTo>
                  <a:pt x="0" y="0"/>
                </a:lnTo>
                <a:lnTo>
                  <a:pt x="0" y="1811550"/>
                </a:lnTo>
                <a:lnTo>
                  <a:pt x="1914452" y="1811550"/>
                </a:lnTo>
                <a:lnTo>
                  <a:pt x="1914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35000" y="4383562"/>
            <a:ext cx="6937186" cy="6169565"/>
          </a:xfrm>
          <a:custGeom>
            <a:avLst/>
            <a:gdLst/>
            <a:ahLst/>
            <a:cxnLst/>
            <a:rect l="l" t="t" r="r" b="b"/>
            <a:pathLst>
              <a:path w="6937186" h="6169565">
                <a:moveTo>
                  <a:pt x="0" y="0"/>
                </a:moveTo>
                <a:lnTo>
                  <a:pt x="6937186" y="0"/>
                </a:lnTo>
                <a:lnTo>
                  <a:pt x="6937186" y="6169565"/>
                </a:lnTo>
                <a:lnTo>
                  <a:pt x="0" y="61695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5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3850" y="1897337"/>
            <a:ext cx="4450285" cy="3847753"/>
          </a:xfrm>
          <a:custGeom>
            <a:avLst/>
            <a:gdLst/>
            <a:ahLst/>
            <a:cxnLst/>
            <a:rect l="l" t="t" r="r" b="b"/>
            <a:pathLst>
              <a:path w="4450285" h="3847753">
                <a:moveTo>
                  <a:pt x="0" y="0"/>
                </a:moveTo>
                <a:lnTo>
                  <a:pt x="4450285" y="0"/>
                </a:lnTo>
                <a:lnTo>
                  <a:pt x="4450285" y="3847752"/>
                </a:lnTo>
                <a:lnTo>
                  <a:pt x="0" y="3847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252724" y="1897337"/>
            <a:ext cx="3779618" cy="4003144"/>
          </a:xfrm>
          <a:custGeom>
            <a:avLst/>
            <a:gdLst/>
            <a:ahLst/>
            <a:cxnLst/>
            <a:rect l="l" t="t" r="r" b="b"/>
            <a:pathLst>
              <a:path w="3779618" h="4003144">
                <a:moveTo>
                  <a:pt x="0" y="0"/>
                </a:moveTo>
                <a:lnTo>
                  <a:pt x="3779618" y="0"/>
                </a:lnTo>
                <a:lnTo>
                  <a:pt x="3779618" y="4003143"/>
                </a:lnTo>
                <a:lnTo>
                  <a:pt x="0" y="40031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189" t="-19935" r="-23465" b="-535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11393" y="306663"/>
            <a:ext cx="2827160" cy="3764425"/>
          </a:xfrm>
          <a:custGeom>
            <a:avLst/>
            <a:gdLst/>
            <a:ahLst/>
            <a:cxnLst/>
            <a:rect l="l" t="t" r="r" b="b"/>
            <a:pathLst>
              <a:path w="2827160" h="3764425">
                <a:moveTo>
                  <a:pt x="0" y="0"/>
                </a:moveTo>
                <a:lnTo>
                  <a:pt x="2827160" y="0"/>
                </a:lnTo>
                <a:lnTo>
                  <a:pt x="2827160" y="3764425"/>
                </a:lnTo>
                <a:lnTo>
                  <a:pt x="0" y="3764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67621" y="276839"/>
            <a:ext cx="2864215" cy="3824072"/>
          </a:xfrm>
          <a:custGeom>
            <a:avLst/>
            <a:gdLst/>
            <a:ahLst/>
            <a:cxnLst/>
            <a:rect l="l" t="t" r="r" b="b"/>
            <a:pathLst>
              <a:path w="2864215" h="3824072">
                <a:moveTo>
                  <a:pt x="0" y="0"/>
                </a:moveTo>
                <a:lnTo>
                  <a:pt x="2864215" y="0"/>
                </a:lnTo>
                <a:lnTo>
                  <a:pt x="2864215" y="3824072"/>
                </a:lnTo>
                <a:lnTo>
                  <a:pt x="0" y="38240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03502" y="6011566"/>
            <a:ext cx="2225143" cy="2218034"/>
          </a:xfrm>
          <a:custGeom>
            <a:avLst/>
            <a:gdLst/>
            <a:ahLst/>
            <a:cxnLst/>
            <a:rect l="l" t="t" r="r" b="b"/>
            <a:pathLst>
              <a:path w="2225143" h="2218034">
                <a:moveTo>
                  <a:pt x="0" y="0"/>
                </a:moveTo>
                <a:lnTo>
                  <a:pt x="2225142" y="0"/>
                </a:lnTo>
                <a:lnTo>
                  <a:pt x="2225142" y="2218034"/>
                </a:lnTo>
                <a:lnTo>
                  <a:pt x="0" y="22180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67680" y="6329105"/>
            <a:ext cx="1733133" cy="1169243"/>
          </a:xfrm>
          <a:custGeom>
            <a:avLst/>
            <a:gdLst/>
            <a:ahLst/>
            <a:cxnLst/>
            <a:rect l="l" t="t" r="r" b="b"/>
            <a:pathLst>
              <a:path w="1733133" h="1169243">
                <a:moveTo>
                  <a:pt x="0" y="0"/>
                </a:moveTo>
                <a:lnTo>
                  <a:pt x="1733134" y="0"/>
                </a:lnTo>
                <a:lnTo>
                  <a:pt x="1733134" y="1169243"/>
                </a:lnTo>
                <a:lnTo>
                  <a:pt x="0" y="1169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56758" y="7761329"/>
            <a:ext cx="1444056" cy="1444056"/>
          </a:xfrm>
          <a:custGeom>
            <a:avLst/>
            <a:gdLst/>
            <a:ahLst/>
            <a:cxnLst/>
            <a:rect l="l" t="t" r="r" b="b"/>
            <a:pathLst>
              <a:path w="1444056" h="1444056">
                <a:moveTo>
                  <a:pt x="0" y="0"/>
                </a:moveTo>
                <a:lnTo>
                  <a:pt x="1444056" y="0"/>
                </a:lnTo>
                <a:lnTo>
                  <a:pt x="1444056" y="1444056"/>
                </a:lnTo>
                <a:lnTo>
                  <a:pt x="0" y="14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885509" y="6118971"/>
            <a:ext cx="2726495" cy="1295927"/>
          </a:xfrm>
          <a:custGeom>
            <a:avLst/>
            <a:gdLst/>
            <a:ahLst/>
            <a:cxnLst/>
            <a:rect l="l" t="t" r="r" b="b"/>
            <a:pathLst>
              <a:path w="2726495" h="1295927">
                <a:moveTo>
                  <a:pt x="0" y="0"/>
                </a:moveTo>
                <a:lnTo>
                  <a:pt x="2726495" y="0"/>
                </a:lnTo>
                <a:lnTo>
                  <a:pt x="2726495" y="1295927"/>
                </a:lnTo>
                <a:lnTo>
                  <a:pt x="0" y="12959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032342" y="6260346"/>
            <a:ext cx="1200713" cy="1238003"/>
          </a:xfrm>
          <a:custGeom>
            <a:avLst/>
            <a:gdLst/>
            <a:ahLst/>
            <a:cxnLst/>
            <a:rect l="l" t="t" r="r" b="b"/>
            <a:pathLst>
              <a:path w="1200713" h="1238003">
                <a:moveTo>
                  <a:pt x="0" y="0"/>
                </a:moveTo>
                <a:lnTo>
                  <a:pt x="1200714" y="0"/>
                </a:lnTo>
                <a:lnTo>
                  <a:pt x="1200714" y="1238002"/>
                </a:lnTo>
                <a:lnTo>
                  <a:pt x="0" y="12380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934189" y="7640248"/>
            <a:ext cx="3172012" cy="1565137"/>
          </a:xfrm>
          <a:custGeom>
            <a:avLst/>
            <a:gdLst/>
            <a:ahLst/>
            <a:cxnLst/>
            <a:rect l="l" t="t" r="r" b="b"/>
            <a:pathLst>
              <a:path w="3172012" h="1565137">
                <a:moveTo>
                  <a:pt x="0" y="0"/>
                </a:moveTo>
                <a:lnTo>
                  <a:pt x="3172012" y="0"/>
                </a:lnTo>
                <a:lnTo>
                  <a:pt x="3172012" y="1565137"/>
                </a:lnTo>
                <a:lnTo>
                  <a:pt x="0" y="15651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-353763" y="227825"/>
            <a:ext cx="9752450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INTRODUCTIONS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49517" y="464213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1296204" y="1853975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5" y="0"/>
                </a:lnTo>
                <a:lnTo>
                  <a:pt x="5079135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05023" y="630725"/>
            <a:ext cx="9148541" cy="9148541"/>
          </a:xfrm>
          <a:custGeom>
            <a:avLst/>
            <a:gdLst/>
            <a:ahLst/>
            <a:cxnLst/>
            <a:rect l="l" t="t" r="r" b="b"/>
            <a:pathLst>
              <a:path w="9148541" h="9148541">
                <a:moveTo>
                  <a:pt x="0" y="0"/>
                </a:moveTo>
                <a:lnTo>
                  <a:pt x="9148541" y="0"/>
                </a:lnTo>
                <a:lnTo>
                  <a:pt x="9148541" y="9148541"/>
                </a:lnTo>
                <a:lnTo>
                  <a:pt x="0" y="9148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66" r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3985" y="4802070"/>
            <a:ext cx="8064418" cy="107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2"/>
              </a:lnSpc>
              <a:spcBef>
                <a:spcPct val="0"/>
              </a:spcBef>
            </a:pPr>
            <a:r>
              <a:rPr lang="en-US" sz="7234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BUILD A BILLBOARD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00905">
            <a:off x="1296204" y="1853975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5" y="0"/>
                </a:lnTo>
                <a:lnTo>
                  <a:pt x="5079135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41217" y="0"/>
            <a:ext cx="4946783" cy="10902001"/>
          </a:xfrm>
          <a:custGeom>
            <a:avLst/>
            <a:gdLst/>
            <a:ahLst/>
            <a:cxnLst/>
            <a:rect l="l" t="t" r="r" b="b"/>
            <a:pathLst>
              <a:path w="4946783" h="10902001">
                <a:moveTo>
                  <a:pt x="0" y="0"/>
                </a:moveTo>
                <a:lnTo>
                  <a:pt x="4946783" y="0"/>
                </a:lnTo>
                <a:lnTo>
                  <a:pt x="4946783" y="10902001"/>
                </a:lnTo>
                <a:lnTo>
                  <a:pt x="0" y="1090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449517" y="464213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6" name="Freeform 6"/>
          <p:cNvSpPr/>
          <p:nvPr/>
        </p:nvSpPr>
        <p:spPr>
          <a:xfrm rot="112133">
            <a:off x="833802" y="5301585"/>
            <a:ext cx="9850170" cy="9530040"/>
          </a:xfrm>
          <a:custGeom>
            <a:avLst/>
            <a:gdLst/>
            <a:ahLst/>
            <a:cxnLst/>
            <a:rect l="l" t="t" r="r" b="b"/>
            <a:pathLst>
              <a:path w="9850170" h="9530040">
                <a:moveTo>
                  <a:pt x="0" y="0"/>
                </a:moveTo>
                <a:lnTo>
                  <a:pt x="9850170" y="0"/>
                </a:lnTo>
                <a:lnTo>
                  <a:pt x="9850170" y="9530040"/>
                </a:lnTo>
                <a:lnTo>
                  <a:pt x="0" y="9530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86887" y="6131242"/>
            <a:ext cx="9144000" cy="356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8059" lvl="1" indent="-439030" algn="l">
              <a:lnSpc>
                <a:spcPts val="4717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FAMILY-CENTRIC IDEAS</a:t>
            </a:r>
          </a:p>
          <a:p>
            <a:pPr marL="878059" lvl="1" indent="-439030" algn="l">
              <a:lnSpc>
                <a:spcPts val="4717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SALAD PARTY (SUGGESTED AFTER LESSON 10)</a:t>
            </a:r>
          </a:p>
          <a:p>
            <a:pPr marL="878059" lvl="1" indent="-439030" algn="l">
              <a:lnSpc>
                <a:spcPts val="4717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POSTER PRESENTATION </a:t>
            </a:r>
          </a:p>
          <a:p>
            <a:pPr marL="878059" lvl="1" indent="-439030" algn="l">
              <a:lnSpc>
                <a:spcPts val="4717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FACEBOOK PAGE – PROGRESS REPORT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1022" y="3677879"/>
            <a:ext cx="1031669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INVOLVING FAMILIES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373" y="5408682"/>
            <a:ext cx="16029254" cy="387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WHAT RIVER IS CRUCIAL FOR NEBRASKA AGRICULTURE AND IRRIGATION?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    A. MISSOURI RIVER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B. PLATTE RIVER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   C. NIOBRARA RIVER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D. ELKHORN RIVER</a:t>
            </a:r>
          </a:p>
          <a:p>
            <a:pPr algn="ctr">
              <a:lnSpc>
                <a:spcPts val="4364"/>
              </a:lnSpc>
              <a:spcBef>
                <a:spcPct val="0"/>
              </a:spcBef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022785" y="-1344663"/>
            <a:ext cx="15513590" cy="15154517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565830" y="4802052"/>
            <a:ext cx="6722170" cy="4178646"/>
          </a:xfrm>
          <a:custGeom>
            <a:avLst/>
            <a:gdLst/>
            <a:ahLst/>
            <a:cxnLst/>
            <a:rect l="l" t="t" r="r" b="b"/>
            <a:pathLst>
              <a:path w="6722170" h="4178646">
                <a:moveTo>
                  <a:pt x="0" y="0"/>
                </a:moveTo>
                <a:lnTo>
                  <a:pt x="6722170" y="0"/>
                </a:lnTo>
                <a:lnTo>
                  <a:pt x="6722170" y="4178647"/>
                </a:lnTo>
                <a:lnTo>
                  <a:pt x="0" y="417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786" t="-72587" r="-12800" b="-111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988300" y="613427"/>
            <a:ext cx="7877230" cy="36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AFTERSCHOOL CLUB EXPERIENCE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85468">
            <a:off x="16108280" y="1114074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633901" flipH="1">
            <a:off x="13881024" y="-569288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64687" y="2159476"/>
            <a:ext cx="1382352" cy="1370257"/>
          </a:xfrm>
          <a:custGeom>
            <a:avLst/>
            <a:gdLst/>
            <a:ahLst/>
            <a:cxnLst/>
            <a:rect l="l" t="t" r="r" b="b"/>
            <a:pathLst>
              <a:path w="1382352" h="1370257">
                <a:moveTo>
                  <a:pt x="0" y="0"/>
                </a:moveTo>
                <a:lnTo>
                  <a:pt x="1382353" y="0"/>
                </a:lnTo>
                <a:lnTo>
                  <a:pt x="1382353" y="1370257"/>
                </a:lnTo>
                <a:lnTo>
                  <a:pt x="0" y="1370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75214" y="324545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24596" y="3824803"/>
            <a:ext cx="5444887" cy="6201064"/>
          </a:xfrm>
          <a:custGeom>
            <a:avLst/>
            <a:gdLst/>
            <a:ahLst/>
            <a:cxnLst/>
            <a:rect l="l" t="t" r="r" b="b"/>
            <a:pathLst>
              <a:path w="5444887" h="6201064">
                <a:moveTo>
                  <a:pt x="0" y="0"/>
                </a:moveTo>
                <a:lnTo>
                  <a:pt x="5444887" y="0"/>
                </a:lnTo>
                <a:lnTo>
                  <a:pt x="5444887" y="6201064"/>
                </a:lnTo>
                <a:lnTo>
                  <a:pt x="0" y="6201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51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91581" y="2593852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CLUB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181125" y="1626786"/>
            <a:ext cx="7124385" cy="6959486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427250" y="5304415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85468">
            <a:off x="16108280" y="1114074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633901" flipH="1">
            <a:off x="13881024" y="-569288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64687" y="2159476"/>
            <a:ext cx="1382352" cy="1370257"/>
          </a:xfrm>
          <a:custGeom>
            <a:avLst/>
            <a:gdLst/>
            <a:ahLst/>
            <a:cxnLst/>
            <a:rect l="l" t="t" r="r" b="b"/>
            <a:pathLst>
              <a:path w="1382352" h="1370257">
                <a:moveTo>
                  <a:pt x="0" y="0"/>
                </a:moveTo>
                <a:lnTo>
                  <a:pt x="1382353" y="0"/>
                </a:lnTo>
                <a:lnTo>
                  <a:pt x="1382353" y="1370257"/>
                </a:lnTo>
                <a:lnTo>
                  <a:pt x="0" y="1370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9003" y="3497404"/>
            <a:ext cx="8248247" cy="6186185"/>
          </a:xfrm>
          <a:custGeom>
            <a:avLst/>
            <a:gdLst/>
            <a:ahLst/>
            <a:cxnLst/>
            <a:rect l="l" t="t" r="r" b="b"/>
            <a:pathLst>
              <a:path w="8248247" h="6186185">
                <a:moveTo>
                  <a:pt x="0" y="0"/>
                </a:moveTo>
                <a:lnTo>
                  <a:pt x="8248247" y="0"/>
                </a:lnTo>
                <a:lnTo>
                  <a:pt x="8248247" y="6186185"/>
                </a:lnTo>
                <a:lnTo>
                  <a:pt x="0" y="61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CLUB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181125" y="1626786"/>
            <a:ext cx="7124385" cy="6959486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262600" y="4304735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85468">
            <a:off x="16108280" y="1114074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633901" flipH="1">
            <a:off x="13881024" y="-569288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64687" y="2159476"/>
            <a:ext cx="1382352" cy="1370257"/>
          </a:xfrm>
          <a:custGeom>
            <a:avLst/>
            <a:gdLst/>
            <a:ahLst/>
            <a:cxnLst/>
            <a:rect l="l" t="t" r="r" b="b"/>
            <a:pathLst>
              <a:path w="1382352" h="1370257">
                <a:moveTo>
                  <a:pt x="0" y="0"/>
                </a:moveTo>
                <a:lnTo>
                  <a:pt x="1382353" y="0"/>
                </a:lnTo>
                <a:lnTo>
                  <a:pt x="1382353" y="1370257"/>
                </a:lnTo>
                <a:lnTo>
                  <a:pt x="0" y="1370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45456" y="306225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CLUB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76031" y="1681406"/>
            <a:ext cx="7858471" cy="7676581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985468">
            <a:off x="16108280" y="1114074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633901" flipH="1">
            <a:off x="13881024" y="-569288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64687" y="2159476"/>
            <a:ext cx="1382352" cy="1370257"/>
          </a:xfrm>
          <a:custGeom>
            <a:avLst/>
            <a:gdLst/>
            <a:ahLst/>
            <a:cxnLst/>
            <a:rect l="l" t="t" r="r" b="b"/>
            <a:pathLst>
              <a:path w="1382352" h="1370257">
                <a:moveTo>
                  <a:pt x="0" y="0"/>
                </a:moveTo>
                <a:lnTo>
                  <a:pt x="1382353" y="0"/>
                </a:lnTo>
                <a:lnTo>
                  <a:pt x="1382353" y="1370257"/>
                </a:lnTo>
                <a:lnTo>
                  <a:pt x="0" y="1370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5316" y="3175812"/>
            <a:ext cx="2447816" cy="3263754"/>
          </a:xfrm>
          <a:custGeom>
            <a:avLst/>
            <a:gdLst/>
            <a:ahLst/>
            <a:cxnLst/>
            <a:rect l="l" t="t" r="r" b="b"/>
            <a:pathLst>
              <a:path w="2447816" h="3263754">
                <a:moveTo>
                  <a:pt x="0" y="0"/>
                </a:moveTo>
                <a:lnTo>
                  <a:pt x="2447816" y="0"/>
                </a:lnTo>
                <a:lnTo>
                  <a:pt x="2447816" y="3263754"/>
                </a:lnTo>
                <a:lnTo>
                  <a:pt x="0" y="32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96969" y="32775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5793803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CLUB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76031" y="1681406"/>
            <a:ext cx="7858471" cy="7676581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985468">
            <a:off x="16108280" y="1114074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5" y="0"/>
                </a:lnTo>
                <a:lnTo>
                  <a:pt x="998505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633901" flipH="1">
            <a:off x="13881024" y="-569288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1" y="0"/>
                </a:moveTo>
                <a:lnTo>
                  <a:pt x="0" y="0"/>
                </a:lnTo>
                <a:lnTo>
                  <a:pt x="0" y="1811549"/>
                </a:lnTo>
                <a:lnTo>
                  <a:pt x="1914451" y="1811549"/>
                </a:lnTo>
                <a:lnTo>
                  <a:pt x="19144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64687" y="2159476"/>
            <a:ext cx="1382352" cy="1370257"/>
          </a:xfrm>
          <a:custGeom>
            <a:avLst/>
            <a:gdLst/>
            <a:ahLst/>
            <a:cxnLst/>
            <a:rect l="l" t="t" r="r" b="b"/>
            <a:pathLst>
              <a:path w="1382352" h="1370257">
                <a:moveTo>
                  <a:pt x="0" y="0"/>
                </a:moveTo>
                <a:lnTo>
                  <a:pt x="1382353" y="0"/>
                </a:lnTo>
                <a:lnTo>
                  <a:pt x="1382353" y="1370257"/>
                </a:lnTo>
                <a:lnTo>
                  <a:pt x="0" y="1370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352973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CLUB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373" y="5408682"/>
            <a:ext cx="16029254" cy="442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NEBRASKA IS THE TOP U.S. PRODUCER OF WHICH CROP USED IN LIVESTOCK FEED AND EXPORTS?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        A. SOYBEANS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B. WHEAT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C. BARLEY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D. CORN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4976" y="6172200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85468">
            <a:off x="15821609" y="326789"/>
            <a:ext cx="998506" cy="1134665"/>
          </a:xfrm>
          <a:custGeom>
            <a:avLst/>
            <a:gdLst/>
            <a:ahLst/>
            <a:cxnLst/>
            <a:rect l="l" t="t" r="r" b="b"/>
            <a:pathLst>
              <a:path w="998506" h="1134665">
                <a:moveTo>
                  <a:pt x="0" y="0"/>
                </a:moveTo>
                <a:lnTo>
                  <a:pt x="998506" y="0"/>
                </a:lnTo>
                <a:lnTo>
                  <a:pt x="998506" y="1134665"/>
                </a:lnTo>
                <a:lnTo>
                  <a:pt x="0" y="11346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633901" flipH="1">
            <a:off x="9749710" y="8352525"/>
            <a:ext cx="1914451" cy="1811549"/>
          </a:xfrm>
          <a:custGeom>
            <a:avLst/>
            <a:gdLst/>
            <a:ahLst/>
            <a:cxnLst/>
            <a:rect l="l" t="t" r="r" b="b"/>
            <a:pathLst>
              <a:path w="1914451" h="1811549">
                <a:moveTo>
                  <a:pt x="1914452" y="0"/>
                </a:moveTo>
                <a:lnTo>
                  <a:pt x="0" y="0"/>
                </a:lnTo>
                <a:lnTo>
                  <a:pt x="0" y="1811550"/>
                </a:lnTo>
                <a:lnTo>
                  <a:pt x="1914452" y="1811550"/>
                </a:lnTo>
                <a:lnTo>
                  <a:pt x="1914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72122" y="6054865"/>
            <a:ext cx="1890824" cy="2394027"/>
          </a:xfrm>
          <a:custGeom>
            <a:avLst/>
            <a:gdLst/>
            <a:ahLst/>
            <a:cxnLst/>
            <a:rect l="l" t="t" r="r" b="b"/>
            <a:pathLst>
              <a:path w="1890824" h="2394027">
                <a:moveTo>
                  <a:pt x="0" y="0"/>
                </a:moveTo>
                <a:lnTo>
                  <a:pt x="1890824" y="0"/>
                </a:lnTo>
                <a:lnTo>
                  <a:pt x="1890824" y="2394027"/>
                </a:lnTo>
                <a:lnTo>
                  <a:pt x="0" y="2394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409" t="-5219" r="-14353" b="-37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34929" y="1741958"/>
            <a:ext cx="3171865" cy="2856544"/>
          </a:xfrm>
          <a:custGeom>
            <a:avLst/>
            <a:gdLst/>
            <a:ahLst/>
            <a:cxnLst/>
            <a:rect l="l" t="t" r="r" b="b"/>
            <a:pathLst>
              <a:path w="3171865" h="2856544">
                <a:moveTo>
                  <a:pt x="0" y="0"/>
                </a:moveTo>
                <a:lnTo>
                  <a:pt x="3171865" y="0"/>
                </a:lnTo>
                <a:lnTo>
                  <a:pt x="3171865" y="2856544"/>
                </a:lnTo>
                <a:lnTo>
                  <a:pt x="0" y="2856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799" t="-22192" r="-17260" b="-146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22462" y="1306807"/>
            <a:ext cx="4621538" cy="3378470"/>
          </a:xfrm>
          <a:custGeom>
            <a:avLst/>
            <a:gdLst/>
            <a:ahLst/>
            <a:cxnLst/>
            <a:rect l="l" t="t" r="r" b="b"/>
            <a:pathLst>
              <a:path w="4621538" h="3378470">
                <a:moveTo>
                  <a:pt x="0" y="0"/>
                </a:moveTo>
                <a:lnTo>
                  <a:pt x="4621538" y="0"/>
                </a:lnTo>
                <a:lnTo>
                  <a:pt x="4621538" y="3378470"/>
                </a:lnTo>
                <a:lnTo>
                  <a:pt x="0" y="3378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323" t="-16662" r="-11515" b="-178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50994" y="1306807"/>
            <a:ext cx="3783761" cy="4588871"/>
          </a:xfrm>
          <a:custGeom>
            <a:avLst/>
            <a:gdLst/>
            <a:ahLst/>
            <a:cxnLst/>
            <a:rect l="l" t="t" r="r" b="b"/>
            <a:pathLst>
              <a:path w="3783761" h="4588871">
                <a:moveTo>
                  <a:pt x="0" y="0"/>
                </a:moveTo>
                <a:lnTo>
                  <a:pt x="3783761" y="0"/>
                </a:lnTo>
                <a:lnTo>
                  <a:pt x="3783761" y="4588871"/>
                </a:lnTo>
                <a:lnTo>
                  <a:pt x="0" y="4588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46" r="-18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01918" y="4870234"/>
            <a:ext cx="5704876" cy="5200757"/>
          </a:xfrm>
          <a:custGeom>
            <a:avLst/>
            <a:gdLst/>
            <a:ahLst/>
            <a:cxnLst/>
            <a:rect l="l" t="t" r="r" b="b"/>
            <a:pathLst>
              <a:path w="5704876" h="5200757">
                <a:moveTo>
                  <a:pt x="0" y="0"/>
                </a:moveTo>
                <a:lnTo>
                  <a:pt x="5704876" y="0"/>
                </a:lnTo>
                <a:lnTo>
                  <a:pt x="5704876" y="5200757"/>
                </a:lnTo>
                <a:lnTo>
                  <a:pt x="0" y="52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5414" t="-2983" r="-3947" b="-11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334500" y="784880"/>
            <a:ext cx="5209929" cy="3900397"/>
          </a:xfrm>
          <a:custGeom>
            <a:avLst/>
            <a:gdLst/>
            <a:ahLst/>
            <a:cxnLst/>
            <a:rect l="l" t="t" r="r" b="b"/>
            <a:pathLst>
              <a:path w="5209929" h="3900397">
                <a:moveTo>
                  <a:pt x="0" y="0"/>
                </a:moveTo>
                <a:lnTo>
                  <a:pt x="5209929" y="0"/>
                </a:lnTo>
                <a:lnTo>
                  <a:pt x="5209929" y="3900397"/>
                </a:lnTo>
                <a:lnTo>
                  <a:pt x="0" y="39003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22462" y="4870234"/>
            <a:ext cx="3900568" cy="5200757"/>
          </a:xfrm>
          <a:custGeom>
            <a:avLst/>
            <a:gdLst/>
            <a:ahLst/>
            <a:cxnLst/>
            <a:rect l="l" t="t" r="r" b="b"/>
            <a:pathLst>
              <a:path w="3900568" h="5200757">
                <a:moveTo>
                  <a:pt x="0" y="0"/>
                </a:moveTo>
                <a:lnTo>
                  <a:pt x="3900568" y="0"/>
                </a:lnTo>
                <a:lnTo>
                  <a:pt x="3900568" y="5200757"/>
                </a:lnTo>
                <a:lnTo>
                  <a:pt x="0" y="52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57983" y="4870234"/>
            <a:ext cx="3308982" cy="5200757"/>
          </a:xfrm>
          <a:custGeom>
            <a:avLst/>
            <a:gdLst/>
            <a:ahLst/>
            <a:cxnLst/>
            <a:rect l="l" t="t" r="r" b="b"/>
            <a:pathLst>
              <a:path w="3308982" h="5200757">
                <a:moveTo>
                  <a:pt x="0" y="0"/>
                </a:moveTo>
                <a:lnTo>
                  <a:pt x="3308982" y="0"/>
                </a:lnTo>
                <a:lnTo>
                  <a:pt x="3308982" y="5200757"/>
                </a:lnTo>
                <a:lnTo>
                  <a:pt x="0" y="52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353763" y="227825"/>
            <a:ext cx="9752450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INTRODUCTIONS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19988" y="599436"/>
            <a:ext cx="10283595" cy="9088127"/>
          </a:xfrm>
          <a:custGeom>
            <a:avLst/>
            <a:gdLst/>
            <a:ahLst/>
            <a:cxnLst/>
            <a:rect l="l" t="t" r="r" b="b"/>
            <a:pathLst>
              <a:path w="10283595" h="9088127">
                <a:moveTo>
                  <a:pt x="0" y="0"/>
                </a:moveTo>
                <a:lnTo>
                  <a:pt x="10283595" y="0"/>
                </a:lnTo>
                <a:lnTo>
                  <a:pt x="10283595" y="9088128"/>
                </a:lnTo>
                <a:lnTo>
                  <a:pt x="0" y="908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65697" y="3922225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4" tooltip="https://nefbfoundation.org/camp-guides/"/>
              </a:rPr>
              <a:t>AFTERSCHOOL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4" tooltip="https://nefbfoundation.org/camp-guides/"/>
              </a:rPr>
              <a:t>CLUB LESSONS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1120093"/>
            <a:ext cx="8981928" cy="3603279"/>
          </a:xfrm>
          <a:custGeom>
            <a:avLst/>
            <a:gdLst/>
            <a:ahLst/>
            <a:cxnLst/>
            <a:rect l="l" t="t" r="r" b="b"/>
            <a:pathLst>
              <a:path w="8981928" h="3603279">
                <a:moveTo>
                  <a:pt x="0" y="0"/>
                </a:moveTo>
                <a:lnTo>
                  <a:pt x="8981928" y="0"/>
                </a:lnTo>
                <a:lnTo>
                  <a:pt x="8981928" y="3603278"/>
                </a:lnTo>
                <a:lnTo>
                  <a:pt x="0" y="3603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3142" y="5564129"/>
            <a:ext cx="8982786" cy="3694171"/>
          </a:xfrm>
          <a:custGeom>
            <a:avLst/>
            <a:gdLst/>
            <a:ahLst/>
            <a:cxnLst/>
            <a:rect l="l" t="t" r="r" b="b"/>
            <a:pathLst>
              <a:path w="8982786" h="3694171">
                <a:moveTo>
                  <a:pt x="0" y="0"/>
                </a:moveTo>
                <a:lnTo>
                  <a:pt x="8982786" y="0"/>
                </a:lnTo>
                <a:lnTo>
                  <a:pt x="8982786" y="3694171"/>
                </a:lnTo>
                <a:lnTo>
                  <a:pt x="0" y="3694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9215" y="3713740"/>
            <a:ext cx="7980116" cy="3700779"/>
          </a:xfrm>
          <a:custGeom>
            <a:avLst/>
            <a:gdLst/>
            <a:ahLst/>
            <a:cxnLst/>
            <a:rect l="l" t="t" r="r" b="b"/>
            <a:pathLst>
              <a:path w="7980116" h="3700779">
                <a:moveTo>
                  <a:pt x="0" y="0"/>
                </a:moveTo>
                <a:lnTo>
                  <a:pt x="7980116" y="0"/>
                </a:lnTo>
                <a:lnTo>
                  <a:pt x="7980116" y="3700779"/>
                </a:lnTo>
                <a:lnTo>
                  <a:pt x="0" y="370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9003" y="460131"/>
            <a:ext cx="7885685" cy="2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7"/>
              </a:lnSpc>
            </a:pPr>
            <a:r>
              <a:rPr lang="en-US" sz="8317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6" tooltip="https://nefbfoundation.org/camp-guides/"/>
              </a:rPr>
              <a:t>ADDITIONAL </a:t>
            </a:r>
          </a:p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6" tooltip="https://nefbfoundation.org/camp-guides/"/>
              </a:rPr>
              <a:t>RESOURCES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40895" y="186103"/>
            <a:ext cx="11820917" cy="9914794"/>
          </a:xfrm>
          <a:custGeom>
            <a:avLst/>
            <a:gdLst/>
            <a:ahLst/>
            <a:cxnLst/>
            <a:rect l="l" t="t" r="r" b="b"/>
            <a:pathLst>
              <a:path w="11820917" h="9914794">
                <a:moveTo>
                  <a:pt x="0" y="0"/>
                </a:moveTo>
                <a:lnTo>
                  <a:pt x="11820917" y="0"/>
                </a:lnTo>
                <a:lnTo>
                  <a:pt x="11820917" y="9914794"/>
                </a:lnTo>
                <a:lnTo>
                  <a:pt x="0" y="991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7363" y="4367663"/>
            <a:ext cx="5053698" cy="157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3"/>
              </a:lnSpc>
            </a:pPr>
            <a:r>
              <a:rPr lang="en-US" sz="5330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4" tooltip="https://nebraskamatrix.agclassroom.org/matrix/"/>
              </a:rPr>
              <a:t>ADDITIONAL </a:t>
            </a:r>
          </a:p>
          <a:p>
            <a:pPr marL="0" lvl="0" indent="0" algn="ctr">
              <a:lnSpc>
                <a:spcPts val="6183"/>
              </a:lnSpc>
              <a:spcBef>
                <a:spcPct val="0"/>
              </a:spcBef>
            </a:pPr>
            <a:r>
              <a:rPr lang="en-US" sz="5330" u="sng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  <a:hlinkClick r:id="rId4" tooltip="https://nebraskamatrix.agclassroom.org/matrix/"/>
              </a:rPr>
              <a:t>RESOURCES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373" y="5408682"/>
            <a:ext cx="16029254" cy="442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WHAT PORTION OF JOBS IN NEBRASKA ARE DIRECTLY TIED TO AGRICULTURE?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A. 1 IN 4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B. 1 IN 5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C. 1 IN 6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D. 1 IN 8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97542">
            <a:off x="13570352" y="-3401746"/>
            <a:ext cx="10945610" cy="6170588"/>
          </a:xfrm>
          <a:custGeom>
            <a:avLst/>
            <a:gdLst/>
            <a:ahLst/>
            <a:cxnLst/>
            <a:rect l="l" t="t" r="r" b="b"/>
            <a:pathLst>
              <a:path w="10945610" h="6170588">
                <a:moveTo>
                  <a:pt x="0" y="0"/>
                </a:moveTo>
                <a:lnTo>
                  <a:pt x="10945610" y="0"/>
                </a:lnTo>
                <a:lnTo>
                  <a:pt x="10945610" y="6170587"/>
                </a:lnTo>
                <a:lnTo>
                  <a:pt x="0" y="6170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12133">
            <a:off x="5355133" y="3605276"/>
            <a:ext cx="7254102" cy="7018344"/>
          </a:xfrm>
          <a:custGeom>
            <a:avLst/>
            <a:gdLst/>
            <a:ahLst/>
            <a:cxnLst/>
            <a:rect l="l" t="t" r="r" b="b"/>
            <a:pathLst>
              <a:path w="7254102" h="7018344">
                <a:moveTo>
                  <a:pt x="0" y="0"/>
                </a:moveTo>
                <a:lnTo>
                  <a:pt x="7254102" y="0"/>
                </a:lnTo>
                <a:lnTo>
                  <a:pt x="7254102" y="7018344"/>
                </a:lnTo>
                <a:lnTo>
                  <a:pt x="0" y="701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2133">
            <a:off x="5455240" y="3708055"/>
            <a:ext cx="7157736" cy="6585117"/>
          </a:xfrm>
          <a:custGeom>
            <a:avLst/>
            <a:gdLst/>
            <a:ahLst/>
            <a:cxnLst/>
            <a:rect l="l" t="t" r="r" b="b"/>
            <a:pathLst>
              <a:path w="7157736" h="6585117">
                <a:moveTo>
                  <a:pt x="0" y="0"/>
                </a:moveTo>
                <a:lnTo>
                  <a:pt x="7157735" y="0"/>
                </a:lnTo>
                <a:lnTo>
                  <a:pt x="7157735" y="6585117"/>
                </a:lnTo>
                <a:lnTo>
                  <a:pt x="0" y="6585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51775" y="2398565"/>
            <a:ext cx="4266629" cy="1567986"/>
          </a:xfrm>
          <a:custGeom>
            <a:avLst/>
            <a:gdLst/>
            <a:ahLst/>
            <a:cxnLst/>
            <a:rect l="l" t="t" r="r" b="b"/>
            <a:pathLst>
              <a:path w="4266629" h="1567986">
                <a:moveTo>
                  <a:pt x="0" y="0"/>
                </a:moveTo>
                <a:lnTo>
                  <a:pt x="4266629" y="0"/>
                </a:lnTo>
                <a:lnTo>
                  <a:pt x="4266629" y="1567987"/>
                </a:lnTo>
                <a:lnTo>
                  <a:pt x="0" y="1567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103816">
            <a:off x="-788522" y="6653461"/>
            <a:ext cx="2176790" cy="2079741"/>
          </a:xfrm>
          <a:custGeom>
            <a:avLst/>
            <a:gdLst/>
            <a:ahLst/>
            <a:cxnLst/>
            <a:rect l="l" t="t" r="r" b="b"/>
            <a:pathLst>
              <a:path w="2176790" h="2079741">
                <a:moveTo>
                  <a:pt x="0" y="0"/>
                </a:moveTo>
                <a:lnTo>
                  <a:pt x="2176790" y="0"/>
                </a:lnTo>
                <a:lnTo>
                  <a:pt x="2176790" y="2079741"/>
                </a:lnTo>
                <a:lnTo>
                  <a:pt x="0" y="2079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891483">
            <a:off x="16558426" y="2465735"/>
            <a:ext cx="2260755" cy="2020550"/>
          </a:xfrm>
          <a:custGeom>
            <a:avLst/>
            <a:gdLst/>
            <a:ahLst/>
            <a:cxnLst/>
            <a:rect l="l" t="t" r="r" b="b"/>
            <a:pathLst>
              <a:path w="2260755" h="2020550">
                <a:moveTo>
                  <a:pt x="0" y="0"/>
                </a:moveTo>
                <a:lnTo>
                  <a:pt x="2260756" y="0"/>
                </a:lnTo>
                <a:lnTo>
                  <a:pt x="2260756" y="2020550"/>
                </a:lnTo>
                <a:lnTo>
                  <a:pt x="0" y="2020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88095" y="4531927"/>
            <a:ext cx="3936770" cy="5165042"/>
          </a:xfrm>
          <a:custGeom>
            <a:avLst/>
            <a:gdLst/>
            <a:ahLst/>
            <a:cxnLst/>
            <a:rect l="l" t="t" r="r" b="b"/>
            <a:pathLst>
              <a:path w="3936770" h="5165042">
                <a:moveTo>
                  <a:pt x="0" y="0"/>
                </a:moveTo>
                <a:lnTo>
                  <a:pt x="3936770" y="0"/>
                </a:lnTo>
                <a:lnTo>
                  <a:pt x="3936770" y="5165042"/>
                </a:lnTo>
                <a:lnTo>
                  <a:pt x="0" y="5165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13659" y="1047750"/>
            <a:ext cx="1226068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HANDS-ON ACTIVITY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29233" y="2753622"/>
            <a:ext cx="2854495" cy="88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7"/>
              </a:lnSpc>
            </a:pPr>
            <a:r>
              <a:rPr lang="en-US" sz="3173" b="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Shining a Light on Sunlight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9288" y="3010964"/>
            <a:ext cx="3141810" cy="1521876"/>
          </a:xfrm>
          <a:custGeom>
            <a:avLst/>
            <a:gdLst/>
            <a:ahLst/>
            <a:cxnLst/>
            <a:rect l="l" t="t" r="r" b="b"/>
            <a:pathLst>
              <a:path w="3141810" h="1521876">
                <a:moveTo>
                  <a:pt x="0" y="0"/>
                </a:moveTo>
                <a:lnTo>
                  <a:pt x="3141810" y="0"/>
                </a:lnTo>
                <a:lnTo>
                  <a:pt x="3141810" y="1521876"/>
                </a:lnTo>
                <a:lnTo>
                  <a:pt x="0" y="1521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5045" y="6011450"/>
            <a:ext cx="4193716" cy="1997257"/>
          </a:xfrm>
          <a:custGeom>
            <a:avLst/>
            <a:gdLst/>
            <a:ahLst/>
            <a:cxnLst/>
            <a:rect l="l" t="t" r="r" b="b"/>
            <a:pathLst>
              <a:path w="4193716" h="1997257">
                <a:moveTo>
                  <a:pt x="0" y="0"/>
                </a:moveTo>
                <a:lnTo>
                  <a:pt x="4193716" y="0"/>
                </a:lnTo>
                <a:lnTo>
                  <a:pt x="4193716" y="1997257"/>
                </a:lnTo>
                <a:lnTo>
                  <a:pt x="0" y="19972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58761" y="553432"/>
            <a:ext cx="8170478" cy="138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25"/>
              </a:lnSpc>
            </a:pPr>
            <a:r>
              <a:rPr lang="en-US" sz="9332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62728" y="6901153"/>
            <a:ext cx="8864745" cy="150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3"/>
              </a:lnSpc>
            </a:pPr>
            <a:r>
              <a:rPr lang="en-US" sz="339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CONTACT: DAKOTA STAGGS</a:t>
            </a:r>
          </a:p>
          <a:p>
            <a:pPr algn="just">
              <a:lnSpc>
                <a:spcPts val="3943"/>
              </a:lnSpc>
            </a:pPr>
            <a:r>
              <a:rPr lang="en-US" sz="339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EMAIL:  DSTAGGS@NEBRASKACHILDREN.ORG</a:t>
            </a:r>
          </a:p>
          <a:p>
            <a:pPr algn="just">
              <a:lnSpc>
                <a:spcPts val="3943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PHONE: (602) 769-0033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58761" y="3010964"/>
            <a:ext cx="6123552" cy="14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8"/>
              </a:lnSpc>
            </a:pPr>
            <a:r>
              <a:rPr lang="en-US" sz="3395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CONTACT: BROOKE CARPENTER</a:t>
            </a:r>
          </a:p>
          <a:p>
            <a:pPr algn="just">
              <a:lnSpc>
                <a:spcPts val="3938"/>
              </a:lnSpc>
            </a:pPr>
            <a:r>
              <a:rPr lang="en-US" sz="3395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EMAIL: BROOKET@NEFB.ORG</a:t>
            </a:r>
          </a:p>
          <a:p>
            <a:pPr algn="just">
              <a:lnSpc>
                <a:spcPts val="3938"/>
              </a:lnSpc>
              <a:spcBef>
                <a:spcPct val="0"/>
              </a:spcBef>
            </a:pPr>
            <a:r>
              <a:rPr lang="en-US" sz="3395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PHONE: (402) 646-5325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2080" y="2784829"/>
            <a:ext cx="3519950" cy="35199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740" y="557096"/>
            <a:ext cx="9172807" cy="91728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1361" y="4089512"/>
            <a:ext cx="7670046" cy="218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376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Teens As Teachers</a:t>
            </a:r>
          </a:p>
          <a:p>
            <a:pPr algn="ctr">
              <a:lnSpc>
                <a:spcPts val="8927"/>
              </a:lnSpc>
            </a:pPr>
            <a:r>
              <a:rPr lang="en-US" sz="6376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Kits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12648" y="4665173"/>
            <a:ext cx="11202939" cy="4437879"/>
          </a:xfrm>
          <a:custGeom>
            <a:avLst/>
            <a:gdLst/>
            <a:ahLst/>
            <a:cxnLst/>
            <a:rect l="l" t="t" r="r" b="b"/>
            <a:pathLst>
              <a:path w="11202939" h="4437879">
                <a:moveTo>
                  <a:pt x="0" y="0"/>
                </a:moveTo>
                <a:lnTo>
                  <a:pt x="11202940" y="0"/>
                </a:lnTo>
                <a:lnTo>
                  <a:pt x="11202940" y="4437879"/>
                </a:lnTo>
                <a:lnTo>
                  <a:pt x="0" y="443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772412" y="3216360"/>
            <a:ext cx="10743175" cy="5464453"/>
            <a:chOff x="0" y="0"/>
            <a:chExt cx="2829478" cy="14391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29478" cy="1439198"/>
            </a:xfrm>
            <a:custGeom>
              <a:avLst/>
              <a:gdLst/>
              <a:ahLst/>
              <a:cxnLst/>
              <a:rect l="l" t="t" r="r" b="b"/>
              <a:pathLst>
                <a:path w="2829478" h="1439198">
                  <a:moveTo>
                    <a:pt x="36752" y="0"/>
                  </a:moveTo>
                  <a:lnTo>
                    <a:pt x="2792726" y="0"/>
                  </a:lnTo>
                  <a:cubicBezTo>
                    <a:pt x="2813024" y="0"/>
                    <a:pt x="2829478" y="16455"/>
                    <a:pt x="2829478" y="36752"/>
                  </a:cubicBezTo>
                  <a:lnTo>
                    <a:pt x="2829478" y="1402445"/>
                  </a:lnTo>
                  <a:cubicBezTo>
                    <a:pt x="2829478" y="1422743"/>
                    <a:pt x="2813024" y="1439198"/>
                    <a:pt x="2792726" y="1439198"/>
                  </a:cubicBezTo>
                  <a:lnTo>
                    <a:pt x="36752" y="1439198"/>
                  </a:lnTo>
                  <a:cubicBezTo>
                    <a:pt x="16455" y="1439198"/>
                    <a:pt x="0" y="1422743"/>
                    <a:pt x="0" y="1402445"/>
                  </a:cubicBezTo>
                  <a:lnTo>
                    <a:pt x="0" y="36752"/>
                  </a:lnTo>
                  <a:cubicBezTo>
                    <a:pt x="0" y="16455"/>
                    <a:pt x="16455" y="0"/>
                    <a:pt x="3675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829478" cy="1496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198095" y="2174180"/>
            <a:ext cx="1716393" cy="1719520"/>
          </a:xfrm>
          <a:custGeom>
            <a:avLst/>
            <a:gdLst/>
            <a:ahLst/>
            <a:cxnLst/>
            <a:rect l="l" t="t" r="r" b="b"/>
            <a:pathLst>
              <a:path w="1716393" h="1719520">
                <a:moveTo>
                  <a:pt x="0" y="0"/>
                </a:moveTo>
                <a:lnTo>
                  <a:pt x="1716393" y="0"/>
                </a:lnTo>
                <a:lnTo>
                  <a:pt x="1716393" y="1719520"/>
                </a:lnTo>
                <a:lnTo>
                  <a:pt x="0" y="171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95180">
            <a:off x="947107" y="7398048"/>
            <a:ext cx="1580097" cy="1495167"/>
          </a:xfrm>
          <a:custGeom>
            <a:avLst/>
            <a:gdLst/>
            <a:ahLst/>
            <a:cxnLst/>
            <a:rect l="l" t="t" r="r" b="b"/>
            <a:pathLst>
              <a:path w="1580097" h="1495167">
                <a:moveTo>
                  <a:pt x="0" y="0"/>
                </a:moveTo>
                <a:lnTo>
                  <a:pt x="1580097" y="0"/>
                </a:lnTo>
                <a:lnTo>
                  <a:pt x="1580097" y="1495167"/>
                </a:lnTo>
                <a:lnTo>
                  <a:pt x="0" y="1495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69567" flipH="1">
            <a:off x="15260003" y="1703732"/>
            <a:ext cx="1780269" cy="1684580"/>
          </a:xfrm>
          <a:custGeom>
            <a:avLst/>
            <a:gdLst/>
            <a:ahLst/>
            <a:cxnLst/>
            <a:rect l="l" t="t" r="r" b="b"/>
            <a:pathLst>
              <a:path w="1780269" h="1684580">
                <a:moveTo>
                  <a:pt x="1780270" y="0"/>
                </a:moveTo>
                <a:lnTo>
                  <a:pt x="0" y="0"/>
                </a:lnTo>
                <a:lnTo>
                  <a:pt x="0" y="1684579"/>
                </a:lnTo>
                <a:lnTo>
                  <a:pt x="1780270" y="1684579"/>
                </a:lnTo>
                <a:lnTo>
                  <a:pt x="17802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0824">
            <a:off x="719639" y="835704"/>
            <a:ext cx="2035032" cy="2159185"/>
          </a:xfrm>
          <a:custGeom>
            <a:avLst/>
            <a:gdLst/>
            <a:ahLst/>
            <a:cxnLst/>
            <a:rect l="l" t="t" r="r" b="b"/>
            <a:pathLst>
              <a:path w="2035032" h="2159185">
                <a:moveTo>
                  <a:pt x="0" y="0"/>
                </a:moveTo>
                <a:lnTo>
                  <a:pt x="2035032" y="0"/>
                </a:lnTo>
                <a:lnTo>
                  <a:pt x="2035032" y="2159185"/>
                </a:lnTo>
                <a:lnTo>
                  <a:pt x="0" y="2159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1" tooltip="https://nefbfoundation.org"/>
          </p:cNvPr>
          <p:cNvSpPr/>
          <p:nvPr/>
        </p:nvSpPr>
        <p:spPr>
          <a:xfrm>
            <a:off x="3434556" y="600876"/>
            <a:ext cx="9007751" cy="2333008"/>
          </a:xfrm>
          <a:custGeom>
            <a:avLst/>
            <a:gdLst/>
            <a:ahLst/>
            <a:cxnLst/>
            <a:rect l="l" t="t" r="r" b="b"/>
            <a:pathLst>
              <a:path w="9007751" h="2333008">
                <a:moveTo>
                  <a:pt x="0" y="0"/>
                </a:moveTo>
                <a:lnTo>
                  <a:pt x="9007752" y="0"/>
                </a:lnTo>
                <a:lnTo>
                  <a:pt x="9007752" y="2333008"/>
                </a:lnTo>
                <a:lnTo>
                  <a:pt x="0" y="2333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76057" y="7386510"/>
            <a:ext cx="7476121" cy="2588607"/>
          </a:xfrm>
          <a:custGeom>
            <a:avLst/>
            <a:gdLst/>
            <a:ahLst/>
            <a:cxnLst/>
            <a:rect l="l" t="t" r="r" b="b"/>
            <a:pathLst>
              <a:path w="7476121" h="2588607">
                <a:moveTo>
                  <a:pt x="0" y="0"/>
                </a:moveTo>
                <a:lnTo>
                  <a:pt x="7476122" y="0"/>
                </a:lnTo>
                <a:lnTo>
                  <a:pt x="7476122" y="2588607"/>
                </a:lnTo>
                <a:lnTo>
                  <a:pt x="0" y="25886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09247" y="8145631"/>
            <a:ext cx="3220184" cy="1559702"/>
          </a:xfrm>
          <a:custGeom>
            <a:avLst/>
            <a:gdLst/>
            <a:ahLst/>
            <a:cxnLst/>
            <a:rect l="l" t="t" r="r" b="b"/>
            <a:pathLst>
              <a:path w="3220184" h="1559702">
                <a:moveTo>
                  <a:pt x="0" y="0"/>
                </a:moveTo>
                <a:lnTo>
                  <a:pt x="3220185" y="0"/>
                </a:lnTo>
                <a:lnTo>
                  <a:pt x="3220185" y="1559702"/>
                </a:lnTo>
                <a:lnTo>
                  <a:pt x="0" y="15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000688" y="3903225"/>
            <a:ext cx="8055603" cy="30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3"/>
              </a:lnSpc>
              <a:spcBef>
                <a:spcPct val="0"/>
              </a:spcBef>
            </a:pPr>
            <a:r>
              <a:rPr lang="en-US" sz="4140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ENGAGE YOUTH, EDUCATORS, AND THE GENERAL PUBLIC TO PROMOTE AN UNDERSTANDING OF THE VITAL IMPORTANCE OF AGRICULTURE IN THE LIVES OF ALL NEBRASKANS.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58292" y="5561114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4" y="0"/>
                </a:lnTo>
                <a:lnTo>
                  <a:pt x="5378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2608" y="2313970"/>
            <a:ext cx="10702784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TRIVIA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397114" y="392597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537882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8824" y="0"/>
                </a:lnTo>
                <a:lnTo>
                  <a:pt x="5378824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719" y="3902384"/>
            <a:ext cx="6570563" cy="982847"/>
          </a:xfrm>
          <a:custGeom>
            <a:avLst/>
            <a:gdLst/>
            <a:ahLst/>
            <a:cxnLst/>
            <a:rect l="l" t="t" r="r" b="b"/>
            <a:pathLst>
              <a:path w="6570563" h="982847">
                <a:moveTo>
                  <a:pt x="0" y="0"/>
                </a:moveTo>
                <a:lnTo>
                  <a:pt x="6570562" y="0"/>
                </a:lnTo>
                <a:lnTo>
                  <a:pt x="6570562" y="982847"/>
                </a:lnTo>
                <a:lnTo>
                  <a:pt x="0" y="982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0005" y="8281312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5"/>
                </a:lnTo>
                <a:lnTo>
                  <a:pt x="0" y="69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0474" y="2577524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85468">
            <a:off x="12753672" y="2074561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1"/>
                </a:lnTo>
                <a:lnTo>
                  <a:pt x="0" y="1342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30046" y="5745721"/>
            <a:ext cx="16029254" cy="332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4"/>
              </a:lnSpc>
              <a:spcBef>
                <a:spcPct val="0"/>
              </a:spcBef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WHAT IS NEBRASKA’S TOP AGRICULTURAL COMMODITY?</a:t>
            </a:r>
          </a:p>
          <a:p>
            <a:pPr algn="ctr">
              <a:lnSpc>
                <a:spcPts val="4364"/>
              </a:lnSpc>
            </a:pPr>
            <a:endParaRPr lang="en-US" sz="3762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A. CORN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     B. SOYBEANS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                        C. CATTLE &amp; CALVES </a:t>
            </a:r>
          </a:p>
          <a:p>
            <a:pPr algn="ctr">
              <a:lnSpc>
                <a:spcPts val="4364"/>
              </a:lnSpc>
            </a:pPr>
            <a:r>
              <a:rPr lang="en-US" sz="3762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 D. WHEAT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28053" y="2557944"/>
            <a:ext cx="5330508" cy="5502460"/>
          </a:xfrm>
          <a:custGeom>
            <a:avLst/>
            <a:gdLst/>
            <a:ahLst/>
            <a:cxnLst/>
            <a:rect l="l" t="t" r="r" b="b"/>
            <a:pathLst>
              <a:path w="5330508" h="5502460">
                <a:moveTo>
                  <a:pt x="0" y="0"/>
                </a:moveTo>
                <a:lnTo>
                  <a:pt x="5330508" y="0"/>
                </a:lnTo>
                <a:lnTo>
                  <a:pt x="5330508" y="5502460"/>
                </a:lnTo>
                <a:lnTo>
                  <a:pt x="0" y="550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1703308">
            <a:off x="14667097" y="8777854"/>
            <a:ext cx="3980839" cy="3806712"/>
            <a:chOff x="0" y="0"/>
            <a:chExt cx="5307786" cy="5075617"/>
          </a:xfrm>
        </p:grpSpPr>
        <p:sp>
          <p:nvSpPr>
            <p:cNvPr id="5" name="Freeform 5"/>
            <p:cNvSpPr/>
            <p:nvPr/>
          </p:nvSpPr>
          <p:spPr>
            <a:xfrm>
              <a:off x="232169" y="0"/>
              <a:ext cx="5075617" cy="5031205"/>
            </a:xfrm>
            <a:custGeom>
              <a:avLst/>
              <a:gdLst/>
              <a:ahLst/>
              <a:cxnLst/>
              <a:rect l="l" t="t" r="r" b="b"/>
              <a:pathLst>
                <a:path w="5075617" h="5031205">
                  <a:moveTo>
                    <a:pt x="0" y="0"/>
                  </a:moveTo>
                  <a:lnTo>
                    <a:pt x="5075617" y="0"/>
                  </a:lnTo>
                  <a:lnTo>
                    <a:pt x="5075617" y="5031205"/>
                  </a:lnTo>
                  <a:lnTo>
                    <a:pt x="0" y="5031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075617" cy="5075617"/>
            </a:xfrm>
            <a:custGeom>
              <a:avLst/>
              <a:gdLst/>
              <a:ahLst/>
              <a:cxnLst/>
              <a:rect l="l" t="t" r="r" b="b"/>
              <a:pathLst>
                <a:path w="5075617" h="5075617">
                  <a:moveTo>
                    <a:pt x="0" y="0"/>
                  </a:moveTo>
                  <a:lnTo>
                    <a:pt x="5075617" y="0"/>
                  </a:lnTo>
                  <a:lnTo>
                    <a:pt x="5075617" y="5075617"/>
                  </a:lnTo>
                  <a:lnTo>
                    <a:pt x="0" y="5075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187154">
            <a:off x="10577578" y="8741548"/>
            <a:ext cx="4221470" cy="4354449"/>
            <a:chOff x="0" y="0"/>
            <a:chExt cx="5628627" cy="5805932"/>
          </a:xfrm>
        </p:grpSpPr>
        <p:sp>
          <p:nvSpPr>
            <p:cNvPr id="8" name="Freeform 8"/>
            <p:cNvSpPr/>
            <p:nvPr/>
          </p:nvSpPr>
          <p:spPr>
            <a:xfrm rot="4933649">
              <a:off x="223868" y="416138"/>
              <a:ext cx="5180892" cy="4973656"/>
            </a:xfrm>
            <a:custGeom>
              <a:avLst/>
              <a:gdLst/>
              <a:ahLst/>
              <a:cxnLst/>
              <a:rect l="l" t="t" r="r" b="b"/>
              <a:pathLst>
                <a:path w="5180892" h="4973656">
                  <a:moveTo>
                    <a:pt x="0" y="0"/>
                  </a:moveTo>
                  <a:lnTo>
                    <a:pt x="5180891" y="0"/>
                  </a:lnTo>
                  <a:lnTo>
                    <a:pt x="5180891" y="4973656"/>
                  </a:lnTo>
                  <a:lnTo>
                    <a:pt x="0" y="4973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394506" y="829470"/>
              <a:ext cx="5157822" cy="4648487"/>
            </a:xfrm>
            <a:custGeom>
              <a:avLst/>
              <a:gdLst/>
              <a:ahLst/>
              <a:cxnLst/>
              <a:rect l="l" t="t" r="r" b="b"/>
              <a:pathLst>
                <a:path w="5157822" h="4648487">
                  <a:moveTo>
                    <a:pt x="0" y="0"/>
                  </a:moveTo>
                  <a:lnTo>
                    <a:pt x="5157822" y="0"/>
                  </a:lnTo>
                  <a:lnTo>
                    <a:pt x="5157822" y="4648487"/>
                  </a:lnTo>
                  <a:lnTo>
                    <a:pt x="0" y="464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332118">
            <a:off x="6510479" y="9288020"/>
            <a:ext cx="3936996" cy="3734356"/>
            <a:chOff x="0" y="0"/>
            <a:chExt cx="5249328" cy="4979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67828" cy="4979141"/>
            </a:xfrm>
            <a:custGeom>
              <a:avLst/>
              <a:gdLst/>
              <a:ahLst/>
              <a:cxnLst/>
              <a:rect l="l" t="t" r="r" b="b"/>
              <a:pathLst>
                <a:path w="5067828" h="4979141">
                  <a:moveTo>
                    <a:pt x="0" y="0"/>
                  </a:moveTo>
                  <a:lnTo>
                    <a:pt x="5067828" y="0"/>
                  </a:lnTo>
                  <a:lnTo>
                    <a:pt x="5067828" y="4979141"/>
                  </a:lnTo>
                  <a:lnTo>
                    <a:pt x="0" y="4979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81499" y="220391"/>
              <a:ext cx="5067828" cy="4611724"/>
            </a:xfrm>
            <a:custGeom>
              <a:avLst/>
              <a:gdLst/>
              <a:ahLst/>
              <a:cxnLst/>
              <a:rect l="l" t="t" r="r" b="b"/>
              <a:pathLst>
                <a:path w="5067828" h="4611724">
                  <a:moveTo>
                    <a:pt x="0" y="0"/>
                  </a:moveTo>
                  <a:lnTo>
                    <a:pt x="5067829" y="0"/>
                  </a:lnTo>
                  <a:lnTo>
                    <a:pt x="5067829" y="4611724"/>
                  </a:lnTo>
                  <a:lnTo>
                    <a:pt x="0" y="461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-3827559">
            <a:off x="2982865" y="8429711"/>
            <a:ext cx="3476580" cy="3714579"/>
            <a:chOff x="0" y="0"/>
            <a:chExt cx="4635439" cy="4952772"/>
          </a:xfrm>
        </p:grpSpPr>
        <p:sp>
          <p:nvSpPr>
            <p:cNvPr id="14" name="Freeform 14"/>
            <p:cNvSpPr/>
            <p:nvPr/>
          </p:nvSpPr>
          <p:spPr>
            <a:xfrm rot="4076197">
              <a:off x="379539" y="725273"/>
              <a:ext cx="3876361" cy="3430580"/>
            </a:xfrm>
            <a:custGeom>
              <a:avLst/>
              <a:gdLst/>
              <a:ahLst/>
              <a:cxnLst/>
              <a:rect l="l" t="t" r="r" b="b"/>
              <a:pathLst>
                <a:path w="3876361" h="3430580">
                  <a:moveTo>
                    <a:pt x="0" y="0"/>
                  </a:moveTo>
                  <a:lnTo>
                    <a:pt x="3876361" y="0"/>
                  </a:lnTo>
                  <a:lnTo>
                    <a:pt x="3876361" y="3430580"/>
                  </a:lnTo>
                  <a:lnTo>
                    <a:pt x="0" y="3430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324187">
              <a:off x="287369" y="715463"/>
              <a:ext cx="4091077" cy="3579692"/>
            </a:xfrm>
            <a:custGeom>
              <a:avLst/>
              <a:gdLst/>
              <a:ahLst/>
              <a:cxnLst/>
              <a:rect l="l" t="t" r="r" b="b"/>
              <a:pathLst>
                <a:path w="4091077" h="3579692">
                  <a:moveTo>
                    <a:pt x="0" y="0"/>
                  </a:moveTo>
                  <a:lnTo>
                    <a:pt x="4091077" y="0"/>
                  </a:lnTo>
                  <a:lnTo>
                    <a:pt x="4091077" y="3579692"/>
                  </a:lnTo>
                  <a:lnTo>
                    <a:pt x="0" y="3579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025522" y="7907186"/>
            <a:ext cx="4641189" cy="4510158"/>
            <a:chOff x="0" y="0"/>
            <a:chExt cx="6188252" cy="6013544"/>
          </a:xfrm>
        </p:grpSpPr>
        <p:sp>
          <p:nvSpPr>
            <p:cNvPr id="17" name="Freeform 17"/>
            <p:cNvSpPr/>
            <p:nvPr/>
          </p:nvSpPr>
          <p:spPr>
            <a:xfrm rot="-6556644">
              <a:off x="1217503" y="626170"/>
              <a:ext cx="3652424" cy="5171574"/>
            </a:xfrm>
            <a:custGeom>
              <a:avLst/>
              <a:gdLst/>
              <a:ahLst/>
              <a:cxnLst/>
              <a:rect l="l" t="t" r="r" b="b"/>
              <a:pathLst>
                <a:path w="3652424" h="5171574">
                  <a:moveTo>
                    <a:pt x="0" y="0"/>
                  </a:moveTo>
                  <a:lnTo>
                    <a:pt x="3652423" y="0"/>
                  </a:lnTo>
                  <a:lnTo>
                    <a:pt x="3652423" y="5171574"/>
                  </a:lnTo>
                  <a:lnTo>
                    <a:pt x="0" y="5171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2699999">
              <a:off x="1391153" y="710195"/>
              <a:ext cx="3814444" cy="4359364"/>
            </a:xfrm>
            <a:custGeom>
              <a:avLst/>
              <a:gdLst/>
              <a:ahLst/>
              <a:cxnLst/>
              <a:rect l="l" t="t" r="r" b="b"/>
              <a:pathLst>
                <a:path w="3814444" h="4359364">
                  <a:moveTo>
                    <a:pt x="0" y="0"/>
                  </a:moveTo>
                  <a:lnTo>
                    <a:pt x="3814444" y="0"/>
                  </a:lnTo>
                  <a:lnTo>
                    <a:pt x="3814444" y="4359365"/>
                  </a:lnTo>
                  <a:lnTo>
                    <a:pt x="0" y="435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699999">
              <a:off x="1716958" y="1810002"/>
              <a:ext cx="3162834" cy="3614667"/>
            </a:xfrm>
            <a:custGeom>
              <a:avLst/>
              <a:gdLst/>
              <a:ahLst/>
              <a:cxnLst/>
              <a:rect l="l" t="t" r="r" b="b"/>
              <a:pathLst>
                <a:path w="3162834" h="3614667">
                  <a:moveTo>
                    <a:pt x="0" y="0"/>
                  </a:moveTo>
                  <a:lnTo>
                    <a:pt x="3162834" y="0"/>
                  </a:lnTo>
                  <a:lnTo>
                    <a:pt x="3162834" y="3614667"/>
                  </a:lnTo>
                  <a:lnTo>
                    <a:pt x="0" y="361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80606" y="7907186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728896">
            <a:off x="14266977" y="8910178"/>
            <a:ext cx="706521" cy="696244"/>
          </a:xfrm>
          <a:custGeom>
            <a:avLst/>
            <a:gdLst/>
            <a:ahLst/>
            <a:cxnLst/>
            <a:rect l="l" t="t" r="r" b="b"/>
            <a:pathLst>
              <a:path w="706521" h="696244">
                <a:moveTo>
                  <a:pt x="0" y="0"/>
                </a:moveTo>
                <a:lnTo>
                  <a:pt x="706521" y="0"/>
                </a:lnTo>
                <a:lnTo>
                  <a:pt x="706521" y="696244"/>
                </a:lnTo>
                <a:lnTo>
                  <a:pt x="0" y="69624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0384658" y="2557944"/>
            <a:ext cx="5330508" cy="5502460"/>
          </a:xfrm>
          <a:custGeom>
            <a:avLst/>
            <a:gdLst/>
            <a:ahLst/>
            <a:cxnLst/>
            <a:rect l="l" t="t" r="r" b="b"/>
            <a:pathLst>
              <a:path w="5330508" h="5502460">
                <a:moveTo>
                  <a:pt x="5330508" y="0"/>
                </a:moveTo>
                <a:lnTo>
                  <a:pt x="0" y="0"/>
                </a:lnTo>
                <a:lnTo>
                  <a:pt x="0" y="5502460"/>
                </a:lnTo>
                <a:lnTo>
                  <a:pt x="5330508" y="5502460"/>
                </a:lnTo>
                <a:lnTo>
                  <a:pt x="5330508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421615">
            <a:off x="9157757" y="1991757"/>
            <a:ext cx="2796627" cy="396613"/>
          </a:xfrm>
          <a:custGeom>
            <a:avLst/>
            <a:gdLst/>
            <a:ahLst/>
            <a:cxnLst/>
            <a:rect l="l" t="t" r="r" b="b"/>
            <a:pathLst>
              <a:path w="2796627" h="396613">
                <a:moveTo>
                  <a:pt x="0" y="0"/>
                </a:moveTo>
                <a:lnTo>
                  <a:pt x="2796627" y="0"/>
                </a:lnTo>
                <a:lnTo>
                  <a:pt x="2796627" y="396613"/>
                </a:lnTo>
                <a:lnTo>
                  <a:pt x="0" y="3966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143152">
            <a:off x="14491801" y="538633"/>
            <a:ext cx="2035032" cy="2159185"/>
          </a:xfrm>
          <a:custGeom>
            <a:avLst/>
            <a:gdLst/>
            <a:ahLst/>
            <a:cxnLst/>
            <a:rect l="l" t="t" r="r" b="b"/>
            <a:pathLst>
              <a:path w="2035032" h="2159185">
                <a:moveTo>
                  <a:pt x="0" y="0"/>
                </a:moveTo>
                <a:lnTo>
                  <a:pt x="2035031" y="0"/>
                </a:lnTo>
                <a:lnTo>
                  <a:pt x="2035031" y="2159185"/>
                </a:lnTo>
                <a:lnTo>
                  <a:pt x="0" y="215918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9771932">
            <a:off x="8922088" y="8082331"/>
            <a:ext cx="1430022" cy="1600024"/>
          </a:xfrm>
          <a:custGeom>
            <a:avLst/>
            <a:gdLst/>
            <a:ahLst/>
            <a:cxnLst/>
            <a:rect l="l" t="t" r="r" b="b"/>
            <a:pathLst>
              <a:path w="1430022" h="1600024">
                <a:moveTo>
                  <a:pt x="0" y="0"/>
                </a:moveTo>
                <a:lnTo>
                  <a:pt x="1430022" y="0"/>
                </a:lnTo>
                <a:lnTo>
                  <a:pt x="1430022" y="1600024"/>
                </a:lnTo>
                <a:lnTo>
                  <a:pt x="0" y="160002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615667" y="5067300"/>
            <a:ext cx="3788509" cy="116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  <a:spcBef>
                <a:spcPct val="0"/>
              </a:spcBef>
            </a:pPr>
            <a:r>
              <a:rPr lang="en-US" sz="3314" b="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Explore Teens As Teacher Program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68849" y="4914376"/>
            <a:ext cx="3762126" cy="232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3291" b="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Discover Hands-on Resources for Afterschool Programs</a:t>
            </a:r>
          </a:p>
          <a:p>
            <a:pPr algn="ctr">
              <a:lnSpc>
                <a:spcPts val="4608"/>
              </a:lnSpc>
              <a:spcBef>
                <a:spcPct val="0"/>
              </a:spcBef>
            </a:pPr>
            <a:endParaRPr lang="en-US" sz="3291" b="1">
              <a:solidFill>
                <a:srgbClr val="000000"/>
              </a:solidFill>
              <a:latin typeface="Advent Pro Bold"/>
              <a:ea typeface="Advent Pro Bold"/>
              <a:cs typeface="Advent Pro Bold"/>
              <a:sym typeface="Advent Pr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184744" y="591643"/>
            <a:ext cx="129047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OBJECTIVES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78779">
            <a:off x="9961827" y="1725690"/>
            <a:ext cx="7065240" cy="6835620"/>
            <a:chOff x="0" y="0"/>
            <a:chExt cx="9420320" cy="9114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20320" cy="9114159"/>
            </a:xfrm>
            <a:custGeom>
              <a:avLst/>
              <a:gdLst/>
              <a:ahLst/>
              <a:cxnLst/>
              <a:rect l="l" t="t" r="r" b="b"/>
              <a:pathLst>
                <a:path w="9420320" h="9114159">
                  <a:moveTo>
                    <a:pt x="0" y="0"/>
                  </a:moveTo>
                  <a:lnTo>
                    <a:pt x="9420320" y="0"/>
                  </a:lnTo>
                  <a:lnTo>
                    <a:pt x="9420320" y="9114159"/>
                  </a:lnTo>
                  <a:lnTo>
                    <a:pt x="0" y="9114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5143" y="131351"/>
              <a:ext cx="9295176" cy="8551562"/>
            </a:xfrm>
            <a:custGeom>
              <a:avLst/>
              <a:gdLst/>
              <a:ahLst/>
              <a:cxnLst/>
              <a:rect l="l" t="t" r="r" b="b"/>
              <a:pathLst>
                <a:path w="9295176" h="8551562">
                  <a:moveTo>
                    <a:pt x="0" y="0"/>
                  </a:moveTo>
                  <a:lnTo>
                    <a:pt x="9295177" y="0"/>
                  </a:lnTo>
                  <a:lnTo>
                    <a:pt x="9295177" y="8551562"/>
                  </a:lnTo>
                  <a:lnTo>
                    <a:pt x="0" y="8551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7283" y="449611"/>
            <a:ext cx="10186868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TEENS AS TEACHERS </a:t>
            </a:r>
          </a:p>
        </p:txBody>
      </p:sp>
      <p:sp>
        <p:nvSpPr>
          <p:cNvPr id="7" name="Freeform 7"/>
          <p:cNvSpPr/>
          <p:nvPr/>
        </p:nvSpPr>
        <p:spPr>
          <a:xfrm>
            <a:off x="16842264" y="1546680"/>
            <a:ext cx="1146206" cy="1364531"/>
          </a:xfrm>
          <a:custGeom>
            <a:avLst/>
            <a:gdLst/>
            <a:ahLst/>
            <a:cxnLst/>
            <a:rect l="l" t="t" r="r" b="b"/>
            <a:pathLst>
              <a:path w="1146206" h="1364531">
                <a:moveTo>
                  <a:pt x="0" y="0"/>
                </a:moveTo>
                <a:lnTo>
                  <a:pt x="1146207" y="0"/>
                </a:lnTo>
                <a:lnTo>
                  <a:pt x="1146207" y="1364532"/>
                </a:lnTo>
                <a:lnTo>
                  <a:pt x="0" y="1364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724151" y="2454929"/>
            <a:ext cx="5540592" cy="5143500"/>
            <a:chOff x="0" y="0"/>
            <a:chExt cx="7387457" cy="6858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/>
            <a:srcRect l="9604" r="9604"/>
            <a:stretch>
              <a:fillRect/>
            </a:stretch>
          </p:blipFill>
          <p:spPr>
            <a:xfrm>
              <a:off x="0" y="0"/>
              <a:ext cx="7387457" cy="68580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9916063">
            <a:off x="8270701" y="1818657"/>
            <a:ext cx="2326532" cy="3656631"/>
          </a:xfrm>
          <a:custGeom>
            <a:avLst/>
            <a:gdLst/>
            <a:ahLst/>
            <a:cxnLst/>
            <a:rect l="l" t="t" r="r" b="b"/>
            <a:pathLst>
              <a:path w="2326532" h="3656631">
                <a:moveTo>
                  <a:pt x="0" y="0"/>
                </a:moveTo>
                <a:lnTo>
                  <a:pt x="2326532" y="0"/>
                </a:lnTo>
                <a:lnTo>
                  <a:pt x="2326532" y="3656632"/>
                </a:lnTo>
                <a:lnTo>
                  <a:pt x="0" y="3656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21615">
            <a:off x="3121631" y="1861586"/>
            <a:ext cx="2796627" cy="396613"/>
          </a:xfrm>
          <a:custGeom>
            <a:avLst/>
            <a:gdLst/>
            <a:ahLst/>
            <a:cxnLst/>
            <a:rect l="l" t="t" r="r" b="b"/>
            <a:pathLst>
              <a:path w="2796627" h="396613">
                <a:moveTo>
                  <a:pt x="0" y="0"/>
                </a:moveTo>
                <a:lnTo>
                  <a:pt x="2796627" y="0"/>
                </a:lnTo>
                <a:lnTo>
                  <a:pt x="2796627" y="396613"/>
                </a:lnTo>
                <a:lnTo>
                  <a:pt x="0" y="3966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37283" y="4248707"/>
            <a:ext cx="8390949" cy="559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1️⃣ </a:t>
            </a:r>
            <a:r>
              <a:rPr lang="en-US" sz="1707" b="1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Understand Agriculture Literacy: </a:t>
            </a: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High school students will define agriculture literacy and explain its importance in elementary education.</a:t>
            </a:r>
          </a:p>
          <a:p>
            <a:pPr algn="l">
              <a:lnSpc>
                <a:spcPts val="2389"/>
              </a:lnSpc>
            </a:pPr>
            <a:endParaRPr lang="en-US" sz="1707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89"/>
              </a:lnSpc>
            </a:pP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2️⃣ </a:t>
            </a:r>
            <a:r>
              <a:rPr lang="en-US" sz="1707" b="1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Explore Hands-On Activities:</a:t>
            </a: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Students will participate in and evaluate interactive agriculture-related activities suitable for elementary-aged children using the Let’s Get Growing Curriculum.</a:t>
            </a:r>
          </a:p>
          <a:p>
            <a:pPr algn="l">
              <a:lnSpc>
                <a:spcPts val="2389"/>
              </a:lnSpc>
            </a:pPr>
            <a:endParaRPr lang="en-US" sz="1707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89"/>
              </a:lnSpc>
            </a:pP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3️⃣</a:t>
            </a:r>
            <a:r>
              <a:rPr lang="en-US" sz="1707" b="1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Develop Leadership Skills:</a:t>
            </a: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Students will practice effective communication and facilitation techniques to confidently lead agriculture literacy lessons.</a:t>
            </a:r>
          </a:p>
          <a:p>
            <a:pPr algn="l">
              <a:lnSpc>
                <a:spcPts val="2389"/>
              </a:lnSpc>
            </a:pPr>
            <a:endParaRPr lang="en-US" sz="1707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89"/>
              </a:lnSpc>
            </a:pP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4️⃣ </a:t>
            </a:r>
            <a:r>
              <a:rPr lang="en-US" sz="1707" b="1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 and Deliver Lessons:</a:t>
            </a: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Students will design and present an agriculture literacy activity, demonstrating their ability to engage younger learners.</a:t>
            </a:r>
          </a:p>
          <a:p>
            <a:pPr algn="l">
              <a:lnSpc>
                <a:spcPts val="2389"/>
              </a:lnSpc>
            </a:pPr>
            <a:endParaRPr lang="en-US" sz="1707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89"/>
              </a:lnSpc>
            </a:pP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5️⃣ </a:t>
            </a:r>
            <a:r>
              <a:rPr lang="en-US" sz="1707" b="1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Apply Knowledge in After-School Programs:</a:t>
            </a:r>
            <a:r>
              <a:rPr lang="en-US" sz="1707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Students will identify opportunities to implement agriculture literacy lessons in their local after-school programs.</a:t>
            </a:r>
          </a:p>
          <a:p>
            <a:pPr algn="l">
              <a:lnSpc>
                <a:spcPts val="2389"/>
              </a:lnSpc>
            </a:pPr>
            <a:endParaRPr lang="en-US" sz="1707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2073604" y="2473979"/>
            <a:ext cx="129047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OBJECTIVES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90097" y="559987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>
            <a:off x="11276174" y="8763838"/>
            <a:ext cx="1006538" cy="988923"/>
          </a:xfrm>
          <a:custGeom>
            <a:avLst/>
            <a:gdLst/>
            <a:ahLst/>
            <a:cxnLst/>
            <a:rect l="l" t="t" r="r" b="b"/>
            <a:pathLst>
              <a:path w="1006538" h="988923">
                <a:moveTo>
                  <a:pt x="0" y="0"/>
                </a:moveTo>
                <a:lnTo>
                  <a:pt x="1006538" y="0"/>
                </a:lnTo>
                <a:lnTo>
                  <a:pt x="1006538" y="988924"/>
                </a:lnTo>
                <a:lnTo>
                  <a:pt x="0" y="98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0905">
            <a:off x="5634334" y="1949749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4" y="0"/>
                </a:lnTo>
                <a:lnTo>
                  <a:pt x="5079134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9238" y="5143500"/>
            <a:ext cx="10023718" cy="3758894"/>
          </a:xfrm>
          <a:custGeom>
            <a:avLst/>
            <a:gdLst/>
            <a:ahLst/>
            <a:cxnLst/>
            <a:rect l="l" t="t" r="r" b="b"/>
            <a:pathLst>
              <a:path w="10023718" h="3758894">
                <a:moveTo>
                  <a:pt x="0" y="0"/>
                </a:moveTo>
                <a:lnTo>
                  <a:pt x="10023719" y="0"/>
                </a:lnTo>
                <a:lnTo>
                  <a:pt x="10023719" y="3758894"/>
                </a:lnTo>
                <a:lnTo>
                  <a:pt x="0" y="37588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46407" y="627467"/>
            <a:ext cx="4516033" cy="4516033"/>
          </a:xfrm>
          <a:custGeom>
            <a:avLst/>
            <a:gdLst/>
            <a:ahLst/>
            <a:cxnLst/>
            <a:rect l="l" t="t" r="r" b="b"/>
            <a:pathLst>
              <a:path w="4516033" h="4516033">
                <a:moveTo>
                  <a:pt x="0" y="0"/>
                </a:moveTo>
                <a:lnTo>
                  <a:pt x="4516034" y="0"/>
                </a:lnTo>
                <a:lnTo>
                  <a:pt x="4516034" y="4516033"/>
                </a:lnTo>
                <a:lnTo>
                  <a:pt x="0" y="4516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062" t="-62636" r="-45342" b="-632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46407" y="5290647"/>
            <a:ext cx="4516033" cy="4855331"/>
          </a:xfrm>
          <a:custGeom>
            <a:avLst/>
            <a:gdLst/>
            <a:ahLst/>
            <a:cxnLst/>
            <a:rect l="l" t="t" r="r" b="b"/>
            <a:pathLst>
              <a:path w="4516033" h="4855331">
                <a:moveTo>
                  <a:pt x="0" y="0"/>
                </a:moveTo>
                <a:lnTo>
                  <a:pt x="4516034" y="0"/>
                </a:lnTo>
                <a:lnTo>
                  <a:pt x="4516034" y="4855330"/>
                </a:lnTo>
                <a:lnTo>
                  <a:pt x="0" y="4855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2736" r="-41923" b="-2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91355" y="781892"/>
            <a:ext cx="2246887" cy="2325368"/>
          </a:xfrm>
          <a:custGeom>
            <a:avLst/>
            <a:gdLst/>
            <a:ahLst/>
            <a:cxnLst/>
            <a:rect l="l" t="t" r="r" b="b"/>
            <a:pathLst>
              <a:path w="2246887" h="2325368">
                <a:moveTo>
                  <a:pt x="0" y="0"/>
                </a:moveTo>
                <a:lnTo>
                  <a:pt x="2246887" y="0"/>
                </a:lnTo>
                <a:lnTo>
                  <a:pt x="2246887" y="2325368"/>
                </a:lnTo>
                <a:lnTo>
                  <a:pt x="0" y="2325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14799" y="4301901"/>
            <a:ext cx="4866615" cy="98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4"/>
              </a:lnSpc>
            </a:pPr>
            <a:r>
              <a:rPr lang="en-US" sz="5796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Gallery Walk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92326" y="559987"/>
            <a:ext cx="9856311" cy="124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7"/>
              </a:lnSpc>
              <a:spcBef>
                <a:spcPct val="0"/>
              </a:spcBef>
            </a:pPr>
            <a:r>
              <a:rPr lang="en-US" sz="8317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THE TRAINGING</a:t>
            </a:r>
          </a:p>
        </p:txBody>
      </p:sp>
      <p:sp>
        <p:nvSpPr>
          <p:cNvPr id="4" name="Freeform 4"/>
          <p:cNvSpPr/>
          <p:nvPr/>
        </p:nvSpPr>
        <p:spPr>
          <a:xfrm rot="-200905">
            <a:off x="1458250" y="1766461"/>
            <a:ext cx="5079134" cy="1135879"/>
          </a:xfrm>
          <a:custGeom>
            <a:avLst/>
            <a:gdLst/>
            <a:ahLst/>
            <a:cxnLst/>
            <a:rect l="l" t="t" r="r" b="b"/>
            <a:pathLst>
              <a:path w="5079134" h="1135879">
                <a:moveTo>
                  <a:pt x="0" y="0"/>
                </a:moveTo>
                <a:lnTo>
                  <a:pt x="5079135" y="0"/>
                </a:lnTo>
                <a:lnTo>
                  <a:pt x="5079135" y="1135879"/>
                </a:lnTo>
                <a:lnTo>
                  <a:pt x="0" y="113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85468">
            <a:off x="438127" y="2378595"/>
            <a:ext cx="1181146" cy="1342211"/>
          </a:xfrm>
          <a:custGeom>
            <a:avLst/>
            <a:gdLst/>
            <a:ahLst/>
            <a:cxnLst/>
            <a:rect l="l" t="t" r="r" b="b"/>
            <a:pathLst>
              <a:path w="1181146" h="1342211">
                <a:moveTo>
                  <a:pt x="0" y="0"/>
                </a:moveTo>
                <a:lnTo>
                  <a:pt x="1181146" y="0"/>
                </a:lnTo>
                <a:lnTo>
                  <a:pt x="1181146" y="1342212"/>
                </a:lnTo>
                <a:lnTo>
                  <a:pt x="0" y="1342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61365" y="-927922"/>
            <a:ext cx="5174912" cy="6333835"/>
          </a:xfrm>
          <a:custGeom>
            <a:avLst/>
            <a:gdLst/>
            <a:ahLst/>
            <a:cxnLst/>
            <a:rect l="l" t="t" r="r" b="b"/>
            <a:pathLst>
              <a:path w="5174912" h="6333835">
                <a:moveTo>
                  <a:pt x="0" y="0"/>
                </a:moveTo>
                <a:lnTo>
                  <a:pt x="5174912" y="0"/>
                </a:lnTo>
                <a:lnTo>
                  <a:pt x="5174912" y="6333835"/>
                </a:lnTo>
                <a:lnTo>
                  <a:pt x="0" y="6333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14555" y="3356814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14555" y="6499822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043467" y="3879456"/>
            <a:ext cx="6057376" cy="199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  <a:spcBef>
                <a:spcPct val="0"/>
              </a:spcBef>
            </a:pPr>
            <a:r>
              <a:rPr lang="en-US" sz="231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 AGRICULTURALLY LITERATE PERSON UNDERSTANDS THE RELATIONSHIP BETWEEN AGRICULTURE AND THE ENVIRONMENT, FOOD, FIBER, AND ENERGY, ANIMALS, LIFESTYLE, THE ECONOMY AND TECHNOLOGY.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61599" y="7179633"/>
            <a:ext cx="6421112" cy="166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9"/>
              </a:lnSpc>
              <a:spcBef>
                <a:spcPct val="0"/>
              </a:spcBef>
            </a:pPr>
            <a:r>
              <a:rPr lang="en-US" sz="23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 AGRICULTURAL LITERACY PROGRAM PROMOTES AN UNDERSTANDING OF THE CONNECTION AND VALUE OF AGRICULTURE IN THE LIVES OF ALL PEOPLE.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899281" y="3860406"/>
            <a:ext cx="7870043" cy="6079608"/>
          </a:xfrm>
          <a:custGeom>
            <a:avLst/>
            <a:gdLst/>
            <a:ahLst/>
            <a:cxnLst/>
            <a:rect l="l" t="t" r="r" b="b"/>
            <a:pathLst>
              <a:path w="7870043" h="6079608">
                <a:moveTo>
                  <a:pt x="0" y="0"/>
                </a:moveTo>
                <a:lnTo>
                  <a:pt x="7870043" y="0"/>
                </a:lnTo>
                <a:lnTo>
                  <a:pt x="7870043" y="6079608"/>
                </a:lnTo>
                <a:lnTo>
                  <a:pt x="0" y="6079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Custom</PresentationFormat>
  <Paragraphs>118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Montserrat Classic</vt:lpstr>
      <vt:lpstr>Calibri</vt:lpstr>
      <vt:lpstr>Nunito</vt:lpstr>
      <vt:lpstr>Open Sans Extra Bold</vt:lpstr>
      <vt:lpstr>Lilita One</vt:lpstr>
      <vt:lpstr>Montserrat</vt:lpstr>
      <vt:lpstr>Advent Pro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Teens As Teachers Workshop</dc:title>
  <dc:creator>Brooke Tempel</dc:creator>
  <cp:lastModifiedBy>Brooke Tempel</cp:lastModifiedBy>
  <cp:revision>1</cp:revision>
  <dcterms:created xsi:type="dcterms:W3CDTF">2006-08-16T00:00:00Z</dcterms:created>
  <dcterms:modified xsi:type="dcterms:W3CDTF">2025-03-10T21:51:44Z</dcterms:modified>
  <dc:identifier>DAGg5P0CYEc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491112-3728-42a0-bf3f-6af30dbff049_Enabled">
    <vt:lpwstr>true</vt:lpwstr>
  </property>
  <property fmtid="{D5CDD505-2E9C-101B-9397-08002B2CF9AE}" pid="3" name="MSIP_Label_bf491112-3728-42a0-bf3f-6af30dbff049_SetDate">
    <vt:lpwstr>2025-03-10T21:51:19Z</vt:lpwstr>
  </property>
  <property fmtid="{D5CDD505-2E9C-101B-9397-08002B2CF9AE}" pid="4" name="MSIP_Label_bf491112-3728-42a0-bf3f-6af30dbff049_Method">
    <vt:lpwstr>Standard</vt:lpwstr>
  </property>
  <property fmtid="{D5CDD505-2E9C-101B-9397-08002B2CF9AE}" pid="5" name="MSIP_Label_bf491112-3728-42a0-bf3f-6af30dbff049_Name">
    <vt:lpwstr>Sensitive</vt:lpwstr>
  </property>
  <property fmtid="{D5CDD505-2E9C-101B-9397-08002B2CF9AE}" pid="6" name="MSIP_Label_bf491112-3728-42a0-bf3f-6af30dbff049_SiteId">
    <vt:lpwstr>ef1b64d8-5bfd-4574-a645-bfbe6065b103</vt:lpwstr>
  </property>
  <property fmtid="{D5CDD505-2E9C-101B-9397-08002B2CF9AE}" pid="7" name="MSIP_Label_bf491112-3728-42a0-bf3f-6af30dbff049_ActionId">
    <vt:lpwstr>3c637331-b2e1-4ba5-816d-3001c60f4ff9</vt:lpwstr>
  </property>
  <property fmtid="{D5CDD505-2E9C-101B-9397-08002B2CF9AE}" pid="8" name="MSIP_Label_bf491112-3728-42a0-bf3f-6af30dbff049_ContentBits">
    <vt:lpwstr>0</vt:lpwstr>
  </property>
  <property fmtid="{D5CDD505-2E9C-101B-9397-08002B2CF9AE}" pid="9" name="MSIP_Label_bf491112-3728-42a0-bf3f-6af30dbff049_Tag">
    <vt:lpwstr>10, 3, 0, 1</vt:lpwstr>
  </property>
</Properties>
</file>