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0"/>
  </p:handoutMasterIdLst>
  <p:sldIdLst>
    <p:sldId id="257" r:id="rId2"/>
    <p:sldId id="343" r:id="rId3"/>
    <p:sldId id="344" r:id="rId4"/>
    <p:sldId id="345" r:id="rId5"/>
    <p:sldId id="324" r:id="rId6"/>
    <p:sldId id="352" r:id="rId7"/>
    <p:sldId id="346" r:id="rId8"/>
    <p:sldId id="353" r:id="rId9"/>
    <p:sldId id="348" r:id="rId10"/>
    <p:sldId id="349" r:id="rId11"/>
    <p:sldId id="351" r:id="rId12"/>
    <p:sldId id="340" r:id="rId13"/>
    <p:sldId id="355" r:id="rId14"/>
    <p:sldId id="358" r:id="rId15"/>
    <p:sldId id="327" r:id="rId16"/>
    <p:sldId id="330" r:id="rId17"/>
    <p:sldId id="331" r:id="rId18"/>
    <p:sldId id="356" r:id="rId19"/>
    <p:sldId id="332" r:id="rId20"/>
    <p:sldId id="334" r:id="rId21"/>
    <p:sldId id="335" r:id="rId22"/>
    <p:sldId id="354" r:id="rId23"/>
    <p:sldId id="336" r:id="rId24"/>
    <p:sldId id="357" r:id="rId25"/>
    <p:sldId id="338" r:id="rId26"/>
    <p:sldId id="339" r:id="rId27"/>
    <p:sldId id="359" r:id="rId28"/>
    <p:sldId id="341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clrMru>
    <a:srgbClr val="0F17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969" autoAdjust="0"/>
    <p:restoredTop sz="94628"/>
  </p:normalViewPr>
  <p:slideViewPr>
    <p:cSldViewPr snapToGrid="0" snapToObjects="1">
      <p:cViewPr varScale="1">
        <p:scale>
          <a:sx n="114" d="100"/>
          <a:sy n="114" d="100"/>
        </p:scale>
        <p:origin x="105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F38C51-6E62-F345-A126-A283EE328812}" type="datetimeFigureOut">
              <a:rPr lang="en-US" smtClean="0"/>
              <a:t>3/11/25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76EE5-6334-AC4B-AF02-BEF9744ED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2611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3/11/25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3/11/25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3/11/25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3/11/25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3/11/25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3/11/25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3/11/25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3/11/25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3/11/25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3/11/25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3/11/25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3/11/25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3/11/25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1648" y="1276527"/>
            <a:ext cx="88223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Book Antiqua"/>
                <a:cs typeface="Book Antiqua"/>
              </a:rPr>
              <a:t>Celebrating Afterschool Professionals and Advocating for Your Program</a:t>
            </a:r>
          </a:p>
        </p:txBody>
      </p:sp>
    </p:spTree>
    <p:extLst>
      <p:ext uri="{BB962C8B-B14F-4D97-AF65-F5344CB8AC3E}">
        <p14:creationId xmlns:p14="http://schemas.microsoft.com/office/powerpoint/2010/main" val="2192567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E6DEF-0711-DCDD-5109-230BE31B9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FEFEF-3B6D-75C0-2A71-DD1768FEA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1283936"/>
            <a:ext cx="8042276" cy="936532"/>
          </a:xfrm>
        </p:spPr>
        <p:txBody>
          <a:bodyPr/>
          <a:lstStyle/>
          <a:p>
            <a:r>
              <a:rPr lang="en-US" dirty="0">
                <a:solidFill>
                  <a:srgbClr val="0F1742"/>
                </a:solidFill>
                <a:latin typeface="Baskerville Old Face"/>
                <a:cs typeface="Baskerville Old Face"/>
              </a:rPr>
              <a:t>Lights on Afterschool….</a:t>
            </a:r>
            <a:br>
              <a:rPr lang="en-US" dirty="0">
                <a:solidFill>
                  <a:srgbClr val="0F1742"/>
                </a:solidFill>
                <a:latin typeface="Baskerville Old Face"/>
                <a:cs typeface="Baskerville Old Face"/>
              </a:rPr>
            </a:br>
            <a:r>
              <a:rPr lang="en-US" dirty="0">
                <a:solidFill>
                  <a:srgbClr val="0F1742"/>
                </a:solidFill>
                <a:latin typeface="Baskerville Old Face"/>
                <a:cs typeface="Baskerville Old Face"/>
              </a:rPr>
              <a:t>start planning now </a:t>
            </a:r>
            <a:br>
              <a:rPr lang="en-US" dirty="0">
                <a:solidFill>
                  <a:srgbClr val="0F1742"/>
                </a:solidFill>
                <a:latin typeface="Baskerville Old Face"/>
                <a:cs typeface="Baskerville Old Face"/>
              </a:rPr>
            </a:br>
            <a:r>
              <a:rPr lang="en-US" dirty="0">
                <a:solidFill>
                  <a:srgbClr val="0F1742"/>
                </a:solidFill>
                <a:latin typeface="Baskerville Old Face"/>
                <a:cs typeface="Baskerville Old Face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B9F0F-CFF2-4E43-BBEC-A1253449D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2" y="2750200"/>
            <a:ext cx="8042276" cy="56094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latin typeface="Baskerville"/>
                <a:cs typeface="Baskerville"/>
              </a:rPr>
              <a:t>  </a:t>
            </a:r>
            <a:endParaRPr lang="en-US" dirty="0">
              <a:latin typeface="Baskerville"/>
              <a:cs typeface="Baskerville"/>
            </a:endParaRPr>
          </a:p>
          <a:p>
            <a:pPr marL="0" indent="0">
              <a:buNone/>
            </a:pPr>
            <a:endParaRPr lang="en-US" dirty="0">
              <a:latin typeface="Baskerville"/>
              <a:cs typeface="Baskerville"/>
            </a:endParaRPr>
          </a:p>
          <a:p>
            <a:pPr marL="0" indent="0" algn="ctr">
              <a:buNone/>
            </a:pPr>
            <a:endParaRPr lang="en-US" b="1" i="0" dirty="0">
              <a:solidFill>
                <a:srgbClr val="2F8DD5"/>
              </a:solidFill>
              <a:effectLst/>
              <a:latin typeface="Open Sans" panose="020B0606030504020204" pitchFamily="34" charset="0"/>
            </a:endParaRPr>
          </a:p>
          <a:p>
            <a:pPr marL="0" indent="0" algn="ctr">
              <a:buNone/>
            </a:pPr>
            <a:endParaRPr lang="en-US" b="0" i="0" dirty="0">
              <a:solidFill>
                <a:srgbClr val="4D4F53"/>
              </a:solidFill>
              <a:effectLst/>
              <a:latin typeface="Open Sans" panose="020B0606030504020204" pitchFamily="34" charset="0"/>
            </a:endParaRPr>
          </a:p>
          <a:p>
            <a:pPr marL="0" indent="0">
              <a:buNone/>
            </a:pPr>
            <a:endParaRPr lang="en-US" b="1" dirty="0">
              <a:latin typeface="Baskerville"/>
              <a:cs typeface="Baskerville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72F535-FCB0-F66D-79A6-348EE6BAA338}"/>
              </a:ext>
            </a:extLst>
          </p:cNvPr>
          <p:cNvSpPr txBox="1"/>
          <p:nvPr/>
        </p:nvSpPr>
        <p:spPr>
          <a:xfrm>
            <a:off x="480605" y="4096736"/>
            <a:ext cx="791291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b="0" i="0" dirty="0">
              <a:solidFill>
                <a:srgbClr val="212529"/>
              </a:solidFill>
              <a:effectLst/>
              <a:latin typeface="Lato" panose="020F0502020204030204" pitchFamily="34" charset="0"/>
            </a:endParaRPr>
          </a:p>
          <a:p>
            <a:pPr algn="l"/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4" pitchFamily="34" charset="0"/>
              </a:rPr>
              <a:t>The Afterschool Alliance organizes </a:t>
            </a:r>
            <a:r>
              <a:rPr lang="en-US" b="0" i="1" dirty="0">
                <a:solidFill>
                  <a:srgbClr val="212529"/>
                </a:solidFill>
                <a:effectLst/>
                <a:latin typeface="Lato" panose="020F0502020204030204" pitchFamily="34" charset="0"/>
              </a:rPr>
              <a:t>Lights On Afterschool 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4" pitchFamily="34" charset="0"/>
              </a:rPr>
              <a:t>to draw attention to the many ways afterschool programs support students by offering them opportunities to learn new things!  The events send a powerful message that millions more kids need quality afterschool programs.</a:t>
            </a:r>
          </a:p>
          <a:p>
            <a:pPr algn="ctr"/>
            <a:endParaRPr lang="en-US" dirty="0">
              <a:latin typeface="Baskerville Old Face" panose="02020602080505020303" pitchFamily="18" charset="77"/>
            </a:endParaRPr>
          </a:p>
        </p:txBody>
      </p:sp>
      <p:pic>
        <p:nvPicPr>
          <p:cNvPr id="4" name="Content Placeholder 4" descr="6S2A0524.JPG">
            <a:extLst>
              <a:ext uri="{FF2B5EF4-FFF2-40B4-BE49-F238E27FC236}">
                <a16:creationId xmlns:a16="http://schemas.microsoft.com/office/drawing/2014/main" id="{8D411128-B1F5-3355-6E11-EFC0FEF51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7" b="9507"/>
          <a:stretch>
            <a:fillRect/>
          </a:stretch>
        </p:blipFill>
        <p:spPr>
          <a:xfrm>
            <a:off x="1973291" y="1541135"/>
            <a:ext cx="4862408" cy="262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3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64032-C268-0385-5B48-E2AC2E0FE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C8405-0558-B318-E0BF-8711406A0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1283936"/>
            <a:ext cx="8042276" cy="936532"/>
          </a:xfrm>
        </p:spPr>
        <p:txBody>
          <a:bodyPr/>
          <a:lstStyle/>
          <a:p>
            <a:r>
              <a:rPr lang="en-US" dirty="0">
                <a:solidFill>
                  <a:srgbClr val="0F1742"/>
                </a:solidFill>
                <a:latin typeface="Baskerville Old Face"/>
                <a:cs typeface="Baskerville Old Face"/>
              </a:rPr>
              <a:t>Lights on Afterschool….</a:t>
            </a:r>
            <a:br>
              <a:rPr lang="en-US" dirty="0">
                <a:solidFill>
                  <a:srgbClr val="0F1742"/>
                </a:solidFill>
                <a:latin typeface="Baskerville Old Face"/>
                <a:cs typeface="Baskerville Old Face"/>
              </a:rPr>
            </a:br>
            <a:r>
              <a:rPr lang="en-US" dirty="0">
                <a:solidFill>
                  <a:srgbClr val="0F1742"/>
                </a:solidFill>
                <a:latin typeface="Baskerville Old Face"/>
                <a:cs typeface="Baskerville Old Face"/>
              </a:rPr>
              <a:t>start planning now </a:t>
            </a:r>
            <a:br>
              <a:rPr lang="en-US" dirty="0">
                <a:solidFill>
                  <a:srgbClr val="0F1742"/>
                </a:solidFill>
                <a:latin typeface="Baskerville Old Face"/>
                <a:cs typeface="Baskerville Old Face"/>
              </a:rPr>
            </a:br>
            <a:r>
              <a:rPr lang="en-US" dirty="0">
                <a:solidFill>
                  <a:srgbClr val="0F1742"/>
                </a:solidFill>
                <a:latin typeface="Baskerville Old Face"/>
                <a:cs typeface="Baskerville Old Face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B3475-56C5-A3C6-EC29-D8D6FC06D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2" y="2750200"/>
            <a:ext cx="8042276" cy="56094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latin typeface="Baskerville"/>
                <a:cs typeface="Baskerville"/>
              </a:rPr>
              <a:t>  </a:t>
            </a:r>
            <a:endParaRPr lang="en-US" dirty="0">
              <a:latin typeface="Baskerville"/>
              <a:cs typeface="Baskerville"/>
            </a:endParaRPr>
          </a:p>
          <a:p>
            <a:pPr marL="0" indent="0">
              <a:buNone/>
            </a:pPr>
            <a:endParaRPr lang="en-US" dirty="0">
              <a:latin typeface="Baskerville"/>
              <a:cs typeface="Baskerville"/>
            </a:endParaRPr>
          </a:p>
          <a:p>
            <a:pPr marL="0" indent="0" algn="ctr">
              <a:buNone/>
            </a:pPr>
            <a:endParaRPr lang="en-US" b="1" i="0" dirty="0">
              <a:solidFill>
                <a:srgbClr val="2F8DD5"/>
              </a:solidFill>
              <a:effectLst/>
              <a:latin typeface="Open Sans" panose="020B0606030504020204" pitchFamily="34" charset="0"/>
            </a:endParaRPr>
          </a:p>
          <a:p>
            <a:pPr marL="0" indent="0" algn="ctr">
              <a:buNone/>
            </a:pPr>
            <a:endParaRPr lang="en-US" b="0" i="0" dirty="0">
              <a:solidFill>
                <a:srgbClr val="4D4F53"/>
              </a:solidFill>
              <a:effectLst/>
              <a:latin typeface="Open Sans" panose="020B0606030504020204" pitchFamily="34" charset="0"/>
            </a:endParaRPr>
          </a:p>
          <a:p>
            <a:pPr marL="0" indent="0">
              <a:buNone/>
            </a:pPr>
            <a:endParaRPr lang="en-US" b="1" dirty="0">
              <a:latin typeface="Baskerville"/>
              <a:cs typeface="Baskerville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21A549-81FD-D055-85A5-31256CC07508}"/>
              </a:ext>
            </a:extLst>
          </p:cNvPr>
          <p:cNvSpPr txBox="1"/>
          <p:nvPr/>
        </p:nvSpPr>
        <p:spPr>
          <a:xfrm>
            <a:off x="469454" y="4306536"/>
            <a:ext cx="791291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b="0" i="0" dirty="0">
              <a:solidFill>
                <a:srgbClr val="212529"/>
              </a:solidFill>
              <a:effectLst/>
              <a:latin typeface="Lato" panose="020F0502020204030204" pitchFamily="34" charset="0"/>
            </a:endParaRPr>
          </a:p>
          <a:p>
            <a:pPr algn="l"/>
            <a:r>
              <a:rPr lang="en-US" i="1" dirty="0">
                <a:solidFill>
                  <a:srgbClr val="212529"/>
                </a:solidFill>
                <a:latin typeface="Lato" panose="020F0502020204030204" pitchFamily="34" charset="0"/>
              </a:rPr>
              <a:t>We want to encourage you to use </a:t>
            </a:r>
            <a:r>
              <a:rPr lang="en-US" b="0" i="1" dirty="0">
                <a:solidFill>
                  <a:srgbClr val="212529"/>
                </a:solidFill>
                <a:effectLst/>
                <a:latin typeface="Lato" panose="020F0502020204030204" pitchFamily="34" charset="0"/>
              </a:rPr>
              <a:t>Lights On Afterschool 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4" pitchFamily="34" charset="0"/>
              </a:rPr>
              <a:t>to raise awareness about the importance of afterschool programs and feature policymakers, local officials who advocate for increased funding and policy support!  </a:t>
            </a:r>
          </a:p>
          <a:p>
            <a:pPr algn="l"/>
            <a:endParaRPr lang="en-US" dirty="0">
              <a:solidFill>
                <a:srgbClr val="212529"/>
              </a:solidFill>
              <a:latin typeface="Lato" panose="020F0502020204030204" pitchFamily="34" charset="0"/>
            </a:endParaRPr>
          </a:p>
          <a:p>
            <a:pPr algn="ctr"/>
            <a:r>
              <a:rPr lang="en-US" dirty="0">
                <a:solidFill>
                  <a:srgbClr val="212529"/>
                </a:solidFill>
                <a:latin typeface="Lato" panose="020F0502020204030204" pitchFamily="34" charset="0"/>
              </a:rPr>
              <a:t>Family Night or Lights on Afterschool? </a:t>
            </a:r>
            <a:endParaRPr lang="en-US" b="0" i="0" dirty="0">
              <a:solidFill>
                <a:srgbClr val="212529"/>
              </a:solidFill>
              <a:effectLst/>
              <a:latin typeface="Lato" panose="020F0502020204030204" pitchFamily="34" charset="0"/>
            </a:endParaRPr>
          </a:p>
          <a:p>
            <a:pPr algn="ctr"/>
            <a:endParaRPr lang="en-US" dirty="0">
              <a:latin typeface="Baskerville Old Face" panose="02020602080505020303" pitchFamily="18" charset="77"/>
            </a:endParaRPr>
          </a:p>
        </p:txBody>
      </p:sp>
      <p:pic>
        <p:nvPicPr>
          <p:cNvPr id="5" name="Content Placeholder 3" descr="Screen Shot 2017-02-21 at 10.17.58 PM.png">
            <a:extLst>
              <a:ext uri="{FF2B5EF4-FFF2-40B4-BE49-F238E27FC236}">
                <a16:creationId xmlns:a16="http://schemas.microsoft.com/office/drawing/2014/main" id="{178A6FBC-98E9-772B-24E1-FBBC8B3F0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4" b="6684"/>
          <a:stretch>
            <a:fillRect/>
          </a:stretch>
        </p:blipFill>
        <p:spPr>
          <a:xfrm>
            <a:off x="1996068" y="1426424"/>
            <a:ext cx="5332839" cy="288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13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E65E7-0CA5-DA40-1225-29F9613CA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9672F-DA49-CE44-93AD-30E6911AC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-161788"/>
            <a:ext cx="8042276" cy="133695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en-US" sz="2900" dirty="0"/>
            </a:br>
            <a:r>
              <a:rPr lang="en-US" sz="3600" b="1" dirty="0">
                <a:latin typeface="Baskerville Old Face" panose="02020602080505020303" pitchFamily="18" charset="77"/>
              </a:rPr>
              <a:t>Planning a Lights on Afterschool Event….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95DEC-0B40-F75B-7460-01E11E8D22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2521" y="506690"/>
            <a:ext cx="8240617" cy="324722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sz="4000" dirty="0"/>
              <a:t> </a:t>
            </a:r>
            <a:r>
              <a:rPr lang="en-US" sz="3200" b="1" dirty="0">
                <a:latin typeface="Baskerville Old Face" panose="02020602080505020303" pitchFamily="18" charset="77"/>
              </a:rPr>
              <a:t>1.  Set Clear Goals </a:t>
            </a:r>
          </a:p>
          <a:p>
            <a:pPr marL="0" indent="0">
              <a:buNone/>
            </a:pPr>
            <a:r>
              <a:rPr lang="en-US" dirty="0">
                <a:latin typeface="Baskerville Old Face" panose="02020602080505020303" pitchFamily="18" charset="77"/>
              </a:rPr>
              <a:t>Setting clear goals is crucial for ensuring your LOA event has direction and purpose.  </a:t>
            </a:r>
          </a:p>
          <a:p>
            <a:pPr marL="0" indent="0">
              <a:buNone/>
            </a:pPr>
            <a:r>
              <a:rPr lang="en-US" i="1" dirty="0">
                <a:latin typeface="Baskerville Old Face" panose="02020602080505020303" pitchFamily="18" charset="77"/>
              </a:rPr>
              <a:t>Q. </a:t>
            </a:r>
            <a:r>
              <a:rPr lang="en-US" dirty="0">
                <a:latin typeface="Baskerville Old Face" panose="02020602080505020303" pitchFamily="18" charset="77"/>
              </a:rPr>
              <a:t>What objectives do you have for your LOA based on your desired outcomes?</a:t>
            </a:r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4" name="Picture 3" descr="Screen Shot 2017-02-22 at 12.32.23 PM.png">
            <a:extLst>
              <a:ext uri="{FF2B5EF4-FFF2-40B4-BE49-F238E27FC236}">
                <a16:creationId xmlns:a16="http://schemas.microsoft.com/office/drawing/2014/main" id="{3C0D3B4F-16D0-3ADD-0717-C6F5102BC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1" r="33467" b="-1"/>
          <a:stretch/>
        </p:blipFill>
        <p:spPr>
          <a:xfrm>
            <a:off x="4966539" y="3161841"/>
            <a:ext cx="3151287" cy="35639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939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1443C-8FF4-6A6C-B9D6-2ED74AF9D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E3190-3B00-D060-CCDE-CD2AE7DE3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6" y="344715"/>
            <a:ext cx="8246835" cy="1336956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Baskerville"/>
                <a:cs typeface="Baskerville"/>
              </a:rPr>
              <a:t>Afterschool Rally:  </a:t>
            </a:r>
            <a:br>
              <a:rPr lang="en-US" dirty="0">
                <a:solidFill>
                  <a:schemeClr val="tx1"/>
                </a:solidFill>
                <a:latin typeface="Baskerville"/>
                <a:cs typeface="Baskerville"/>
              </a:rPr>
            </a:br>
            <a:r>
              <a:rPr lang="en-US" sz="4000" dirty="0">
                <a:solidFill>
                  <a:schemeClr val="tx1"/>
                </a:solidFill>
                <a:latin typeface="Baskerville"/>
                <a:cs typeface="Baskerville"/>
              </a:rPr>
              <a:t>Give Big Lexington</a:t>
            </a:r>
          </a:p>
        </p:txBody>
      </p:sp>
      <p:pic>
        <p:nvPicPr>
          <p:cNvPr id="5" name="Content Placeholder 4" descr="Screen Shot 2017-02-21 at 11.04.49 PM.png">
            <a:extLst>
              <a:ext uri="{FF2B5EF4-FFF2-40B4-BE49-F238E27FC236}">
                <a16:creationId xmlns:a16="http://schemas.microsoft.com/office/drawing/2014/main" id="{E4ED19EF-2759-79CA-C114-1ACE8A149F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" r="2336"/>
          <a:stretch>
            <a:fillRect/>
          </a:stretch>
        </p:blipFill>
        <p:spPr>
          <a:xfrm>
            <a:off x="549275" y="1681671"/>
            <a:ext cx="8042276" cy="4261930"/>
          </a:xfrm>
        </p:spPr>
      </p:pic>
    </p:spTree>
    <p:extLst>
      <p:ext uri="{BB962C8B-B14F-4D97-AF65-F5344CB8AC3E}">
        <p14:creationId xmlns:p14="http://schemas.microsoft.com/office/powerpoint/2010/main" val="840041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23CD1-4CCF-EB0D-590A-D00C939C9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66582-A376-7AB1-AA26-E5031C1A9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6" y="344715"/>
            <a:ext cx="8246835" cy="1336956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Baskerville"/>
                <a:cs typeface="Baskerville"/>
              </a:rPr>
              <a:t>Expo:  </a:t>
            </a:r>
            <a:br>
              <a:rPr lang="en-US" dirty="0">
                <a:solidFill>
                  <a:schemeClr val="tx1"/>
                </a:solidFill>
                <a:latin typeface="Baskerville"/>
                <a:cs typeface="Baskerville"/>
              </a:rPr>
            </a:br>
            <a:r>
              <a:rPr lang="en-US" sz="4400" dirty="0">
                <a:solidFill>
                  <a:schemeClr val="tx1"/>
                </a:solidFill>
                <a:latin typeface="Baskerville"/>
                <a:cs typeface="Baskerville"/>
              </a:rPr>
              <a:t>Goal=Seek New Partners</a:t>
            </a:r>
          </a:p>
        </p:txBody>
      </p:sp>
      <p:pic>
        <p:nvPicPr>
          <p:cNvPr id="5" name="Content Placeholder 4" descr="Screen Shot 2017-02-21 at 11.59.47 PM.png">
            <a:extLst>
              <a:ext uri="{FF2B5EF4-FFF2-40B4-BE49-F238E27FC236}">
                <a16:creationId xmlns:a16="http://schemas.microsoft.com/office/drawing/2014/main" id="{1729AD4E-697A-8491-0CD1-BBC3CE8623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2" b="9622"/>
          <a:stretch>
            <a:fillRect/>
          </a:stretch>
        </p:blipFill>
        <p:spPr>
          <a:xfrm>
            <a:off x="549275" y="1908630"/>
            <a:ext cx="8042276" cy="4343400"/>
          </a:xfrm>
        </p:spPr>
      </p:pic>
    </p:spTree>
    <p:extLst>
      <p:ext uri="{BB962C8B-B14F-4D97-AF65-F5344CB8AC3E}">
        <p14:creationId xmlns:p14="http://schemas.microsoft.com/office/powerpoint/2010/main" val="865975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D4B09-7DFB-B403-CC47-B3DD8318F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A9296-50C2-604D-4E2E-B0D5137EA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-161788"/>
            <a:ext cx="8042276" cy="133695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en-US" sz="2900" dirty="0"/>
            </a:br>
            <a:r>
              <a:rPr lang="en-US" sz="3600" b="1" dirty="0">
                <a:latin typeface="Baskerville Old Face" panose="02020602080505020303" pitchFamily="18" charset="77"/>
              </a:rPr>
              <a:t>Planning a Lights on Afterschool Event….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C5D2E-F00E-5BD2-C73A-25839F9F08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2521" y="800594"/>
            <a:ext cx="8240617" cy="324722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sz="4000" dirty="0"/>
              <a:t> </a:t>
            </a:r>
            <a:r>
              <a:rPr lang="en-US" sz="3200" b="1" dirty="0">
                <a:latin typeface="Baskerville Old Face" panose="02020602080505020303" pitchFamily="18" charset="77"/>
              </a:rPr>
              <a:t>2. Choose the Event Format </a:t>
            </a:r>
            <a:endParaRPr lang="en-US" dirty="0"/>
          </a:p>
          <a:p>
            <a:pPr marL="0" indent="0">
              <a:buNone/>
            </a:pPr>
            <a:r>
              <a:rPr lang="en-US" i="1" dirty="0">
                <a:latin typeface="Baskerville Old Face" panose="02020602080505020303" pitchFamily="18" charset="77"/>
              </a:rPr>
              <a:t>Q. </a:t>
            </a:r>
            <a:r>
              <a:rPr lang="en-US" dirty="0">
                <a:latin typeface="Baskerville Old Face" panose="02020602080505020303" pitchFamily="18" charset="77"/>
              </a:rPr>
              <a:t>What are some creative formats do you have to engage your community and showcase the impact of afterschool programs?</a:t>
            </a:r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5" name="Content Placeholder 4" descr="IMG_9246.JPG">
            <a:extLst>
              <a:ext uri="{FF2B5EF4-FFF2-40B4-BE49-F238E27FC236}">
                <a16:creationId xmlns:a16="http://schemas.microsoft.com/office/drawing/2014/main" id="{C4092D4F-3C5C-C1CB-68E6-6F05CFCB8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7" b="9507"/>
          <a:stretch>
            <a:fillRect/>
          </a:stretch>
        </p:blipFill>
        <p:spPr>
          <a:xfrm>
            <a:off x="1459279" y="3450512"/>
            <a:ext cx="5775855" cy="311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69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40E04-5266-3F6E-472F-B5125E684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C9E0B-EC03-6A3D-7D04-5B689E756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-161788"/>
            <a:ext cx="8042276" cy="133695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en-US" sz="2900" dirty="0"/>
            </a:br>
            <a:r>
              <a:rPr lang="en-US" sz="3600" b="1" dirty="0">
                <a:latin typeface="Baskerville Old Face" panose="02020602080505020303" pitchFamily="18" charset="77"/>
              </a:rPr>
              <a:t>Planning a Lights on Afterschool Event….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9CDA6-E231-086E-D215-689D99F52C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2521" y="800594"/>
            <a:ext cx="8240617" cy="324722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sz="4000" dirty="0"/>
              <a:t> </a:t>
            </a:r>
            <a:r>
              <a:rPr lang="en-US" sz="3200" b="1" dirty="0">
                <a:latin typeface="Baskerville Old Face" panose="02020602080505020303" pitchFamily="18" charset="77"/>
              </a:rPr>
              <a:t>3. Pick the Right Date and Time </a:t>
            </a:r>
          </a:p>
          <a:p>
            <a:pPr marL="0" indent="0">
              <a:buNone/>
            </a:pPr>
            <a:r>
              <a:rPr lang="en-US" dirty="0">
                <a:latin typeface="Baskerville Old Face" panose="02020602080505020303" pitchFamily="18" charset="77"/>
              </a:rPr>
              <a:t> *LOA typically happens in October, but make sure the date works for your community and school schedules </a:t>
            </a:r>
          </a:p>
          <a:p>
            <a:pPr marL="0" indent="0">
              <a:buNone/>
            </a:pPr>
            <a:r>
              <a:rPr lang="en-US" i="1" dirty="0">
                <a:latin typeface="Baskerville Old Face" panose="02020602080505020303" pitchFamily="18" charset="77"/>
              </a:rPr>
              <a:t>Q. Has anyone hosted a LOA on different day other than the fourth Thursday in October?  If yes, did was it successful?</a:t>
            </a:r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4" name="Picture 3" descr="A poster for a fall festival&#10;&#10;AI-generated content may be incorrect.">
            <a:extLst>
              <a:ext uri="{FF2B5EF4-FFF2-40B4-BE49-F238E27FC236}">
                <a16:creationId xmlns:a16="http://schemas.microsoft.com/office/drawing/2014/main" id="{D0EB51B3-BB27-16A5-D56B-7C761F83F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2" r="17472" b="2"/>
          <a:stretch/>
        </p:blipFill>
        <p:spPr>
          <a:xfrm>
            <a:off x="5459133" y="3580699"/>
            <a:ext cx="2561146" cy="29773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2650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FD7DB-FC1D-AD3A-9C08-BE1197D85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95000-39ED-8C74-C1D5-9C64FE140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-161788"/>
            <a:ext cx="8042276" cy="133695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en-US" sz="2900"/>
            </a:br>
            <a:r>
              <a:rPr lang="en-US" sz="3600" b="1">
                <a:latin typeface="Baskerville Old Face" panose="02020602080505020303" pitchFamily="18" charset="77"/>
              </a:rPr>
              <a:t>Planning a Lights on Afterschool Event….</a:t>
            </a:r>
            <a:endParaRPr lang="en-US" sz="3600" b="1" dirty="0">
              <a:latin typeface="Baskerville Old Face" panose="02020602080505020303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AE00A-16E6-3702-6807-9C8BB44D8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2521" y="800594"/>
            <a:ext cx="8240617" cy="324722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sz="4000" dirty="0"/>
              <a:t> </a:t>
            </a:r>
            <a:r>
              <a:rPr lang="en-US" sz="3200" b="1" dirty="0">
                <a:latin typeface="Baskerville Old Face" panose="02020602080505020303" pitchFamily="18" charset="77"/>
              </a:rPr>
              <a:t>4. Plan the Logistics </a:t>
            </a:r>
          </a:p>
          <a:p>
            <a:pPr marL="0" indent="0">
              <a:buNone/>
            </a:pPr>
            <a:r>
              <a:rPr lang="en-US" sz="1800" b="1" dirty="0">
                <a:latin typeface="Baskerville Old Face" panose="02020602080505020303" pitchFamily="18" charset="77"/>
              </a:rPr>
              <a:t>Planning the logistics is crucial in making sure everything runs smoothly. </a:t>
            </a:r>
          </a:p>
          <a:p>
            <a:pPr marL="0" indent="0">
              <a:buNone/>
            </a:pPr>
            <a:r>
              <a:rPr lang="en-US" i="1" dirty="0">
                <a:latin typeface="Baskerville Old Face" panose="02020602080505020303" pitchFamily="18" charset="77"/>
              </a:rPr>
              <a:t>Q. Using the planning guide, what other logistics should be considered when planning a LOA event? </a:t>
            </a:r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5" name="Content Placeholder 4" descr="Screen Shot 2017-02-21 at 11.58.12 PM.png">
            <a:extLst>
              <a:ext uri="{FF2B5EF4-FFF2-40B4-BE49-F238E27FC236}">
                <a16:creationId xmlns:a16="http://schemas.microsoft.com/office/drawing/2014/main" id="{5BCE578C-65C9-0AEB-83A1-736072090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" b="6003"/>
          <a:stretch>
            <a:fillRect/>
          </a:stretch>
        </p:blipFill>
        <p:spPr>
          <a:xfrm>
            <a:off x="3865138" y="3679911"/>
            <a:ext cx="4926341" cy="266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459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5B0FD-09D4-F4E5-3EE2-58306760B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B16E0-D5F1-E4DA-BFB9-6666BA9B5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6" y="499102"/>
            <a:ext cx="8246835" cy="1336956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Baskerville"/>
                <a:cs typeface="Baskerville"/>
              </a:rPr>
              <a:t>Reception:  </a:t>
            </a:r>
            <a:br>
              <a:rPr lang="en-US" dirty="0">
                <a:solidFill>
                  <a:schemeClr val="tx1"/>
                </a:solidFill>
                <a:latin typeface="Baskerville"/>
                <a:cs typeface="Baskerville"/>
              </a:rPr>
            </a:br>
            <a:r>
              <a:rPr lang="en-US" dirty="0">
                <a:solidFill>
                  <a:schemeClr val="tx1"/>
                </a:solidFill>
                <a:latin typeface="Baskerville"/>
                <a:cs typeface="Baskerville"/>
              </a:rPr>
              <a:t>Easy-to-Serve Meal </a:t>
            </a:r>
            <a:br>
              <a:rPr lang="en-US" dirty="0">
                <a:solidFill>
                  <a:schemeClr val="tx1"/>
                </a:solidFill>
                <a:latin typeface="Baskerville"/>
                <a:cs typeface="Baskerville"/>
              </a:rPr>
            </a:br>
            <a:r>
              <a:rPr lang="en-US" sz="3200" dirty="0">
                <a:solidFill>
                  <a:schemeClr val="tx1"/>
                </a:solidFill>
                <a:latin typeface="Baskerville"/>
                <a:cs typeface="Baskerville"/>
              </a:rPr>
              <a:t>(sandwich, chips, cookie, drink)</a:t>
            </a:r>
          </a:p>
        </p:txBody>
      </p:sp>
      <p:pic>
        <p:nvPicPr>
          <p:cNvPr id="5" name="Content Placeholder 4" descr="Screen Shot 2017-02-21 at 11.29.26 PM.png">
            <a:extLst>
              <a:ext uri="{FF2B5EF4-FFF2-40B4-BE49-F238E27FC236}">
                <a16:creationId xmlns:a16="http://schemas.microsoft.com/office/drawing/2014/main" id="{734B952F-0309-A84A-6A0A-309611C225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4" r="4384"/>
          <a:stretch>
            <a:fillRect/>
          </a:stretch>
        </p:blipFill>
        <p:spPr>
          <a:xfrm>
            <a:off x="549275" y="2090058"/>
            <a:ext cx="8042276" cy="4343400"/>
          </a:xfrm>
        </p:spPr>
      </p:pic>
    </p:spTree>
    <p:extLst>
      <p:ext uri="{BB962C8B-B14F-4D97-AF65-F5344CB8AC3E}">
        <p14:creationId xmlns:p14="http://schemas.microsoft.com/office/powerpoint/2010/main" val="1907116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91EC7-2CE6-5292-CF96-60A6A147C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54352-42E4-AC88-7A22-86A28903D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-161788"/>
            <a:ext cx="8042276" cy="133695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en-US" sz="2900"/>
            </a:br>
            <a:r>
              <a:rPr lang="en-US" sz="3600" b="1">
                <a:latin typeface="Baskerville Old Face" panose="02020602080505020303" pitchFamily="18" charset="77"/>
              </a:rPr>
              <a:t>Planning a Lights on Afterschool Event….</a:t>
            </a:r>
            <a:endParaRPr lang="en-US" sz="3600" b="1" dirty="0">
              <a:latin typeface="Baskerville Old Face" panose="02020602080505020303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22D53-77F4-80B7-80F8-8FEE37DD7D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2521" y="800594"/>
            <a:ext cx="8240617" cy="324722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sz="4000" dirty="0"/>
              <a:t> </a:t>
            </a:r>
            <a:r>
              <a:rPr lang="en-US" sz="3200" b="1" dirty="0">
                <a:latin typeface="Baskerville Old Face" panose="02020602080505020303" pitchFamily="18" charset="77"/>
              </a:rPr>
              <a:t>5. Engage Stakeholder and Partners </a:t>
            </a:r>
          </a:p>
          <a:p>
            <a:pPr marL="0" indent="0">
              <a:buNone/>
            </a:pPr>
            <a:r>
              <a:rPr lang="en-US" i="1" dirty="0">
                <a:latin typeface="Baskerville Old Face" panose="02020602080505020303" pitchFamily="18" charset="77"/>
              </a:rPr>
              <a:t>Q. </a:t>
            </a:r>
            <a:r>
              <a:rPr lang="en-US" dirty="0">
                <a:latin typeface="Baskerville Old Face" panose="02020602080505020303" pitchFamily="18" charset="77"/>
              </a:rPr>
              <a:t>What approaches have you taken to engage local leaders or organizations in your event?</a:t>
            </a:r>
            <a:endParaRPr lang="en-US" b="1" dirty="0">
              <a:latin typeface="Baskerville Old Face" panose="02020602080505020303" pitchFamily="18" charset="77"/>
            </a:endParaRPr>
          </a:p>
        </p:txBody>
      </p:sp>
      <p:pic>
        <p:nvPicPr>
          <p:cNvPr id="4" name="Content Placeholder 5" descr="IMG_9505.JPG">
            <a:extLst>
              <a:ext uri="{FF2B5EF4-FFF2-40B4-BE49-F238E27FC236}">
                <a16:creationId xmlns:a16="http://schemas.microsoft.com/office/drawing/2014/main" id="{A2EBBC91-5518-0761-DCAE-0231470E5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7" b="9507"/>
          <a:stretch>
            <a:fillRect/>
          </a:stretch>
        </p:blipFill>
        <p:spPr>
          <a:xfrm>
            <a:off x="4472829" y="3040656"/>
            <a:ext cx="4379048" cy="2364997"/>
          </a:xfrm>
          <a:prstGeom prst="rect">
            <a:avLst/>
          </a:prstGeom>
        </p:spPr>
      </p:pic>
      <p:pic>
        <p:nvPicPr>
          <p:cNvPr id="6" name="Content Placeholder 3" descr="Screen Shot 2017-02-21 at 10.09.41 PM.png">
            <a:extLst>
              <a:ext uri="{FF2B5EF4-FFF2-40B4-BE49-F238E27FC236}">
                <a16:creationId xmlns:a16="http://schemas.microsoft.com/office/drawing/2014/main" id="{4C9F8AD4-4D27-F443-2E56-FF9336640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7" b="9637"/>
          <a:stretch>
            <a:fillRect/>
          </a:stretch>
        </p:blipFill>
        <p:spPr>
          <a:xfrm>
            <a:off x="128457" y="4047816"/>
            <a:ext cx="4085633" cy="22065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695248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60EDC-C696-8F4E-38C3-AFA24F29B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19255-2FDB-75DA-8197-267C218C7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732671"/>
            <a:ext cx="8042276" cy="936532"/>
          </a:xfrm>
        </p:spPr>
        <p:txBody>
          <a:bodyPr/>
          <a:lstStyle/>
          <a:p>
            <a:br>
              <a:rPr lang="en-US" dirty="0">
                <a:solidFill>
                  <a:srgbClr val="0F1742"/>
                </a:solidFill>
                <a:latin typeface="Baskerville Old Face"/>
                <a:cs typeface="Baskerville Old Face"/>
              </a:rPr>
            </a:br>
            <a:r>
              <a:rPr lang="en-US" dirty="0">
                <a:solidFill>
                  <a:srgbClr val="0F1742"/>
                </a:solidFill>
                <a:latin typeface="Baskerville Old Face"/>
                <a:cs typeface="Baskerville Old Face"/>
              </a:rPr>
              <a:t>Shining the Light </a:t>
            </a:r>
            <a:br>
              <a:rPr lang="en-US" dirty="0">
                <a:solidFill>
                  <a:srgbClr val="0F1742"/>
                </a:solidFill>
                <a:latin typeface="Baskerville Old Face"/>
                <a:cs typeface="Baskerville Old Face"/>
              </a:rPr>
            </a:br>
            <a:r>
              <a:rPr lang="en-US" dirty="0">
                <a:solidFill>
                  <a:srgbClr val="0F1742"/>
                </a:solidFill>
                <a:latin typeface="Baskerville Old Face"/>
                <a:cs typeface="Baskerville Old Face"/>
              </a:rPr>
              <a:t>on Afterschool Professionals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281C3-0213-D434-967E-FFE56FA99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005" y="958304"/>
            <a:ext cx="8042276" cy="56094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latin typeface="Baskerville"/>
                <a:cs typeface="Baskerville"/>
              </a:rPr>
              <a:t>  </a:t>
            </a:r>
            <a:endParaRPr lang="en-US" dirty="0">
              <a:latin typeface="Baskerville"/>
              <a:cs typeface="Baskerville"/>
            </a:endParaRPr>
          </a:p>
          <a:p>
            <a:pPr marL="0" indent="0">
              <a:buNone/>
            </a:pPr>
            <a:endParaRPr lang="en-US" dirty="0">
              <a:latin typeface="Baskerville"/>
              <a:cs typeface="Baskerville"/>
            </a:endParaRPr>
          </a:p>
          <a:p>
            <a:pPr marL="0" indent="0" algn="ctr">
              <a:buNone/>
            </a:pPr>
            <a:endParaRPr lang="en-US" b="1" i="0" dirty="0">
              <a:solidFill>
                <a:srgbClr val="2F8DD5"/>
              </a:solidFill>
              <a:effectLst/>
              <a:latin typeface="Open Sans" panose="020B0606030504020204" pitchFamily="34" charset="0"/>
            </a:endParaRPr>
          </a:p>
          <a:p>
            <a:pPr marL="0" indent="0" algn="ctr">
              <a:buNone/>
            </a:pPr>
            <a:r>
              <a:rPr lang="en-US" b="1" i="0" dirty="0">
                <a:solidFill>
                  <a:srgbClr val="2F8DD5"/>
                </a:solidFill>
                <a:effectLst/>
                <a:latin typeface="Baskerville Old Face" panose="02020602080505020303" pitchFamily="18" charset="77"/>
              </a:rPr>
              <a:t>Celebrate Afterschool Professionals </a:t>
            </a:r>
          </a:p>
          <a:p>
            <a:pPr marL="0" indent="0" algn="ctr">
              <a:buNone/>
            </a:pPr>
            <a:r>
              <a:rPr lang="en-US" b="1" i="0" dirty="0">
                <a:solidFill>
                  <a:srgbClr val="2F8DD5"/>
                </a:solidFill>
                <a:effectLst/>
                <a:latin typeface="Baskerville Old Face" panose="02020602080505020303" pitchFamily="18" charset="77"/>
              </a:rPr>
              <a:t>April 21-25, 2025</a:t>
            </a:r>
            <a:r>
              <a:rPr lang="en-US" b="0" i="0" dirty="0">
                <a:solidFill>
                  <a:srgbClr val="4D4F53"/>
                </a:solidFill>
                <a:effectLst/>
                <a:latin typeface="Baskerville Old Face" panose="02020602080505020303" pitchFamily="18" charset="77"/>
              </a:rPr>
              <a:t> </a:t>
            </a:r>
          </a:p>
          <a:p>
            <a:pPr marL="0" indent="0" algn="ctr">
              <a:buNone/>
            </a:pPr>
            <a:endParaRPr lang="en-US" b="0" i="0" dirty="0">
              <a:solidFill>
                <a:srgbClr val="4D4F53"/>
              </a:solidFill>
              <a:effectLst/>
              <a:latin typeface="Open Sans" panose="020B0606030504020204" pitchFamily="34" charset="0"/>
            </a:endParaRPr>
          </a:p>
          <a:p>
            <a:pPr marL="0" indent="0">
              <a:spcAft>
                <a:spcPts val="750"/>
              </a:spcAft>
              <a:buNone/>
            </a:pPr>
            <a:r>
              <a:rPr lang="en-US" b="0" i="0" dirty="0">
                <a:solidFill>
                  <a:srgbClr val="4D4F53"/>
                </a:solidFill>
                <a:effectLst/>
                <a:latin typeface="Baskerville Old Face" panose="02020602080505020303" pitchFamily="18" charset="77"/>
              </a:rPr>
              <a:t>Afterschool Professionals Appreciation Week (APAW) is a time to recognize, appreciate and advocate for those who work with young people during out-of-school hours. </a:t>
            </a:r>
            <a:endParaRPr lang="en-US" dirty="0">
              <a:latin typeface="Baskerville Old Face" panose="02020602080505020303" pitchFamily="18" charset="77"/>
              <a:cs typeface="Baskerville"/>
            </a:endParaRPr>
          </a:p>
          <a:p>
            <a:pPr marL="0" indent="0">
              <a:buNone/>
            </a:pPr>
            <a:endParaRPr lang="en-US" b="1" dirty="0">
              <a:latin typeface="Baskerville"/>
              <a:cs typeface="Baskerville"/>
            </a:endParaRPr>
          </a:p>
        </p:txBody>
      </p:sp>
      <p:pic>
        <p:nvPicPr>
          <p:cNvPr id="5" name="Picture 4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FA8D6A04-FF4E-3A33-6314-2B308A7B5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908" y="1919676"/>
            <a:ext cx="1684230" cy="208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30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218DA-82FD-CCAD-1D6B-AC2B94B9B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841D2-D290-2252-9543-2B08F49F5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-161788"/>
            <a:ext cx="8042276" cy="133695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en-US" sz="2900"/>
            </a:br>
            <a:r>
              <a:rPr lang="en-US" sz="3600" b="1">
                <a:latin typeface="Baskerville Old Face" panose="02020602080505020303" pitchFamily="18" charset="77"/>
              </a:rPr>
              <a:t>Planning a Lights on Afterschool Event….</a:t>
            </a:r>
            <a:endParaRPr lang="en-US" sz="3600" b="1" dirty="0">
              <a:latin typeface="Baskerville Old Face" panose="02020602080505020303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FC4C3-BF96-F570-D43A-AE37DC0859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2521" y="800593"/>
            <a:ext cx="4450833" cy="48400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sz="4000" dirty="0"/>
              <a:t> </a:t>
            </a:r>
            <a:r>
              <a:rPr lang="en-US" sz="3200" b="1" dirty="0">
                <a:latin typeface="Baskerville Old Face" panose="02020602080505020303" pitchFamily="18" charset="77"/>
              </a:rPr>
              <a:t>6. Promote the Event</a:t>
            </a:r>
          </a:p>
          <a:p>
            <a:pPr marL="0" indent="0">
              <a:buNone/>
            </a:pPr>
            <a:r>
              <a:rPr lang="en-US" i="1" dirty="0">
                <a:latin typeface="Baskerville Old Face" panose="02020602080505020303" pitchFamily="18" charset="77"/>
              </a:rPr>
              <a:t>Promoting a LOA is key to ensuring strong attendance and community involvement.  </a:t>
            </a:r>
          </a:p>
          <a:p>
            <a:pPr marL="0" indent="0">
              <a:buNone/>
            </a:pPr>
            <a:r>
              <a:rPr lang="en-US" i="1" dirty="0">
                <a:latin typeface="Baskerville Old Face" panose="02020602080505020303" pitchFamily="18" charset="77"/>
              </a:rPr>
              <a:t>Q. </a:t>
            </a:r>
            <a:r>
              <a:rPr lang="en-US" dirty="0">
                <a:latin typeface="Baskerville Old Face" panose="02020602080505020303" pitchFamily="18" charset="77"/>
              </a:rPr>
              <a:t>What successful strategies have you implemented to promote any event in your community?</a:t>
            </a:r>
            <a:endParaRPr lang="en-US" b="1" dirty="0">
              <a:latin typeface="Baskerville Old Face" panose="02020602080505020303" pitchFamily="18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6932CA-1B45-3E3C-F2D8-35CA5C68F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6232" y="1693115"/>
            <a:ext cx="3134424" cy="4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9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23E2E-0707-FAB2-98C8-6359DBEC6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DA528-5BD4-2A18-9C48-9BF107584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-161788"/>
            <a:ext cx="8042276" cy="133695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en-US" sz="2900"/>
            </a:br>
            <a:r>
              <a:rPr lang="en-US" sz="3600" b="1">
                <a:latin typeface="Baskerville Old Face" panose="02020602080505020303" pitchFamily="18" charset="77"/>
              </a:rPr>
              <a:t>Planning a Lights on Afterschool Event….</a:t>
            </a:r>
            <a:endParaRPr lang="en-US" sz="3600" b="1" dirty="0">
              <a:latin typeface="Baskerville Old Face" panose="02020602080505020303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A810B-B906-54B4-648F-426B96AFCE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2521" y="800593"/>
            <a:ext cx="7205050" cy="48400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sz="4000" dirty="0"/>
              <a:t> </a:t>
            </a:r>
            <a:r>
              <a:rPr lang="en-US" sz="3200" b="1" dirty="0">
                <a:latin typeface="Baskerville Old Face" panose="02020602080505020303" pitchFamily="18" charset="77"/>
              </a:rPr>
              <a:t>7. Involve the Students</a:t>
            </a:r>
          </a:p>
          <a:p>
            <a:pPr marL="0" indent="0">
              <a:buNone/>
            </a:pPr>
            <a:r>
              <a:rPr lang="en-US" i="1" dirty="0">
                <a:latin typeface="Baskerville Old Face" panose="02020602080505020303" pitchFamily="18" charset="77"/>
              </a:rPr>
              <a:t>Involving students in the planning and execution of a LOA is a great way to empower them and showcase their talents. </a:t>
            </a:r>
          </a:p>
          <a:p>
            <a:pPr marL="0" indent="0">
              <a:buNone/>
            </a:pPr>
            <a:r>
              <a:rPr lang="en-US" i="1" dirty="0">
                <a:latin typeface="Baskerville Old Face" panose="02020602080505020303" pitchFamily="18" charset="77"/>
              </a:rPr>
              <a:t>Q. How can we engage our students in a future LOA event?</a:t>
            </a:r>
            <a:endParaRPr lang="en-US" b="1" dirty="0">
              <a:latin typeface="Baskerville Old Face" panose="02020602080505020303" pitchFamily="18" charset="77"/>
            </a:endParaRPr>
          </a:p>
        </p:txBody>
      </p:sp>
      <p:pic>
        <p:nvPicPr>
          <p:cNvPr id="4" name="Content Placeholder 4" descr="6S2A0524.JPG">
            <a:extLst>
              <a:ext uri="{FF2B5EF4-FFF2-40B4-BE49-F238E27FC236}">
                <a16:creationId xmlns:a16="http://schemas.microsoft.com/office/drawing/2014/main" id="{6DD76C84-20CC-4962-1F64-0948D5D25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7" b="9507"/>
          <a:stretch>
            <a:fillRect/>
          </a:stretch>
        </p:blipFill>
        <p:spPr>
          <a:xfrm>
            <a:off x="1894899" y="3416844"/>
            <a:ext cx="5899545" cy="318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376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88622-E329-81D4-2279-6C8803E51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B7785-599D-EC6B-DF19-640E02147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6" y="344715"/>
            <a:ext cx="8246835" cy="1336956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Baskerville"/>
                <a:cs typeface="Baskerville"/>
              </a:rPr>
              <a:t>Afterschool Rally:  </a:t>
            </a:r>
            <a:br>
              <a:rPr lang="en-US" dirty="0">
                <a:solidFill>
                  <a:schemeClr val="tx1"/>
                </a:solidFill>
                <a:latin typeface="Baskerville"/>
                <a:cs typeface="Baskerville"/>
              </a:rPr>
            </a:br>
            <a:r>
              <a:rPr lang="en-US" sz="4000" dirty="0">
                <a:solidFill>
                  <a:schemeClr val="tx1"/>
                </a:solidFill>
                <a:latin typeface="Baskerville"/>
                <a:cs typeface="Baskerville"/>
              </a:rPr>
              <a:t>“Popcorn Activity”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09EAE-D894-8D82-1B50-F87F199E56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5" descr="Screen Shot 2017-02-21 at 9.42.42 PM.png">
            <a:extLst>
              <a:ext uri="{FF2B5EF4-FFF2-40B4-BE49-F238E27FC236}">
                <a16:creationId xmlns:a16="http://schemas.microsoft.com/office/drawing/2014/main" id="{66E22475-A788-BC7E-84E8-056BD1704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4" b="7884"/>
          <a:stretch>
            <a:fillRect/>
          </a:stretch>
        </p:blipFill>
        <p:spPr>
          <a:xfrm>
            <a:off x="549275" y="1953814"/>
            <a:ext cx="8330514" cy="449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123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C1688-66F9-504E-BA65-100F3EAD6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6DE51-2947-22FC-C29A-83CBAC63A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-161788"/>
            <a:ext cx="8042276" cy="133695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en-US" sz="2900"/>
            </a:br>
            <a:r>
              <a:rPr lang="en-US" sz="3600" b="1">
                <a:latin typeface="Baskerville Old Face" panose="02020602080505020303" pitchFamily="18" charset="77"/>
              </a:rPr>
              <a:t>Planning a Lights on Afterschool Event….</a:t>
            </a:r>
            <a:endParaRPr lang="en-US" sz="3600" b="1" dirty="0">
              <a:latin typeface="Baskerville Old Face" panose="02020602080505020303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CF53A-3D64-3658-CB33-1484F398DB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2521" y="800593"/>
            <a:ext cx="7205050" cy="48400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sz="4000" dirty="0"/>
              <a:t> </a:t>
            </a:r>
            <a:r>
              <a:rPr lang="en-US" sz="3200" b="1" dirty="0">
                <a:latin typeface="Baskerville Old Face" panose="02020602080505020303" pitchFamily="18" charset="77"/>
              </a:rPr>
              <a:t>8. Celebrate Success and Impact</a:t>
            </a:r>
          </a:p>
          <a:p>
            <a:pPr marL="0" indent="0">
              <a:buNone/>
            </a:pPr>
            <a:r>
              <a:rPr lang="en-US" i="1" dirty="0">
                <a:latin typeface="Baskerville Old Face" panose="02020602080505020303" pitchFamily="18" charset="77"/>
              </a:rPr>
              <a:t>Celebrating the success and impact of afterschool programs during an LOA is a great way to highlight the value of your program.  </a:t>
            </a:r>
          </a:p>
          <a:p>
            <a:pPr marL="0" indent="0">
              <a:buNone/>
            </a:pPr>
            <a:r>
              <a:rPr lang="en-US" i="1" dirty="0">
                <a:latin typeface="Baskerville Old Face" panose="02020602080505020303" pitchFamily="18" charset="77"/>
              </a:rPr>
              <a:t>Q. </a:t>
            </a:r>
            <a:r>
              <a:rPr lang="en-US" dirty="0">
                <a:latin typeface="Baskerville Old Face" panose="02020602080505020303" pitchFamily="18" charset="77"/>
              </a:rPr>
              <a:t>What are some ways you can celebrate and highlight the impact?</a:t>
            </a:r>
            <a:endParaRPr lang="en-US" b="1" dirty="0">
              <a:latin typeface="Baskerville Old Face" panose="02020602080505020303" pitchFamily="18" charset="77"/>
            </a:endParaRPr>
          </a:p>
        </p:txBody>
      </p:sp>
      <p:pic>
        <p:nvPicPr>
          <p:cNvPr id="5" name="Content Placeholder 3" descr="Screen Shot 2017-02-21 at 11.00.21 PM.png">
            <a:extLst>
              <a:ext uri="{FF2B5EF4-FFF2-40B4-BE49-F238E27FC236}">
                <a16:creationId xmlns:a16="http://schemas.microsoft.com/office/drawing/2014/main" id="{3CE21DEA-E084-22F1-626F-476A8FF63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" b="1417"/>
          <a:stretch>
            <a:fillRect/>
          </a:stretch>
        </p:blipFill>
        <p:spPr>
          <a:xfrm>
            <a:off x="3305060" y="3904098"/>
            <a:ext cx="4836386" cy="261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731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A15F7-28CD-8B58-6D08-0098E1D51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76CFE-CAB0-F90C-D1F4-849453401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6" y="344715"/>
            <a:ext cx="8246835" cy="1336956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Baskerville"/>
                <a:cs typeface="Baskerville"/>
              </a:rPr>
              <a:t>Reception:  </a:t>
            </a:r>
            <a:br>
              <a:rPr lang="en-US" dirty="0">
                <a:solidFill>
                  <a:schemeClr val="tx1"/>
                </a:solidFill>
                <a:latin typeface="Baskerville"/>
                <a:cs typeface="Baskerville"/>
              </a:rPr>
            </a:br>
            <a:r>
              <a:rPr lang="en-US" dirty="0">
                <a:solidFill>
                  <a:schemeClr val="tx1"/>
                </a:solidFill>
                <a:latin typeface="Baskerville"/>
                <a:cs typeface="Baskerville"/>
              </a:rPr>
              <a:t>Track Attendees=Meals Served</a:t>
            </a:r>
          </a:p>
        </p:txBody>
      </p:sp>
      <p:pic>
        <p:nvPicPr>
          <p:cNvPr id="4" name="Content Placeholder 3" descr="Screen Shot 2017-02-21 at 11.32.02 PM.png">
            <a:extLst>
              <a:ext uri="{FF2B5EF4-FFF2-40B4-BE49-F238E27FC236}">
                <a16:creationId xmlns:a16="http://schemas.microsoft.com/office/drawing/2014/main" id="{7C5D53C7-4CAD-D9A7-6D7D-93E26E9C83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6" b="15616"/>
          <a:stretch>
            <a:fillRect/>
          </a:stretch>
        </p:blipFill>
        <p:spPr>
          <a:xfrm>
            <a:off x="549275" y="1691736"/>
            <a:ext cx="8042276" cy="43434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EBDE203-E942-6813-C6E0-FCBDDC55CCC6}"/>
              </a:ext>
            </a:extLst>
          </p:cNvPr>
          <p:cNvSpPr txBox="1">
            <a:spLocks/>
          </p:cNvSpPr>
          <p:nvPr/>
        </p:nvSpPr>
        <p:spPr>
          <a:xfrm>
            <a:off x="1886856" y="6035136"/>
            <a:ext cx="5670549" cy="65478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Baskerville"/>
                <a:cs typeface="Baskerville"/>
              </a:rPr>
              <a:t>600+ participants </a:t>
            </a:r>
          </a:p>
        </p:txBody>
      </p:sp>
    </p:spTree>
    <p:extLst>
      <p:ext uri="{BB962C8B-B14F-4D97-AF65-F5344CB8AC3E}">
        <p14:creationId xmlns:p14="http://schemas.microsoft.com/office/powerpoint/2010/main" val="36854089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4BA1C-2003-EA60-0DBD-438EB7A40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8686-D9AC-02AC-F0A2-A252C7FC0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-161788"/>
            <a:ext cx="8042276" cy="133695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en-US" sz="2900"/>
            </a:br>
            <a:r>
              <a:rPr lang="en-US" sz="3600" b="1">
                <a:latin typeface="Baskerville Old Face" panose="02020602080505020303" pitchFamily="18" charset="77"/>
              </a:rPr>
              <a:t>Planning a Lights on Afterschool Event….</a:t>
            </a:r>
            <a:endParaRPr lang="en-US" sz="3600" b="1" dirty="0">
              <a:latin typeface="Baskerville Old Face" panose="02020602080505020303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9318C-2058-C59B-A59F-D3E340EAFB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2521" y="800593"/>
            <a:ext cx="7205050" cy="48400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sz="4000" dirty="0"/>
              <a:t> </a:t>
            </a:r>
            <a:r>
              <a:rPr lang="en-US" sz="3200" b="1" dirty="0">
                <a:latin typeface="Baskerville Old Face" panose="02020602080505020303" pitchFamily="18" charset="77"/>
              </a:rPr>
              <a:t>9. Evaluate the Event</a:t>
            </a:r>
          </a:p>
          <a:p>
            <a:pPr marL="0" indent="0">
              <a:buNone/>
            </a:pPr>
            <a:r>
              <a:rPr lang="en-US" i="1" dirty="0">
                <a:latin typeface="Baskerville Old Face" panose="02020602080505020303" pitchFamily="18" charset="77"/>
              </a:rPr>
              <a:t>Evaluating your LOA event is important to understand what worked well, what could be improved and how the event impacted your goals. </a:t>
            </a:r>
          </a:p>
          <a:p>
            <a:pPr marL="0" indent="0">
              <a:buNone/>
            </a:pPr>
            <a:r>
              <a:rPr lang="en-US" i="1" dirty="0">
                <a:latin typeface="Baskerville Old Face" panose="02020602080505020303" pitchFamily="18" charset="77"/>
              </a:rPr>
              <a:t>Q. What are some ideas on you can evaluate your event effectively?  </a:t>
            </a:r>
            <a:endParaRPr lang="en-US" b="1" dirty="0">
              <a:latin typeface="Baskerville Old Face" panose="02020602080505020303" pitchFamily="18" charset="77"/>
            </a:endParaRPr>
          </a:p>
        </p:txBody>
      </p:sp>
      <p:pic>
        <p:nvPicPr>
          <p:cNvPr id="4" name="Content Placeholder 4" descr="Screen Shot 2017-02-21 at 11.59.47 PM.png">
            <a:extLst>
              <a:ext uri="{FF2B5EF4-FFF2-40B4-BE49-F238E27FC236}">
                <a16:creationId xmlns:a16="http://schemas.microsoft.com/office/drawing/2014/main" id="{FE4D02D0-5730-7D79-C8B7-8F32FD14E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2" b="9622"/>
          <a:stretch>
            <a:fillRect/>
          </a:stretch>
        </p:blipFill>
        <p:spPr>
          <a:xfrm>
            <a:off x="1696597" y="3829947"/>
            <a:ext cx="4790732" cy="258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4050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B4AA2-35C6-91FA-C68C-1F0EBC9AE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30620-C9C5-AE6D-0866-7F8A668C2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-161788"/>
            <a:ext cx="8042276" cy="133695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en-US" sz="2900"/>
            </a:br>
            <a:r>
              <a:rPr lang="en-US" sz="3600" b="1">
                <a:latin typeface="Baskerville Old Face" panose="02020602080505020303" pitchFamily="18" charset="77"/>
              </a:rPr>
              <a:t>Planning a Lights on Afterschool Event….</a:t>
            </a:r>
            <a:endParaRPr lang="en-US" sz="3600" b="1" dirty="0">
              <a:latin typeface="Baskerville Old Face" panose="02020602080505020303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5A481-A174-BF59-76E9-0E8F0D2186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2521" y="800593"/>
            <a:ext cx="7205050" cy="48400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sz="4000" dirty="0"/>
              <a:t> </a:t>
            </a:r>
            <a:r>
              <a:rPr lang="en-US" sz="3200" b="1" dirty="0">
                <a:latin typeface="Baskerville Old Face" panose="02020602080505020303" pitchFamily="18" charset="77"/>
              </a:rPr>
              <a:t>10. Document the Event</a:t>
            </a:r>
          </a:p>
          <a:p>
            <a:pPr marL="0" indent="0">
              <a:buNone/>
            </a:pPr>
            <a:r>
              <a:rPr lang="en-US" i="1" dirty="0">
                <a:latin typeface="Baskerville Old Face" panose="02020602080505020303" pitchFamily="18" charset="77"/>
              </a:rPr>
              <a:t>Documenting your LOA event is great way to capture the impact of the event and use the materials for future promotion or reporting. </a:t>
            </a:r>
          </a:p>
          <a:p>
            <a:pPr marL="0" indent="0">
              <a:buNone/>
            </a:pPr>
            <a:r>
              <a:rPr lang="en-US" i="1" dirty="0">
                <a:latin typeface="Baskerville Old Face" panose="02020602080505020303" pitchFamily="18" charset="77"/>
              </a:rPr>
              <a:t>Q. What ideas do you have to effectively document the event?</a:t>
            </a:r>
            <a:endParaRPr lang="en-US" b="1" dirty="0">
              <a:latin typeface="Baskerville Old Face" panose="02020602080505020303" pitchFamily="18" charset="77"/>
            </a:endParaRPr>
          </a:p>
        </p:txBody>
      </p:sp>
      <p:pic>
        <p:nvPicPr>
          <p:cNvPr id="6" name="Content Placeholder 3" descr="1-IMG_4836.JPG">
            <a:extLst>
              <a:ext uri="{FF2B5EF4-FFF2-40B4-BE49-F238E27FC236}">
                <a16:creationId xmlns:a16="http://schemas.microsoft.com/office/drawing/2014/main" id="{42D020D8-2E9D-61B8-D462-BAA765DBD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7" b="9507"/>
          <a:stretch>
            <a:fillRect/>
          </a:stretch>
        </p:blipFill>
        <p:spPr>
          <a:xfrm>
            <a:off x="430837" y="3816296"/>
            <a:ext cx="4703895" cy="2540437"/>
          </a:xfrm>
          <a:prstGeom prst="rect">
            <a:avLst/>
          </a:prstGeom>
        </p:spPr>
      </p:pic>
      <p:pic>
        <p:nvPicPr>
          <p:cNvPr id="7" name="Picture 6" descr="1-IMG_4871.JPG">
            <a:extLst>
              <a:ext uri="{FF2B5EF4-FFF2-40B4-BE49-F238E27FC236}">
                <a16:creationId xmlns:a16="http://schemas.microsoft.com/office/drawing/2014/main" id="{CD81F780-01A5-880C-9A99-6D35B3E35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993" y="3907084"/>
            <a:ext cx="3537184" cy="235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656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6B1FB-09EB-3F36-A985-1BCCCB900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AB23C-D7E5-DE52-FC73-848295691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18143"/>
            <a:ext cx="8042276" cy="936532"/>
          </a:xfrm>
        </p:spPr>
        <p:txBody>
          <a:bodyPr/>
          <a:lstStyle/>
          <a:p>
            <a:br>
              <a:rPr lang="en-US" dirty="0">
                <a:solidFill>
                  <a:srgbClr val="0F1742"/>
                </a:solidFill>
                <a:latin typeface="Baskerville Old Face"/>
                <a:cs typeface="Baskerville Old Face"/>
              </a:rPr>
            </a:br>
            <a:r>
              <a:rPr lang="en-US" dirty="0">
                <a:solidFill>
                  <a:srgbClr val="0F1742"/>
                </a:solidFill>
                <a:latin typeface="Baskerville Old Face"/>
                <a:cs typeface="Baskerville Old Face"/>
              </a:rPr>
              <a:t>Why was it worth it?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E8316-2FF0-3572-CE25-A2BA44381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005" y="2119447"/>
            <a:ext cx="8042276" cy="56094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Baskerville"/>
                <a:cs typeface="Baskerville"/>
              </a:rPr>
              <a:t>Builds awareness of the importance of afterschool programs to all stakeholders. </a:t>
            </a:r>
          </a:p>
          <a:p>
            <a:pPr marL="0" indent="0">
              <a:buNone/>
            </a:pPr>
            <a:r>
              <a:rPr lang="en-US" b="1" dirty="0">
                <a:latin typeface="Baskerville"/>
                <a:cs typeface="Baskerville"/>
              </a:rPr>
              <a:t>Able to inform all stakeholders your program needs. </a:t>
            </a:r>
          </a:p>
          <a:p>
            <a:pPr marL="0" indent="0">
              <a:buNone/>
            </a:pPr>
            <a:r>
              <a:rPr lang="en-US" b="1" dirty="0">
                <a:latin typeface="Baskerville"/>
                <a:cs typeface="Baskerville"/>
              </a:rPr>
              <a:t>Brings the school-community together.  </a:t>
            </a:r>
          </a:p>
          <a:p>
            <a:pPr marL="0" indent="0">
              <a:buNone/>
            </a:pPr>
            <a:r>
              <a:rPr lang="en-US" b="1" dirty="0">
                <a:latin typeface="Baskerville"/>
                <a:cs typeface="Baskerville"/>
              </a:rPr>
              <a:t>Increases family time with children.</a:t>
            </a:r>
          </a:p>
          <a:p>
            <a:pPr marL="0" indent="0">
              <a:buNone/>
            </a:pPr>
            <a:r>
              <a:rPr lang="en-US" b="1" dirty="0">
                <a:latin typeface="Baskerville"/>
                <a:cs typeface="Baskerville"/>
              </a:rPr>
              <a:t>Increased community support.</a:t>
            </a:r>
          </a:p>
          <a:p>
            <a:pPr marL="457200" indent="-457200">
              <a:buAutoNum type="arabicPeriod"/>
            </a:pPr>
            <a:endParaRPr lang="en-US" dirty="0">
              <a:latin typeface="Baskerville"/>
              <a:cs typeface="Baskerville"/>
            </a:endParaRPr>
          </a:p>
          <a:p>
            <a:pPr marL="457200" indent="-457200">
              <a:buAutoNum type="arabicPeriod"/>
            </a:pPr>
            <a:endParaRPr lang="en-US" dirty="0">
              <a:latin typeface="Baskerville"/>
              <a:cs typeface="Baskerville"/>
            </a:endParaRPr>
          </a:p>
          <a:p>
            <a:pPr marL="457200" indent="-457200">
              <a:buAutoNum type="arabicPeriod"/>
            </a:pPr>
            <a:endParaRPr lang="en-US" dirty="0">
              <a:latin typeface="Baskerville"/>
              <a:cs typeface="Baskerville"/>
            </a:endParaRPr>
          </a:p>
          <a:p>
            <a:pPr marL="457200" indent="-457200">
              <a:buAutoNum type="arabicPeriod"/>
            </a:pPr>
            <a:endParaRPr lang="en-US" dirty="0">
              <a:latin typeface="Baskerville"/>
              <a:cs typeface="Baskerville"/>
            </a:endParaRPr>
          </a:p>
          <a:p>
            <a:pPr marL="0" indent="0">
              <a:buNone/>
            </a:pPr>
            <a:endParaRPr lang="en-US" b="1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26587299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BE5C1-FD6A-F132-D076-377D3CDFF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7C68D86-B03E-5818-7ED5-96B98C4C05C2}"/>
              </a:ext>
            </a:extLst>
          </p:cNvPr>
          <p:cNvSpPr txBox="1"/>
          <p:nvPr/>
        </p:nvSpPr>
        <p:spPr>
          <a:xfrm>
            <a:off x="453572" y="4738359"/>
            <a:ext cx="8454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Baskerville Old Face"/>
                <a:cs typeface="Baskerville Old Face"/>
              </a:rPr>
              <a:t>Patricia Sanchez-Stewart, Beyond School Bells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33E138-8719-5D42-C55D-DB6887A32FFA}"/>
              </a:ext>
            </a:extLst>
          </p:cNvPr>
          <p:cNvSpPr txBox="1"/>
          <p:nvPr/>
        </p:nvSpPr>
        <p:spPr>
          <a:xfrm>
            <a:off x="2412999" y="1901762"/>
            <a:ext cx="482600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6000" b="1" dirty="0">
                <a:latin typeface="Baskerville"/>
                <a:cs typeface="Baskerville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072641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D3846-63CA-C5A7-2BB1-808637A52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C7434-6E4E-BF51-4A2A-21CAA1767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787756"/>
            <a:ext cx="8042276" cy="936532"/>
          </a:xfrm>
        </p:spPr>
        <p:txBody>
          <a:bodyPr/>
          <a:lstStyle/>
          <a:p>
            <a:br>
              <a:rPr lang="en-US" dirty="0">
                <a:solidFill>
                  <a:srgbClr val="0F1742"/>
                </a:solidFill>
                <a:latin typeface="Baskerville Old Face"/>
                <a:cs typeface="Baskerville Old Face"/>
              </a:rPr>
            </a:br>
            <a:r>
              <a:rPr lang="en-US" dirty="0">
                <a:solidFill>
                  <a:srgbClr val="0F1742"/>
                </a:solidFill>
                <a:latin typeface="Baskerville Old Face"/>
                <a:cs typeface="Baskerville Old Face"/>
              </a:rPr>
              <a:t>Shining the Light </a:t>
            </a:r>
            <a:br>
              <a:rPr lang="en-US" dirty="0">
                <a:solidFill>
                  <a:srgbClr val="0F1742"/>
                </a:solidFill>
                <a:latin typeface="Baskerville Old Face"/>
                <a:cs typeface="Baskerville Old Face"/>
              </a:rPr>
            </a:br>
            <a:r>
              <a:rPr lang="en-US" dirty="0">
                <a:solidFill>
                  <a:srgbClr val="0F1742"/>
                </a:solidFill>
                <a:latin typeface="Baskerville Old Face"/>
                <a:cs typeface="Baskerville Old Face"/>
              </a:rPr>
              <a:t>on Afterschool Professionals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126D1-63E0-9767-C14A-26A6CE45F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005" y="958304"/>
            <a:ext cx="8042276" cy="56094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latin typeface="Baskerville"/>
                <a:cs typeface="Baskerville"/>
              </a:rPr>
              <a:t>  </a:t>
            </a:r>
            <a:endParaRPr lang="en-US" dirty="0">
              <a:latin typeface="Baskerville"/>
              <a:cs typeface="Baskerville"/>
            </a:endParaRPr>
          </a:p>
          <a:p>
            <a:pPr marL="0" indent="0">
              <a:buNone/>
            </a:pPr>
            <a:endParaRPr lang="en-US" dirty="0">
              <a:latin typeface="Baskerville"/>
              <a:cs typeface="Baskerville"/>
            </a:endParaRPr>
          </a:p>
          <a:p>
            <a:pPr marL="0" indent="0" algn="ctr">
              <a:buNone/>
            </a:pPr>
            <a:endParaRPr lang="en-US" b="1" i="0" dirty="0">
              <a:solidFill>
                <a:srgbClr val="2F8DD5"/>
              </a:solidFill>
              <a:effectLst/>
              <a:latin typeface="Open Sans" panose="020B0606030504020204" pitchFamily="34" charset="0"/>
            </a:endParaRPr>
          </a:p>
          <a:p>
            <a:pPr marL="0" indent="0" algn="ctr">
              <a:buNone/>
            </a:pPr>
            <a:endParaRPr lang="en-US" b="0" i="0" dirty="0">
              <a:solidFill>
                <a:srgbClr val="4D4F53"/>
              </a:solidFill>
              <a:effectLst/>
              <a:latin typeface="Open Sans" panose="020B0606030504020204" pitchFamily="34" charset="0"/>
            </a:endParaRPr>
          </a:p>
          <a:p>
            <a:pPr marL="0" indent="0">
              <a:buNone/>
            </a:pPr>
            <a:endParaRPr lang="en-US" b="1" dirty="0">
              <a:latin typeface="Baskerville"/>
              <a:cs typeface="Baskerville"/>
            </a:endParaRPr>
          </a:p>
        </p:txBody>
      </p:sp>
      <p:pic>
        <p:nvPicPr>
          <p:cNvPr id="6" name="Picture 5" descr="A collage of children and adults&#10;&#10;AI-generated content may be incorrect.">
            <a:extLst>
              <a:ext uri="{FF2B5EF4-FFF2-40B4-BE49-F238E27FC236}">
                <a16:creationId xmlns:a16="http://schemas.microsoft.com/office/drawing/2014/main" id="{DCEFA43F-D990-4373-9423-92B51417A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893" y="1724288"/>
            <a:ext cx="4762500" cy="2679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7545C1-20AC-EFEB-E197-9D2064B42D66}"/>
              </a:ext>
            </a:extLst>
          </p:cNvPr>
          <p:cNvSpPr txBox="1"/>
          <p:nvPr/>
        </p:nvSpPr>
        <p:spPr>
          <a:xfrm>
            <a:off x="550862" y="4715072"/>
            <a:ext cx="72490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4D4F53"/>
                </a:solidFill>
                <a:effectLst/>
                <a:latin typeface="Baskerville Old Face" panose="02020602080505020303" pitchFamily="18" charset="77"/>
              </a:rPr>
              <a:t>The week is marked by celebrations, public relations, and advocacy efforts encouraging appreciation and support for afterschool professionals who make a profound difference in the lives of youth.</a:t>
            </a:r>
            <a:endParaRPr lang="en-US" dirty="0">
              <a:latin typeface="Baskerville Old Face" panose="020206020805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6394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0FB15-9EAD-62B8-40E2-AE5AA7BB8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59413-AB9F-08A2-10E1-B9E0393CC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787756"/>
            <a:ext cx="8042276" cy="936532"/>
          </a:xfrm>
        </p:spPr>
        <p:txBody>
          <a:bodyPr/>
          <a:lstStyle/>
          <a:p>
            <a:br>
              <a:rPr lang="en-US" dirty="0">
                <a:solidFill>
                  <a:srgbClr val="0F1742"/>
                </a:solidFill>
                <a:latin typeface="Baskerville Old Face"/>
                <a:cs typeface="Baskerville Old Face"/>
              </a:rPr>
            </a:br>
            <a:r>
              <a:rPr lang="en-US" dirty="0">
                <a:solidFill>
                  <a:srgbClr val="0F1742"/>
                </a:solidFill>
                <a:latin typeface="Baskerville Old Face"/>
                <a:cs typeface="Baskerville Old Face"/>
              </a:rPr>
              <a:t>Shining the Light </a:t>
            </a:r>
            <a:br>
              <a:rPr lang="en-US" dirty="0">
                <a:solidFill>
                  <a:srgbClr val="0F1742"/>
                </a:solidFill>
                <a:latin typeface="Baskerville Old Face"/>
                <a:cs typeface="Baskerville Old Face"/>
              </a:rPr>
            </a:br>
            <a:r>
              <a:rPr lang="en-US" dirty="0">
                <a:solidFill>
                  <a:srgbClr val="0F1742"/>
                </a:solidFill>
                <a:latin typeface="Baskerville Old Face"/>
                <a:cs typeface="Baskerville Old Face"/>
              </a:rPr>
              <a:t>on Afterschool Professionals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18EE0-CD61-D0E1-3BCC-0E5B9FC41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005" y="958304"/>
            <a:ext cx="8042276" cy="56094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latin typeface="Baskerville"/>
                <a:cs typeface="Baskerville"/>
              </a:rPr>
              <a:t>  </a:t>
            </a:r>
            <a:endParaRPr lang="en-US" dirty="0">
              <a:latin typeface="Baskerville"/>
              <a:cs typeface="Baskerville"/>
            </a:endParaRPr>
          </a:p>
          <a:p>
            <a:pPr marL="0" indent="0">
              <a:buNone/>
            </a:pPr>
            <a:endParaRPr lang="en-US" dirty="0">
              <a:latin typeface="Baskerville"/>
              <a:cs typeface="Baskerville"/>
            </a:endParaRPr>
          </a:p>
          <a:p>
            <a:pPr marL="0" indent="0" algn="ctr">
              <a:buNone/>
            </a:pPr>
            <a:endParaRPr lang="en-US" b="1" i="0" dirty="0">
              <a:solidFill>
                <a:srgbClr val="2F8DD5"/>
              </a:solidFill>
              <a:effectLst/>
              <a:latin typeface="Open Sans" panose="020B0606030504020204" pitchFamily="34" charset="0"/>
            </a:endParaRPr>
          </a:p>
          <a:p>
            <a:pPr marL="0" indent="0" algn="ctr">
              <a:buNone/>
            </a:pPr>
            <a:endParaRPr lang="en-US" b="0" i="0" dirty="0">
              <a:solidFill>
                <a:srgbClr val="4D4F53"/>
              </a:solidFill>
              <a:effectLst/>
              <a:latin typeface="Open Sans" panose="020B0606030504020204" pitchFamily="34" charset="0"/>
            </a:endParaRPr>
          </a:p>
          <a:p>
            <a:pPr marL="0" indent="0">
              <a:buNone/>
            </a:pPr>
            <a:endParaRPr lang="en-US" b="1" dirty="0">
              <a:latin typeface="Baskerville"/>
              <a:cs typeface="Baskerville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6910BC-9CAE-8819-8DA7-4B78842DCC93}"/>
              </a:ext>
            </a:extLst>
          </p:cNvPr>
          <p:cNvSpPr txBox="1"/>
          <p:nvPr/>
        </p:nvSpPr>
        <p:spPr>
          <a:xfrm>
            <a:off x="947460" y="4931282"/>
            <a:ext cx="72490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Baskerville Old Face" panose="02020602080505020303" pitchFamily="18" charset="77"/>
              </a:rPr>
              <a:t>Celebrating </a:t>
            </a:r>
            <a:r>
              <a:rPr lang="en-US" dirty="0" err="1">
                <a:latin typeface="Baskerville Old Face" panose="02020602080505020303" pitchFamily="18" charset="77"/>
              </a:rPr>
              <a:t>Afterchool</a:t>
            </a:r>
            <a:r>
              <a:rPr lang="en-US" dirty="0">
                <a:latin typeface="Baskerville Old Face" panose="02020602080505020303" pitchFamily="18" charset="77"/>
              </a:rPr>
              <a:t> Professionals Week in April is a great way for afterschool programs to recognize and appreciate the dedicated staff who make a difference in student’s lives everyday!  </a:t>
            </a: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47067C43-F8EF-2FF7-45D3-6F9F486EF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681" y="1724288"/>
            <a:ext cx="3530600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C338F51B-8F67-7BAE-CC21-7B9AFC6FB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19" y="1894836"/>
            <a:ext cx="3124200" cy="271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210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FC240-63BB-CC9A-635E-0B11B9743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AA8FD-BFFB-875C-CC5D-2934F9B9C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56536" y="374210"/>
            <a:ext cx="8042276" cy="936532"/>
          </a:xfrm>
        </p:spPr>
        <p:txBody>
          <a:bodyPr/>
          <a:lstStyle/>
          <a:p>
            <a:br>
              <a:rPr lang="en-US" dirty="0">
                <a:solidFill>
                  <a:srgbClr val="0F1742"/>
                </a:solidFill>
                <a:latin typeface="Baskerville Old Face"/>
                <a:cs typeface="Baskerville Old Face"/>
              </a:rPr>
            </a:br>
            <a:r>
              <a:rPr lang="en-US" dirty="0">
                <a:solidFill>
                  <a:srgbClr val="0F1742"/>
                </a:solidFill>
                <a:latin typeface="Baskerville Old Face"/>
                <a:cs typeface="Baskerville Old Face"/>
              </a:rPr>
              <a:t>Why Celebrate?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33FA6-A7A1-9D0D-A14A-24A96C6DF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004" y="2151641"/>
            <a:ext cx="8278133" cy="53408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latin typeface="Baskerville"/>
                <a:cs typeface="Baskerville"/>
              </a:rPr>
              <a:t>  </a:t>
            </a:r>
            <a:endParaRPr lang="en-US" dirty="0">
              <a:latin typeface="Baskerville"/>
              <a:cs typeface="Baskerville"/>
            </a:endParaRPr>
          </a:p>
          <a:p>
            <a:pPr marL="457200" indent="-457200">
              <a:buAutoNum type="arabicPeriod"/>
            </a:pPr>
            <a:r>
              <a:rPr lang="en-US" dirty="0">
                <a:latin typeface="Baskerville"/>
                <a:cs typeface="Baskerville"/>
              </a:rPr>
              <a:t>Recognize and appreciate afterschool professionals </a:t>
            </a:r>
          </a:p>
          <a:p>
            <a:pPr marL="457200" indent="-457200">
              <a:buAutoNum type="arabicPeriod"/>
            </a:pPr>
            <a:r>
              <a:rPr lang="en-US" dirty="0">
                <a:latin typeface="Baskerville"/>
                <a:cs typeface="Baskerville"/>
              </a:rPr>
              <a:t>Helps with staff retention and motivation  </a:t>
            </a:r>
          </a:p>
          <a:p>
            <a:pPr marL="457200" indent="-457200">
              <a:buAutoNum type="arabicPeriod"/>
            </a:pPr>
            <a:r>
              <a:rPr lang="en-US" dirty="0">
                <a:latin typeface="Baskerville"/>
                <a:cs typeface="Baskerville"/>
              </a:rPr>
              <a:t>Raises awareness as it helps shine a light on their contributions</a:t>
            </a:r>
          </a:p>
          <a:p>
            <a:pPr marL="457200" indent="-457200">
              <a:buAutoNum type="arabicPeriod"/>
            </a:pPr>
            <a:r>
              <a:rPr lang="en-US" dirty="0">
                <a:latin typeface="Baskerville"/>
                <a:cs typeface="Baskerville"/>
              </a:rPr>
              <a:t>Helps strengthen community engagement by bringing attention to the role afterschool staff play</a:t>
            </a:r>
          </a:p>
          <a:p>
            <a:pPr marL="457200" indent="-457200">
              <a:buAutoNum type="arabicPeriod"/>
            </a:pPr>
            <a:r>
              <a:rPr lang="en-US" dirty="0">
                <a:latin typeface="Baskerville"/>
                <a:cs typeface="Baskerville"/>
              </a:rPr>
              <a:t>Helps inspire staff to consider careers in education or youth development</a:t>
            </a:r>
          </a:p>
          <a:p>
            <a:pPr marL="0" indent="0">
              <a:buNone/>
            </a:pPr>
            <a:endParaRPr lang="en-US" dirty="0">
              <a:latin typeface="Baskerville"/>
              <a:cs typeface="Baskerville"/>
            </a:endParaRPr>
          </a:p>
          <a:p>
            <a:pPr marL="457200" indent="-457200">
              <a:buAutoNum type="arabicPeriod"/>
            </a:pPr>
            <a:endParaRPr lang="en-US" dirty="0">
              <a:latin typeface="Baskerville"/>
              <a:cs typeface="Baskerville"/>
            </a:endParaRPr>
          </a:p>
          <a:p>
            <a:pPr marL="457200" indent="-457200">
              <a:buAutoNum type="arabicPeriod"/>
            </a:pPr>
            <a:endParaRPr lang="en-US" dirty="0">
              <a:latin typeface="Baskerville"/>
              <a:cs typeface="Baskerville"/>
            </a:endParaRPr>
          </a:p>
          <a:p>
            <a:pPr marL="457200" indent="-457200">
              <a:buAutoNum type="arabicPeriod"/>
            </a:pPr>
            <a:endParaRPr lang="en-US" dirty="0">
              <a:latin typeface="Baskerville"/>
              <a:cs typeface="Baskerville"/>
            </a:endParaRPr>
          </a:p>
          <a:p>
            <a:pPr marL="0" indent="0">
              <a:buNone/>
            </a:pPr>
            <a:endParaRPr lang="en-US" b="1" dirty="0">
              <a:latin typeface="Baskerville"/>
              <a:cs typeface="Baskerville"/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97DA8F50-C1E5-41D6-6E91-E44F5BD08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947" y="447167"/>
            <a:ext cx="3095586" cy="177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789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62FC6-B45E-26E8-7E8D-63D57BD2E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2" y="1901284"/>
            <a:ext cx="8042276" cy="4343400"/>
          </a:xfrm>
        </p:spPr>
        <p:txBody>
          <a:bodyPr/>
          <a:lstStyle/>
          <a:p>
            <a:r>
              <a:rPr lang="en-US" b="1" dirty="0">
                <a:latin typeface="Baskerville"/>
                <a:cs typeface="Baskerville"/>
              </a:rPr>
              <a:t>Q.  What creative ways have you recognized afterschool professionals?</a:t>
            </a:r>
          </a:p>
          <a:p>
            <a:r>
              <a:rPr lang="en-US" b="1" dirty="0">
                <a:latin typeface="Baskerville"/>
                <a:cs typeface="Baskerville"/>
              </a:rPr>
              <a:t>Q.  What keeps you from celebrating Afterschool Professionals Week?</a:t>
            </a:r>
          </a:p>
          <a:p>
            <a:r>
              <a:rPr lang="en-US" b="1" dirty="0">
                <a:latin typeface="Baskerville"/>
                <a:cs typeface="Baskerville"/>
              </a:rPr>
              <a:t>Q.  If you have recognized your staff, what difference has it made?</a:t>
            </a:r>
          </a:p>
          <a:p>
            <a:endParaRPr lang="en-US" b="1" dirty="0">
              <a:latin typeface="Baskerville"/>
              <a:cs typeface="Baskerville"/>
            </a:endParaRPr>
          </a:p>
          <a:p>
            <a:endParaRPr lang="en-US" b="1" dirty="0">
              <a:latin typeface="Baskerville"/>
              <a:cs typeface="Baskerville"/>
            </a:endParaRPr>
          </a:p>
          <a:p>
            <a:pPr marL="0" indent="0">
              <a:buNone/>
            </a:pPr>
            <a:endParaRPr lang="en-US" b="1" dirty="0">
              <a:latin typeface="Baskerville"/>
              <a:cs typeface="Baskerville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281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22278-4542-AD9B-8942-36E7FB3FF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3E382-D59D-F1BA-BB1A-470C884A8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290286"/>
            <a:ext cx="8042276" cy="936532"/>
          </a:xfrm>
        </p:spPr>
        <p:txBody>
          <a:bodyPr/>
          <a:lstStyle/>
          <a:p>
            <a:br>
              <a:rPr lang="en-US" dirty="0">
                <a:solidFill>
                  <a:srgbClr val="0F1742"/>
                </a:solidFill>
                <a:latin typeface="Baskerville Old Face"/>
                <a:cs typeface="Baskerville Old Face"/>
              </a:rPr>
            </a:br>
            <a:r>
              <a:rPr lang="en-US" dirty="0">
                <a:solidFill>
                  <a:srgbClr val="0F1742"/>
                </a:solidFill>
                <a:latin typeface="Baskerville Old Face"/>
                <a:cs typeface="Baskerville Old Face"/>
              </a:rPr>
              <a:t>Ways to Celebrate…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3079D-9C18-CBE8-C482-087861F8C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004" y="1226818"/>
            <a:ext cx="8278133" cy="53408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latin typeface="Baskerville"/>
                <a:cs typeface="Baskerville"/>
              </a:rPr>
              <a:t>  </a:t>
            </a:r>
            <a:endParaRPr lang="en-US" dirty="0">
              <a:latin typeface="Baskerville"/>
              <a:cs typeface="Baskerville"/>
            </a:endParaRPr>
          </a:p>
          <a:p>
            <a:pPr marL="457200" indent="-457200">
              <a:buAutoNum type="arabicPeriod"/>
            </a:pPr>
            <a:r>
              <a:rPr lang="en-US" dirty="0">
                <a:latin typeface="Baskerville"/>
                <a:cs typeface="Baskerville"/>
              </a:rPr>
              <a:t>Host a staff appreciation event or luncheon </a:t>
            </a:r>
          </a:p>
          <a:p>
            <a:pPr marL="457200" indent="-457200">
              <a:buAutoNum type="arabicPeriod"/>
            </a:pPr>
            <a:r>
              <a:rPr lang="en-US" dirty="0">
                <a:latin typeface="Baskerville"/>
                <a:cs typeface="Baskerville"/>
              </a:rPr>
              <a:t> Share “thank you” messages from students and parents</a:t>
            </a:r>
          </a:p>
          <a:p>
            <a:pPr marL="457200" indent="-457200">
              <a:buAutoNum type="arabicPeriod"/>
            </a:pPr>
            <a:r>
              <a:rPr lang="en-US" dirty="0">
                <a:latin typeface="Baskerville"/>
                <a:cs typeface="Baskerville"/>
              </a:rPr>
              <a:t>Feature staff spotlights on social media</a:t>
            </a:r>
          </a:p>
          <a:p>
            <a:pPr marL="457200" indent="-457200">
              <a:buAutoNum type="arabicPeriod"/>
            </a:pPr>
            <a:r>
              <a:rPr lang="en-US" dirty="0">
                <a:latin typeface="Baskerville"/>
                <a:cs typeface="Baskerville"/>
              </a:rPr>
              <a:t>Provide small tokens of appreciation (certificates, gift cards, etc.)</a:t>
            </a:r>
          </a:p>
          <a:p>
            <a:pPr marL="457200" indent="-457200">
              <a:buAutoNum type="arabicPeriod"/>
            </a:pPr>
            <a:r>
              <a:rPr lang="en-US" dirty="0">
                <a:latin typeface="Baskerville"/>
                <a:cs typeface="Baskerville"/>
              </a:rPr>
              <a:t>Encourage local officials to use a proclamation recognizing the week. </a:t>
            </a:r>
          </a:p>
          <a:p>
            <a:pPr marL="457200" indent="-457200">
              <a:buAutoNum type="arabicPeriod"/>
            </a:pPr>
            <a:endParaRPr lang="en-US" dirty="0">
              <a:latin typeface="Baskerville"/>
              <a:cs typeface="Baskerville"/>
            </a:endParaRPr>
          </a:p>
          <a:p>
            <a:pPr marL="457200" indent="-457200">
              <a:buAutoNum type="arabicPeriod"/>
            </a:pPr>
            <a:endParaRPr lang="en-US" dirty="0">
              <a:latin typeface="Baskerville"/>
              <a:cs typeface="Baskerville"/>
            </a:endParaRPr>
          </a:p>
          <a:p>
            <a:pPr marL="457200" indent="-457200">
              <a:buAutoNum type="arabicPeriod"/>
            </a:pPr>
            <a:endParaRPr lang="en-US" dirty="0">
              <a:latin typeface="Baskerville"/>
              <a:cs typeface="Baskerville"/>
            </a:endParaRPr>
          </a:p>
          <a:p>
            <a:pPr marL="0" indent="0">
              <a:buNone/>
            </a:pPr>
            <a:endParaRPr lang="en-US" b="1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1653515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E2B12-CDB7-1CB9-7176-5672C02AD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353373A-FAC8-5633-2DFA-9BA85912F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C5B4A-73A3-389F-E5C1-3E09EE5E36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47879" y="1714498"/>
            <a:ext cx="4739417" cy="4343400"/>
          </a:xfrm>
        </p:spPr>
        <p:txBody>
          <a:bodyPr>
            <a:normAutofit/>
          </a:bodyPr>
          <a:lstStyle/>
          <a:p>
            <a:endParaRPr lang="en-US" b="1" dirty="0"/>
          </a:p>
          <a:p>
            <a:endParaRPr lang="en-US" b="1" dirty="0"/>
          </a:p>
          <a:p>
            <a:pPr marL="0" indent="0">
              <a:buNone/>
            </a:pPr>
            <a:r>
              <a:rPr lang="en-US" b="1" dirty="0"/>
              <a:t>Resources: </a:t>
            </a:r>
          </a:p>
          <a:p>
            <a:pPr marL="0" indent="0">
              <a:buNone/>
            </a:pPr>
            <a:r>
              <a:rPr lang="en-US" b="1" dirty="0"/>
              <a:t>*Thank you card.</a:t>
            </a:r>
          </a:p>
          <a:p>
            <a:pPr marL="0" indent="0">
              <a:buNone/>
            </a:pPr>
            <a:r>
              <a:rPr lang="en-US" b="1" dirty="0"/>
              <a:t>*Flyers/graphics on NAA website.  </a:t>
            </a:r>
          </a:p>
          <a:p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endParaRPr lang="en-US" dirty="0"/>
          </a:p>
        </p:txBody>
      </p:sp>
      <p:pic>
        <p:nvPicPr>
          <p:cNvPr id="2" name="Picture 1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74F10495-FB14-CD8B-EA3F-6C0628EF6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9042"/>
          <a:stretch/>
        </p:blipFill>
        <p:spPr>
          <a:xfrm>
            <a:off x="6215447" y="1816443"/>
            <a:ext cx="2360010" cy="26690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7697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3714A-FEAE-4DAA-620F-65A8BCDF7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6CC40-4DF9-A3FA-1ECD-63A304566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1283936"/>
            <a:ext cx="8042276" cy="936532"/>
          </a:xfrm>
        </p:spPr>
        <p:txBody>
          <a:bodyPr/>
          <a:lstStyle/>
          <a:p>
            <a:r>
              <a:rPr lang="en-US" dirty="0">
                <a:solidFill>
                  <a:srgbClr val="0F1742"/>
                </a:solidFill>
                <a:latin typeface="Baskerville Old Face"/>
                <a:cs typeface="Baskerville Old Face"/>
              </a:rPr>
              <a:t>Lights on Afterschool….</a:t>
            </a:r>
            <a:br>
              <a:rPr lang="en-US" dirty="0">
                <a:solidFill>
                  <a:srgbClr val="0F1742"/>
                </a:solidFill>
                <a:latin typeface="Baskerville Old Face"/>
                <a:cs typeface="Baskerville Old Face"/>
              </a:rPr>
            </a:br>
            <a:r>
              <a:rPr lang="en-US" dirty="0">
                <a:solidFill>
                  <a:srgbClr val="0F1742"/>
                </a:solidFill>
                <a:latin typeface="Baskerville Old Face"/>
                <a:cs typeface="Baskerville Old Face"/>
              </a:rPr>
              <a:t>start planning now </a:t>
            </a:r>
            <a:br>
              <a:rPr lang="en-US" dirty="0">
                <a:solidFill>
                  <a:srgbClr val="0F1742"/>
                </a:solidFill>
                <a:latin typeface="Baskerville Old Face"/>
                <a:cs typeface="Baskerville Old Face"/>
              </a:rPr>
            </a:br>
            <a:r>
              <a:rPr lang="en-US" dirty="0">
                <a:solidFill>
                  <a:srgbClr val="0F1742"/>
                </a:solidFill>
                <a:latin typeface="Baskerville Old Face"/>
                <a:cs typeface="Baskerville Old Face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B05CD-74FB-F684-5D5F-8AEC93F0A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2" y="2750200"/>
            <a:ext cx="8042276" cy="56094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latin typeface="Baskerville"/>
                <a:cs typeface="Baskerville"/>
              </a:rPr>
              <a:t>  </a:t>
            </a:r>
            <a:endParaRPr lang="en-US" dirty="0">
              <a:latin typeface="Baskerville"/>
              <a:cs typeface="Baskerville"/>
            </a:endParaRPr>
          </a:p>
          <a:p>
            <a:pPr marL="0" indent="0">
              <a:buNone/>
            </a:pPr>
            <a:endParaRPr lang="en-US" dirty="0">
              <a:latin typeface="Baskerville"/>
              <a:cs typeface="Baskerville"/>
            </a:endParaRPr>
          </a:p>
          <a:p>
            <a:pPr marL="0" indent="0" algn="ctr">
              <a:buNone/>
            </a:pPr>
            <a:endParaRPr lang="en-US" b="1" i="0" dirty="0">
              <a:solidFill>
                <a:srgbClr val="2F8DD5"/>
              </a:solidFill>
              <a:effectLst/>
              <a:latin typeface="Open Sans" panose="020B0606030504020204" pitchFamily="34" charset="0"/>
            </a:endParaRPr>
          </a:p>
          <a:p>
            <a:pPr marL="0" indent="0" algn="ctr">
              <a:buNone/>
            </a:pPr>
            <a:endParaRPr lang="en-US" b="0" i="0" dirty="0">
              <a:solidFill>
                <a:srgbClr val="4D4F53"/>
              </a:solidFill>
              <a:effectLst/>
              <a:latin typeface="Open Sans" panose="020B0606030504020204" pitchFamily="34" charset="0"/>
            </a:endParaRPr>
          </a:p>
          <a:p>
            <a:pPr marL="0" indent="0">
              <a:buNone/>
            </a:pPr>
            <a:endParaRPr lang="en-US" b="1" dirty="0">
              <a:latin typeface="Baskerville"/>
              <a:cs typeface="Baskerville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C11E0D-BB08-1ACC-C731-1396E086342D}"/>
              </a:ext>
            </a:extLst>
          </p:cNvPr>
          <p:cNvSpPr txBox="1"/>
          <p:nvPr/>
        </p:nvSpPr>
        <p:spPr>
          <a:xfrm>
            <a:off x="615543" y="4249179"/>
            <a:ext cx="79129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4" pitchFamily="34" charset="0"/>
              </a:rPr>
              <a:t>Launched in October 2000, </a:t>
            </a:r>
            <a:r>
              <a:rPr lang="en-US" b="0" i="1" dirty="0">
                <a:solidFill>
                  <a:srgbClr val="212529"/>
                </a:solidFill>
                <a:effectLst/>
                <a:latin typeface="Lato" panose="020F0502020204030204" pitchFamily="34" charset="0"/>
              </a:rPr>
              <a:t>Lights On Afterschool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4" pitchFamily="34" charset="0"/>
              </a:rPr>
              <a:t> is the only nationwide event celebrating afterschool programs and their important role in the lives of children, families and communities. </a:t>
            </a:r>
            <a:endParaRPr lang="en-US" dirty="0">
              <a:latin typeface="Baskerville Old Face" panose="02020602080505020303" pitchFamily="18" charset="77"/>
            </a:endParaRPr>
          </a:p>
        </p:txBody>
      </p:sp>
      <p:pic>
        <p:nvPicPr>
          <p:cNvPr id="5" name="Picture 4" descr="A logo with a light bulb and text&#10;&#10;AI-generated content may be incorrect.">
            <a:extLst>
              <a:ext uri="{FF2B5EF4-FFF2-40B4-BE49-F238E27FC236}">
                <a16:creationId xmlns:a16="http://schemas.microsoft.com/office/drawing/2014/main" id="{C14C0944-4FA5-6088-216F-6247025776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2" y="1435758"/>
            <a:ext cx="77724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133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Summer">
      <a:dk1>
        <a:sysClr val="windowText" lastClr="000000"/>
      </a:dk1>
      <a:lt1>
        <a:sysClr val="window" lastClr="FFFFFF"/>
      </a:lt1>
      <a:dk2>
        <a:srgbClr val="D16207"/>
      </a:dk2>
      <a:lt2>
        <a:srgbClr val="F0B31E"/>
      </a:lt2>
      <a:accent1>
        <a:srgbClr val="51A6C2"/>
      </a:accent1>
      <a:accent2>
        <a:srgbClr val="51C2A9"/>
      </a:accent2>
      <a:accent3>
        <a:srgbClr val="7EC251"/>
      </a:accent3>
      <a:accent4>
        <a:srgbClr val="E1DC53"/>
      </a:accent4>
      <a:accent5>
        <a:srgbClr val="B54721"/>
      </a:accent5>
      <a:accent6>
        <a:srgbClr val="A16BB1"/>
      </a:accent6>
      <a:hlink>
        <a:srgbClr val="A40A06"/>
      </a:hlink>
      <a:folHlink>
        <a:srgbClr val="837F16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6785</TotalTime>
  <Words>1002</Words>
  <Application>Microsoft Macintosh PowerPoint</Application>
  <PresentationFormat>On-screen Show (4:3)</PresentationFormat>
  <Paragraphs>134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Baskerville</vt:lpstr>
      <vt:lpstr>Baskerville Old Face</vt:lpstr>
      <vt:lpstr>Book Antiqua</vt:lpstr>
      <vt:lpstr>Calibri</vt:lpstr>
      <vt:lpstr>Lato</vt:lpstr>
      <vt:lpstr>News Gothic MT</vt:lpstr>
      <vt:lpstr>Open Sans</vt:lpstr>
      <vt:lpstr>Wingdings 2</vt:lpstr>
      <vt:lpstr>Breeze</vt:lpstr>
      <vt:lpstr>PowerPoint Presentation</vt:lpstr>
      <vt:lpstr> Shining the Light  on Afterschool Professionals  </vt:lpstr>
      <vt:lpstr> Shining the Light  on Afterschool Professionals  </vt:lpstr>
      <vt:lpstr> Shining the Light  on Afterschool Professionals  </vt:lpstr>
      <vt:lpstr> Why Celebrate? </vt:lpstr>
      <vt:lpstr>PowerPoint Presentation</vt:lpstr>
      <vt:lpstr> Ways to Celebrate… </vt:lpstr>
      <vt:lpstr>PowerPoint Presentation</vt:lpstr>
      <vt:lpstr>Lights on Afterschool…. start planning now   </vt:lpstr>
      <vt:lpstr>Lights on Afterschool…. start planning now   </vt:lpstr>
      <vt:lpstr>Lights on Afterschool…. start planning now   </vt:lpstr>
      <vt:lpstr> Planning a Lights on Afterschool Event….</vt:lpstr>
      <vt:lpstr>Afterschool Rally:   Give Big Lexington</vt:lpstr>
      <vt:lpstr>Expo:   Goal=Seek New Partners</vt:lpstr>
      <vt:lpstr> Planning a Lights on Afterschool Event….</vt:lpstr>
      <vt:lpstr> Planning a Lights on Afterschool Event….</vt:lpstr>
      <vt:lpstr> Planning a Lights on Afterschool Event….</vt:lpstr>
      <vt:lpstr>Reception:   Easy-to-Serve Meal  (sandwich, chips, cookie, drink)</vt:lpstr>
      <vt:lpstr> Planning a Lights on Afterschool Event….</vt:lpstr>
      <vt:lpstr> Planning a Lights on Afterschool Event….</vt:lpstr>
      <vt:lpstr> Planning a Lights on Afterschool Event….</vt:lpstr>
      <vt:lpstr>Afterschool Rally:   “Popcorn Activity”</vt:lpstr>
      <vt:lpstr> Planning a Lights on Afterschool Event….</vt:lpstr>
      <vt:lpstr>Reception:   Track Attendees=Meals Served</vt:lpstr>
      <vt:lpstr> Planning a Lights on Afterschool Event….</vt:lpstr>
      <vt:lpstr> Planning a Lights on Afterschool Event….</vt:lpstr>
      <vt:lpstr> Why was it worth it?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Dunn</dc:creator>
  <cp:lastModifiedBy>Patricia Sanchez-Stewart</cp:lastModifiedBy>
  <cp:revision>52</cp:revision>
  <cp:lastPrinted>2025-03-10T16:27:52Z</cp:lastPrinted>
  <dcterms:created xsi:type="dcterms:W3CDTF">2017-02-20T19:11:34Z</dcterms:created>
  <dcterms:modified xsi:type="dcterms:W3CDTF">2025-03-11T12:02:29Z</dcterms:modified>
</cp:coreProperties>
</file>