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9" r:id="rId3"/>
    <p:sldId id="278" r:id="rId4"/>
    <p:sldId id="266" r:id="rId5"/>
    <p:sldId id="273" r:id="rId6"/>
    <p:sldId id="275" r:id="rId7"/>
    <p:sldId id="268" r:id="rId8"/>
    <p:sldId id="267" r:id="rId9"/>
    <p:sldId id="271" r:id="rId10"/>
    <p:sldId id="269" r:id="rId11"/>
    <p:sldId id="270" r:id="rId12"/>
    <p:sldId id="262" r:id="rId13"/>
    <p:sldId id="261" r:id="rId14"/>
    <p:sldId id="283" r:id="rId15"/>
    <p:sldId id="282" r:id="rId16"/>
    <p:sldId id="263" r:id="rId17"/>
    <p:sldId id="258" r:id="rId18"/>
    <p:sldId id="257" r:id="rId19"/>
    <p:sldId id="259" r:id="rId20"/>
    <p:sldId id="260" r:id="rId21"/>
    <p:sldId id="264" r:id="rId22"/>
    <p:sldId id="265" r:id="rId23"/>
    <p:sldId id="280" r:id="rId24"/>
    <p:sldId id="2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F43E6B-DA71-144A-A809-BA85712D26A0}" v="269" dt="2022-09-14T14:00:24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39"/>
    <p:restoredTop sz="95288"/>
  </p:normalViewPr>
  <p:slideViewPr>
    <p:cSldViewPr snapToGrid="0">
      <p:cViewPr varScale="1">
        <p:scale>
          <a:sx n="111" d="100"/>
          <a:sy n="111" d="100"/>
        </p:scale>
        <p:origin x="2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3C3FA-F700-0342-3238-B2E00BE14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FEE1C-54F3-D0C6-7F7D-D60F2C5AA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F5A1F-0F79-455F-09A1-2A559570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69D47-64B1-76CC-CB6B-9491F3E3C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87453-0DC5-C5EC-A6A1-D656C5DF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5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BB12-FC05-EE8F-480F-0A698176F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D721F0-2BC1-8FBD-7F79-C1952D540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2BDF9-213D-AA17-5098-562668BDF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19595-F2DA-95DC-9C3A-5F360311A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08076-E15C-38D7-21C1-D7D435EC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701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1A3FC8-1FF1-F0EE-01B3-4312D7411A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D2EB-95CA-970D-EFEB-8B8081E09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CFAAB-755D-BAEF-AFDB-D2DD3B10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F452B-F709-D7B1-F3C2-A2393D26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2341B-4F80-61C3-6DD6-20090100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1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CC01D-4755-E305-9C14-615DD0476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2218B-2123-F664-FE33-E4C901ACF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468-5A4C-BD79-6112-26DAFB3F0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6496A-C56A-0C89-4448-6B493B8D3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07CB6-A68E-2E3A-E138-801ED0EAA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1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7F13-FB99-9511-77E6-595C2436A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A8D7A-192B-970F-9249-4C9DBD98F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EFB51-9580-7139-2DE5-3F0CBB4F2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ED1C7-E85E-83CD-31FE-E1B16B97F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8ECDE-E7BA-9474-89DC-3C005A7D0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6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9BD47-951C-3502-1DA2-D6650E74C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B77B9-5914-0079-4049-A3D4FDB8A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F26E2-813F-272C-9604-0175DAB48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683E76-A6E3-6955-FBC1-D08737FA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26D8D2-A089-FE9E-C926-924CD5E81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EADB73-0791-6210-D2FF-8CD73E49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2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088ED-FD97-12E4-F9A1-183B84EA0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1FBCDA-A5C8-B701-8918-F7B8232EF4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006CA-7C11-DAA2-DCE8-43151C6B7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DFFFB6-29CC-2E53-FD41-D2C9F1A3C4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98E24E-E118-9317-2610-4A972CB0B1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02F924-54AC-3D54-8677-31ACB1F7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D071CD-771D-92D3-C7A4-8E6EF4803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D34420-3BBE-4FA1-48EC-D9D146E2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2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B1C33-D9BB-6877-AE1E-B363E4AE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81A343-4C1C-E415-16CD-5F4D4DC0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8EEBD9-E20D-5B4C-A82B-FB76A4F07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9472E1-0EC2-3F9C-F768-94739231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0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8B54FB-E17E-F6C9-3061-308B9BB76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11070A-54B6-80CD-6745-BC524967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D82C6-01EA-B59C-9ACF-8BBEAAA6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1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DE64E-F064-8516-3BFF-115A6CB23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F2F19-41E5-4FA7-CAB2-D72ADD55B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810FC0-15BE-BCD4-7EE1-D20F5D7FB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58842A-D62B-7E66-9C4F-4FD8FB49E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938A9-5749-EE94-E183-765135B29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19F28-439B-C1E7-CA45-EC8A2A8C0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9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75A62-5AA6-721B-9984-4AE77BE8B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93D0A5-56D6-201F-3E7F-4DC1A06271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0D507-C6DD-1049-BB76-E0A5E5DF2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CBC24-782C-9265-CBA0-1AEA13BF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46286-EC33-E61A-B3C6-92174B6C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E01ED4-5BFA-EEA4-2CBA-9598096FC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7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405E6F-57D0-4135-A6CB-07DFF8134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A88D1-88EB-E5CE-2FB6-70361CB8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14824-349A-6F4E-C013-CC3370348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2B525-06B5-0A48-84BB-BE2114E47AF0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5F939-805B-DE68-8BA4-21E5F172B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9FB65-6341-D4A0-E327-2B04DE4F1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42CA0-2AE9-4E47-9A4D-BC79BF99E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78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graeme.eaglesham@future-kids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hyperlink" Target="http://www.future-kids.ne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3FA342B3-2EE5-933E-DAE1-888953F76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8571" r="20763"/>
          <a:stretch/>
        </p:blipFill>
        <p:spPr>
          <a:xfrm>
            <a:off x="41241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D8C724-C594-EE13-B597-25774BC6F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4900" y="1659461"/>
            <a:ext cx="9563100" cy="2900518"/>
          </a:xfrm>
        </p:spPr>
        <p:txBody>
          <a:bodyPr>
            <a:noAutofit/>
          </a:bodyPr>
          <a:lstStyle/>
          <a:p>
            <a:r>
              <a:rPr lang="en-US" sz="5600" b="1" dirty="0">
                <a:solidFill>
                  <a:srgbClr val="FFFFFF"/>
                </a:solidFill>
                <a:latin typeface="+mn-lt"/>
              </a:rPr>
              <a:t>Promoting </a:t>
            </a:r>
            <a:br>
              <a:rPr lang="en-US" sz="5600" b="1" dirty="0">
                <a:solidFill>
                  <a:srgbClr val="FFFFFF"/>
                </a:solidFill>
                <a:latin typeface="+mn-lt"/>
              </a:rPr>
            </a:br>
            <a:r>
              <a:rPr lang="en-US" sz="5600" b="1" dirty="0">
                <a:solidFill>
                  <a:srgbClr val="FFFFFF"/>
                </a:solidFill>
                <a:latin typeface="+mn-lt"/>
              </a:rPr>
              <a:t>PHYSICAL HEALTH </a:t>
            </a:r>
            <a:br>
              <a:rPr lang="en-US" sz="5600" b="1" dirty="0">
                <a:solidFill>
                  <a:srgbClr val="FFFFFF"/>
                </a:solidFill>
                <a:latin typeface="+mn-lt"/>
              </a:rPr>
            </a:br>
            <a:r>
              <a:rPr lang="en-US" sz="5600" b="1" dirty="0">
                <a:solidFill>
                  <a:srgbClr val="FFFFFF"/>
                </a:solidFill>
                <a:latin typeface="+mn-lt"/>
              </a:rPr>
              <a:t>and teaching </a:t>
            </a:r>
            <a:br>
              <a:rPr lang="en-US" sz="5600" b="1" dirty="0">
                <a:solidFill>
                  <a:srgbClr val="FFFFFF"/>
                </a:solidFill>
                <a:latin typeface="+mn-lt"/>
              </a:rPr>
            </a:br>
            <a:r>
              <a:rPr lang="en-US" sz="5600" b="1" dirty="0">
                <a:solidFill>
                  <a:srgbClr val="FFFFFF"/>
                </a:solidFill>
                <a:latin typeface="+mn-lt"/>
              </a:rPr>
              <a:t>POSITIVE VALUES </a:t>
            </a:r>
            <a:br>
              <a:rPr lang="en-US" sz="5600" b="1" dirty="0">
                <a:solidFill>
                  <a:srgbClr val="FFFFFF"/>
                </a:solidFill>
                <a:latin typeface="+mn-lt"/>
              </a:rPr>
            </a:br>
            <a:r>
              <a:rPr lang="en-US" sz="5600" b="1" dirty="0">
                <a:solidFill>
                  <a:srgbClr val="FFFFFF"/>
                </a:solidFill>
                <a:latin typeface="+mn-lt"/>
              </a:rPr>
              <a:t>through Future Kids programs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0F2922-AB9F-E8FE-5C0D-2E66B3E30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30265"/>
            <a:ext cx="9144000" cy="1098395"/>
          </a:xfrm>
        </p:spPr>
        <p:txBody>
          <a:bodyPr>
            <a:normAutofit/>
          </a:bodyPr>
          <a:lstStyle/>
          <a:p>
            <a:r>
              <a:rPr lang="en-US" sz="2600" b="1" spc="200" dirty="0">
                <a:solidFill>
                  <a:srgbClr val="FFFFFF"/>
                </a:solidFill>
              </a:rPr>
              <a:t>RESPECT-RESPONSIBILITY-TEAMWORK-SPORTSMANSHIP</a:t>
            </a:r>
          </a:p>
          <a:p>
            <a:r>
              <a:rPr lang="en-US" sz="2600" b="1" spc="200" dirty="0">
                <a:solidFill>
                  <a:srgbClr val="FFFFFF"/>
                </a:solidFill>
              </a:rPr>
              <a:t>LEADERSHIP-DETERMINATION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4B8C6D8-CC06-9F91-9978-F35EEED73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4200" y="518316"/>
            <a:ext cx="2190750" cy="62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073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Building Self Esteem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10515600" cy="35550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Participation in sports can positively affect aspects of personal development among young people</a:t>
            </a:r>
            <a:r>
              <a:rPr lang="en-US" dirty="0"/>
              <a:t>, such as self-esteem, goal-setting, resilience and leadership.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However, government studies show that the quality of coaching is a key factor in maximizing these positive effects*.</a:t>
            </a:r>
            <a:endParaRPr lang="en-US" sz="22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09DD7-F9C0-0222-980D-9B774D80048B}"/>
              </a:ext>
            </a:extLst>
          </p:cNvPr>
          <p:cNvSpPr txBox="1"/>
          <p:nvPr/>
        </p:nvSpPr>
        <p:spPr>
          <a:xfrm>
            <a:off x="838200" y="6243569"/>
            <a:ext cx="108539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/>
              <a:t>* Government Accountability office 2012</a:t>
            </a:r>
          </a:p>
        </p:txBody>
      </p:sp>
    </p:spTree>
    <p:extLst>
      <p:ext uri="{BB962C8B-B14F-4D97-AF65-F5344CB8AC3E}">
        <p14:creationId xmlns:p14="http://schemas.microsoft.com/office/powerpoint/2010/main" val="257871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Creating a positive future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9994"/>
            <a:ext cx="10515600" cy="355503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400" b="1" dirty="0"/>
              <a:t>Future Kids believes that all children, regardless of zip code or ability</a:t>
            </a:r>
            <a:r>
              <a:rPr lang="en-US" sz="2400" dirty="0"/>
              <a:t>, should have access to regular sport activities, quality coaching, and positive role models.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/>
              <a:t>The physical, mental, social, emotional, cognitive and academic benefits associated with youth sports are clearly documented. </a:t>
            </a:r>
            <a:br>
              <a:rPr lang="en-US" sz="2400" dirty="0"/>
            </a:br>
            <a:r>
              <a:rPr lang="en-US" sz="2400" b="1" dirty="0"/>
              <a:t>Schools and their communities thrive when they promote policies and develop infrastructure that encourage sport and recreation activity.*</a:t>
            </a:r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09DD7-F9C0-0222-980D-9B774D80048B}"/>
              </a:ext>
            </a:extLst>
          </p:cNvPr>
          <p:cNvSpPr txBox="1"/>
          <p:nvPr/>
        </p:nvSpPr>
        <p:spPr>
          <a:xfrm>
            <a:off x="838200" y="6243569"/>
            <a:ext cx="10853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* Aspen Institute Project Play</a:t>
            </a:r>
          </a:p>
        </p:txBody>
      </p:sp>
    </p:spTree>
    <p:extLst>
      <p:ext uri="{BB962C8B-B14F-4D97-AF65-F5344CB8AC3E}">
        <p14:creationId xmlns:p14="http://schemas.microsoft.com/office/powerpoint/2010/main" val="32535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Why do we need to teach </a:t>
            </a:r>
            <a:b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</a:br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kids positive values?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3293"/>
            <a:ext cx="10853928" cy="397922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/>
              <a:t>Now, more than ever, our children need guidance to make good decisions, be considerate of others needs, and to become respectful, reliable members of society.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Societal values are changing.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Dual working parents with less time to educate their kids.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Kids increasingly influenced by what they see on TV, online and in social media.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Underfunded and understaffed schools.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Lack of positive role models in underserved areas.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2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574361"/>
            <a:ext cx="11018520" cy="10985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600" b="1" dirty="0"/>
            </a:br>
            <a:br>
              <a:rPr lang="en-US" sz="4600" b="1" dirty="0"/>
            </a:br>
            <a:r>
              <a:rPr lang="en-US" sz="5300" b="1" dirty="0">
                <a:latin typeface="+mn-lt"/>
              </a:rPr>
              <a:t>Sports gives us the vehicle </a:t>
            </a:r>
            <a:br>
              <a:rPr lang="en-US" sz="5300" b="1" dirty="0">
                <a:latin typeface="+mn-lt"/>
              </a:rPr>
            </a:br>
            <a:r>
              <a:rPr lang="en-US" sz="5300" b="1" dirty="0">
                <a:latin typeface="+mn-lt"/>
              </a:rPr>
              <a:t>to teach values, but……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96447D48-BE08-2651-5FB8-0BF3D707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784D99-B5A2-85F0-6A37-BD0875C1D944}"/>
              </a:ext>
            </a:extLst>
          </p:cNvPr>
          <p:cNvSpPr txBox="1"/>
          <p:nvPr/>
        </p:nvSpPr>
        <p:spPr>
          <a:xfrm>
            <a:off x="987371" y="2520398"/>
            <a:ext cx="56103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Kids will not necessarily learn positive values and good character traits just by taking part in a sporting event.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Coaches need to intentionally explain and interpret positive moments, actions and decisions in a language that the kids can understand. 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147E1-CCB8-9C88-2E8C-4F82E8915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529" y="2105163"/>
            <a:ext cx="35941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9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574361"/>
            <a:ext cx="11018520" cy="10985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600" b="1" dirty="0"/>
            </a:br>
            <a:br>
              <a:rPr lang="en-US" sz="4600" b="1" dirty="0"/>
            </a:br>
            <a:r>
              <a:rPr lang="en-US" sz="5300" b="1" dirty="0">
                <a:latin typeface="+mn-lt"/>
              </a:rPr>
              <a:t>Through Sports, Future Kids </a:t>
            </a:r>
            <a:br>
              <a:rPr lang="en-US" sz="5300" b="1" dirty="0">
                <a:latin typeface="+mn-lt"/>
              </a:rPr>
            </a:br>
            <a:r>
              <a:rPr lang="en-US" sz="5300" b="1" dirty="0">
                <a:latin typeface="+mn-lt"/>
              </a:rPr>
              <a:t>teaches kids positive values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96447D48-BE08-2651-5FB8-0BF3D707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pic>
        <p:nvPicPr>
          <p:cNvPr id="2050" name="Picture 2" descr="May be an image of 6 people, people standing and outdoors">
            <a:extLst>
              <a:ext uri="{FF2B5EF4-FFF2-40B4-BE49-F238E27FC236}">
                <a16:creationId xmlns:a16="http://schemas.microsoft.com/office/drawing/2014/main" id="{5D5B1C9C-4B4D-00FD-BD0D-1EE86D244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748" y="1896382"/>
            <a:ext cx="3498265" cy="466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784D99-B5A2-85F0-6A37-BD0875C1D944}"/>
              </a:ext>
            </a:extLst>
          </p:cNvPr>
          <p:cNvSpPr txBox="1"/>
          <p:nvPr/>
        </p:nvSpPr>
        <p:spPr>
          <a:xfrm>
            <a:off x="987371" y="2520398"/>
            <a:ext cx="56103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Engage </a:t>
            </a:r>
            <a:r>
              <a:rPr lang="en-US" sz="2400" dirty="0"/>
              <a:t>kids in a fun and healthy sports activity.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Explain </a:t>
            </a:r>
            <a:r>
              <a:rPr lang="en-US" sz="2400" dirty="0"/>
              <a:t>values in kid friendly terms that they will understand.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Reinforce </a:t>
            </a:r>
            <a:r>
              <a:rPr lang="en-US" sz="2400" dirty="0"/>
              <a:t>positive values and behaviors within each session.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24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464986"/>
            <a:ext cx="11018520" cy="10985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4600" b="1" dirty="0"/>
            </a:br>
            <a:br>
              <a:rPr lang="en-US" sz="4600" b="1" dirty="0"/>
            </a:br>
            <a:r>
              <a:rPr lang="en-US" sz="5300" b="1" dirty="0">
                <a:latin typeface="+mn-lt"/>
              </a:rPr>
              <a:t>FUTURE KIDS VALUES FOR LIFE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96447D48-BE08-2651-5FB8-0BF3D707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784D99-B5A2-85F0-6A37-BD0875C1D944}"/>
              </a:ext>
            </a:extLst>
          </p:cNvPr>
          <p:cNvSpPr txBox="1"/>
          <p:nvPr/>
        </p:nvSpPr>
        <p:spPr>
          <a:xfrm>
            <a:off x="1664716" y="2132574"/>
            <a:ext cx="5610387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RESPECT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RESPONSIBILITY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TEAMWORK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SPORTSMANSHIP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LEADERSHIP</a:t>
            </a:r>
          </a:p>
          <a:p>
            <a:pPr>
              <a:lnSpc>
                <a:spcPct val="150000"/>
              </a:lnSpc>
            </a:pPr>
            <a:r>
              <a:rPr lang="en-US" sz="2800" b="1" dirty="0"/>
              <a:t>DETERMINATION</a:t>
            </a:r>
            <a:endParaRPr lang="en-US" sz="2800" dirty="0"/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1026" name="Picture 2" descr="NAIA Champions of Character - Multnomah University Athletics">
            <a:extLst>
              <a:ext uri="{FF2B5EF4-FFF2-40B4-BE49-F238E27FC236}">
                <a16:creationId xmlns:a16="http://schemas.microsoft.com/office/drawing/2014/main" id="{5D46A8CD-5BFF-DF49-331F-917D680B4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819" y="3323071"/>
            <a:ext cx="1863794" cy="161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8C9757-9FF3-B766-0D8A-B6E4215D7D95}"/>
              </a:ext>
            </a:extLst>
          </p:cNvPr>
          <p:cNvSpPr txBox="1"/>
          <p:nvPr/>
        </p:nvSpPr>
        <p:spPr>
          <a:xfrm>
            <a:off x="8192025" y="2372139"/>
            <a:ext cx="3353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Inspired by the NAIA Champions of Character initiative.</a:t>
            </a:r>
          </a:p>
        </p:txBody>
      </p:sp>
    </p:spTree>
    <p:extLst>
      <p:ext uri="{BB962C8B-B14F-4D97-AF65-F5344CB8AC3E}">
        <p14:creationId xmlns:p14="http://schemas.microsoft.com/office/powerpoint/2010/main" val="317079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9351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RESPECT</a:t>
            </a:r>
            <a:br>
              <a:rPr lang="en-US" sz="4600" b="1" dirty="0"/>
            </a:br>
            <a:endParaRPr lang="en-US" sz="4600" b="1" dirty="0"/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ow to Talk to Your Child's Coach">
            <a:extLst>
              <a:ext uri="{FF2B5EF4-FFF2-40B4-BE49-F238E27FC236}">
                <a16:creationId xmlns:a16="http://schemas.microsoft.com/office/drawing/2014/main" id="{14911A65-D39F-8836-5D9B-7722BD3F7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6" r="17199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con&#10;&#10;Description automatically generated with medium confidence">
            <a:extLst>
              <a:ext uri="{FF2B5EF4-FFF2-40B4-BE49-F238E27FC236}">
                <a16:creationId xmlns:a16="http://schemas.microsoft.com/office/drawing/2014/main" id="{A1D05F2E-EA60-A879-5212-BB6C5F14E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33580F-A726-E9FE-CF6C-42361A3AEBB2}"/>
              </a:ext>
            </a:extLst>
          </p:cNvPr>
          <p:cNvSpPr txBox="1"/>
          <p:nvPr/>
        </p:nvSpPr>
        <p:spPr>
          <a:xfrm>
            <a:off x="800161" y="2174546"/>
            <a:ext cx="56103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Treat people with courtesy, politeness, and kindness.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Say “Please” when asking for something and “Thank You” when receiving it.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Look at your coach and don’t bounce your ball when they are talking to you.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468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62523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RESPONSIBILITY</a:t>
            </a:r>
            <a:br>
              <a:rPr lang="en-US" sz="4600" b="1" dirty="0">
                <a:latin typeface="Gill Sans Ultra Bold" panose="020B0A02020104020203" pitchFamily="34" charset="77"/>
              </a:rPr>
            </a:br>
            <a:endParaRPr lang="en-US" sz="4600" b="1" dirty="0">
              <a:latin typeface="Gill Sans Ultra Bold" panose="020B0A02020104020203" pitchFamily="34" charset="77"/>
            </a:endParaRPr>
          </a:p>
        </p:txBody>
      </p:sp>
      <p:sp>
        <p:nvSpPr>
          <p:cNvPr id="2067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s it OK to give my children juice and sports drinks? | Family |  timesnews.net">
            <a:extLst>
              <a:ext uri="{FF2B5EF4-FFF2-40B4-BE49-F238E27FC236}">
                <a16:creationId xmlns:a16="http://schemas.microsoft.com/office/drawing/2014/main" id="{47DBC210-26C8-B09C-3C91-1342F3BCE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2" r="2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4BC9188C-0639-0135-0559-AD21C6D17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7C10DF-86DE-99FD-4389-1A873D9F2592}"/>
              </a:ext>
            </a:extLst>
          </p:cNvPr>
          <p:cNvSpPr txBox="1"/>
          <p:nvPr/>
        </p:nvSpPr>
        <p:spPr>
          <a:xfrm>
            <a:off x="800161" y="2174546"/>
            <a:ext cx="56103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Being dependable, making good choices, and taking accountability for your actions.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Making your bed and brushing your teeth in the morning.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Showing up on time for practice with your ball, shin-guards and water bottle.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355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Rectangle 410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78021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TEAMWORK</a:t>
            </a:r>
            <a:br>
              <a:rPr lang="en-US" sz="4600" b="1" dirty="0"/>
            </a:br>
            <a:endParaRPr lang="en-US" sz="4600" b="1" dirty="0"/>
          </a:p>
        </p:txBody>
      </p:sp>
      <p:sp>
        <p:nvSpPr>
          <p:cNvPr id="410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F437CC69-BFF1-E736-2363-2E495FA0A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pic>
        <p:nvPicPr>
          <p:cNvPr id="5122" name="Picture 2" descr="No photo description available.">
            <a:extLst>
              <a:ext uri="{FF2B5EF4-FFF2-40B4-BE49-F238E27FC236}">
                <a16:creationId xmlns:a16="http://schemas.microsoft.com/office/drawing/2014/main" id="{CF7F0383-A886-8ACC-CFB5-C085D7FCD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352" y="2000186"/>
            <a:ext cx="3296292" cy="411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19AFCB-CEBA-EE05-1D90-0CF0B1993DC2}"/>
              </a:ext>
            </a:extLst>
          </p:cNvPr>
          <p:cNvSpPr txBox="1"/>
          <p:nvPr/>
        </p:nvSpPr>
        <p:spPr>
          <a:xfrm>
            <a:off x="800161" y="2174546"/>
            <a:ext cx="56103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The process of working together with a group of people in order to achieve a common goal.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Working with your friends collaboratively on a class project.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Even though you like to dribble the ball all the time, passing the ball to a teammate who is in space can can help your team score more goals.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993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62523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SPORTSMANSHIP</a:t>
            </a:r>
            <a:br>
              <a:rPr lang="en-US" sz="4600" b="1" dirty="0"/>
            </a:br>
            <a:endParaRPr lang="en-US" sz="4600" b="1" dirty="0"/>
          </a:p>
        </p:txBody>
      </p:sp>
      <p:sp>
        <p:nvSpPr>
          <p:cNvPr id="104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North Dallas - Team Home North Dallas Bulldogs Sports">
            <a:extLst>
              <a:ext uri="{FF2B5EF4-FFF2-40B4-BE49-F238E27FC236}">
                <a16:creationId xmlns:a16="http://schemas.microsoft.com/office/drawing/2014/main" id="{4A2DBC98-CDC2-12BD-8C49-A7635D0816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6" r="11847"/>
          <a:stretch/>
        </p:blipFill>
        <p:spPr bwMode="auto">
          <a:xfrm>
            <a:off x="7858538" y="2487894"/>
            <a:ext cx="3760969" cy="328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2CAB5E35-9D96-4106-EF01-6075C81C4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E75AF5-24A1-6B30-4380-5161B1A69D70}"/>
              </a:ext>
            </a:extLst>
          </p:cNvPr>
          <p:cNvSpPr txBox="1"/>
          <p:nvPr/>
        </p:nvSpPr>
        <p:spPr>
          <a:xfrm>
            <a:off x="800161" y="2174546"/>
            <a:ext cx="56103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Fair and generous behavior, or treatment of others.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Congratulating a classmate for winning the Spelling Bee or Science Fair, when you wanted to win.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Offering to help an opponent up after they have fallen during play.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028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25" y="82124"/>
            <a:ext cx="10756768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+mn-lt"/>
              </a:rPr>
              <a:t>Welcome</a:t>
            </a:r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703" y="565771"/>
            <a:ext cx="1574800" cy="44851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827F12-5B1D-33F8-699D-2F03DDA81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4215" y="1848422"/>
            <a:ext cx="7734300" cy="397922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/>
              <a:t>Nebraska’s largest after school sports program.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Soccer, Tennis, Fitness and Esports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Over 60 schools, serving 1,000 youth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b="1" dirty="0"/>
              <a:t>*Meet the team*</a:t>
            </a:r>
          </a:p>
          <a:p>
            <a:endParaRPr lang="en-US" sz="2200" b="1" dirty="0"/>
          </a:p>
          <a:p>
            <a:endParaRPr lang="en-US" sz="2200" b="1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B1A1B7E-D39A-5277-D136-D934B11EBD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02" b="10023"/>
          <a:stretch/>
        </p:blipFill>
        <p:spPr>
          <a:xfrm>
            <a:off x="6637282" y="2695827"/>
            <a:ext cx="4797652" cy="272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2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9351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LEADERSHIP</a:t>
            </a:r>
            <a:br>
              <a:rPr lang="en-US" sz="4600" b="1" dirty="0">
                <a:latin typeface="Gill Sans Ultra Bold" panose="020B0A02020104020203" pitchFamily="34" charset="77"/>
              </a:rPr>
            </a:br>
            <a:endParaRPr lang="en-US" sz="4600" b="1" dirty="0">
              <a:latin typeface="Gill Sans Ultra Bold" panose="020B0A02020104020203" pitchFamily="34" charset="77"/>
            </a:endParaRPr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How to Spot Your Next Team Captain">
            <a:extLst>
              <a:ext uri="{FF2B5EF4-FFF2-40B4-BE49-F238E27FC236}">
                <a16:creationId xmlns:a16="http://schemas.microsoft.com/office/drawing/2014/main" id="{43EB0537-DFAD-E2A2-1BA3-75C3AC7291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8" r="12386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D5B67B9-7899-C429-ECDA-A0E7EA42D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BC0455-F483-5370-3504-3266F2D4A2CD}"/>
              </a:ext>
            </a:extLst>
          </p:cNvPr>
          <p:cNvSpPr txBox="1"/>
          <p:nvPr/>
        </p:nvSpPr>
        <p:spPr>
          <a:xfrm>
            <a:off x="800161" y="2174546"/>
            <a:ext cx="56103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Influence others to do better through your own examples and actions.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Influence others to do better through your own examples and actions.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Set a good example with your behavior and effort at every practice and encourage your teammates.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1388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987" y="371247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DETERMINATION</a:t>
            </a:r>
            <a:br>
              <a:rPr lang="en-US" sz="4600" b="1" dirty="0">
                <a:latin typeface="Gill Sans Ultra Bold" panose="020B0A02020104020203" pitchFamily="34" charset="77"/>
              </a:rPr>
            </a:br>
            <a:endParaRPr lang="en-US" sz="4600" b="1" dirty="0">
              <a:latin typeface="Gill Sans Ultra Bold" panose="020B0A02020104020203" pitchFamily="34" charset="77"/>
            </a:endParaRPr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Psychology of Injury Part 2 - Colorado Rapids Youth Soccer Club">
            <a:extLst>
              <a:ext uri="{FF2B5EF4-FFF2-40B4-BE49-F238E27FC236}">
                <a16:creationId xmlns:a16="http://schemas.microsoft.com/office/drawing/2014/main" id="{27F6616D-83DB-7C70-6AF6-75E00119E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9" r="10469"/>
          <a:stretch/>
        </p:blipFill>
        <p:spPr bwMode="auto">
          <a:xfrm>
            <a:off x="8068537" y="1911493"/>
            <a:ext cx="3550970" cy="404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6213" y="565771"/>
            <a:ext cx="1574800" cy="448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462585-CB2E-E0D0-0D9A-D097D47F0E29}"/>
              </a:ext>
            </a:extLst>
          </p:cNvPr>
          <p:cNvSpPr txBox="1"/>
          <p:nvPr/>
        </p:nvSpPr>
        <p:spPr>
          <a:xfrm>
            <a:off x="800161" y="2174546"/>
            <a:ext cx="56103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Definition: </a:t>
            </a:r>
            <a:r>
              <a:rPr lang="en-US" sz="2400" dirty="0"/>
              <a:t>The will to work hard and not give up, even when things get tough.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Example: </a:t>
            </a:r>
            <a:r>
              <a:rPr lang="en-US" sz="2400" dirty="0"/>
              <a:t>Be determined when you learn a new skill, or musical instrument – you will make mistakes at first but will master it in the end.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Future Kids Example: </a:t>
            </a:r>
            <a:r>
              <a:rPr lang="en-US" sz="2400" dirty="0"/>
              <a:t>Keep running and trying your hardest even when your team is losing.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461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371247"/>
            <a:ext cx="10756768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FUTURE KIDS PROGRAMS</a:t>
            </a:r>
            <a:br>
              <a:rPr lang="en-US" sz="4600" b="1" dirty="0"/>
            </a:br>
            <a:endParaRPr lang="en-US" sz="4600" b="1" dirty="0"/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703" y="565771"/>
            <a:ext cx="1574800" cy="44851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827F12-5B1D-33F8-699D-2F03DDA81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116"/>
            <a:ext cx="6299200" cy="39792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b="1" dirty="0"/>
              <a:t>Summer Camps</a:t>
            </a:r>
          </a:p>
          <a:p>
            <a:endParaRPr lang="en-US" sz="2200" b="1" dirty="0"/>
          </a:p>
          <a:p>
            <a:r>
              <a:rPr lang="en-US" sz="2200" b="1" dirty="0"/>
              <a:t>Spring/Fall/Winter Break Camps</a:t>
            </a:r>
          </a:p>
          <a:p>
            <a:endParaRPr lang="en-US" sz="2200" b="1" dirty="0"/>
          </a:p>
          <a:p>
            <a:r>
              <a:rPr lang="en-US" sz="2200" b="1" dirty="0"/>
              <a:t>School Fitness/Soccer/Sports Days</a:t>
            </a:r>
          </a:p>
          <a:p>
            <a:endParaRPr lang="en-US" sz="2200" b="1" dirty="0"/>
          </a:p>
          <a:p>
            <a:r>
              <a:rPr lang="en-US" sz="2200" b="1" dirty="0"/>
              <a:t>Physical Education Classes</a:t>
            </a:r>
          </a:p>
          <a:p>
            <a:endParaRPr lang="en-US" sz="2200" b="1" dirty="0"/>
          </a:p>
          <a:p>
            <a:r>
              <a:rPr lang="en-US" sz="2200" b="1" dirty="0"/>
              <a:t>After School Programs</a:t>
            </a:r>
          </a:p>
          <a:p>
            <a:endParaRPr lang="en-US" sz="2200" b="1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1028" name="Picture 4" descr="May be an image of 2 people, people standing and outdoors">
            <a:extLst>
              <a:ext uri="{FF2B5EF4-FFF2-40B4-BE49-F238E27FC236}">
                <a16:creationId xmlns:a16="http://schemas.microsoft.com/office/drawing/2014/main" id="{0CA4C19D-3CB1-CBC4-0C67-5DA340D5C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046" y="2176908"/>
            <a:ext cx="5339247" cy="400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90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-90405"/>
            <a:ext cx="10756768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Q&amp;A</a:t>
            </a:r>
            <a:endParaRPr lang="en-US" sz="4600" b="1" dirty="0"/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703" y="565771"/>
            <a:ext cx="1574800" cy="44851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827F12-5B1D-33F8-699D-2F03DDA81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116"/>
            <a:ext cx="6299200" cy="397922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800" dirty="0"/>
              <a:t>Ask us anything!</a:t>
            </a:r>
          </a:p>
          <a:p>
            <a:endParaRPr lang="en-US" sz="2200" b="1" dirty="0"/>
          </a:p>
          <a:p>
            <a:endParaRPr lang="en-US" sz="2200" b="1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C9ABE-A2B4-DEC8-8EB1-96EA53FA7D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3000"/>
                    </a14:imgEffect>
                    <a14:imgEffect>
                      <a14:brightnessContrast contrast="17000"/>
                    </a14:imgEffect>
                  </a14:imgLayer>
                </a14:imgProps>
              </a:ext>
            </a:extLst>
          </a:blip>
          <a:srcRect l="5233" t="15067"/>
          <a:stretch/>
        </p:blipFill>
        <p:spPr>
          <a:xfrm>
            <a:off x="5819783" y="2312912"/>
            <a:ext cx="5725510" cy="3139968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412847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-90405"/>
            <a:ext cx="10756768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b="1" dirty="0">
                <a:latin typeface="Gill Sans Ultra Bold" panose="020B0A02020104020203" pitchFamily="34" charset="77"/>
              </a:rPr>
              <a:t>Contact Us</a:t>
            </a:r>
            <a:endParaRPr lang="en-US" sz="4600" b="1" dirty="0"/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703" y="565771"/>
            <a:ext cx="1574800" cy="44851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5827F12-5B1D-33F8-699D-2F03DDA81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116"/>
            <a:ext cx="6797040" cy="183267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b="1" dirty="0"/>
              <a:t>Phone: 402-215-3634</a:t>
            </a:r>
          </a:p>
          <a:p>
            <a:r>
              <a:rPr lang="en-US" sz="2800" b="1" dirty="0"/>
              <a:t>E-mail: </a:t>
            </a:r>
            <a:r>
              <a:rPr lang="en-US" sz="2800" dirty="0">
                <a:hlinkClick r:id="rId3"/>
              </a:rPr>
              <a:t>graeme.eaglesham@future-kids.org</a:t>
            </a:r>
            <a:endParaRPr lang="en-US" sz="2800" dirty="0"/>
          </a:p>
          <a:p>
            <a:r>
              <a:rPr lang="en-US" sz="2800" b="1" dirty="0"/>
              <a:t>Website: </a:t>
            </a:r>
            <a:r>
              <a:rPr lang="en-US" sz="2800" dirty="0">
                <a:hlinkClick r:id="rId4"/>
              </a:rPr>
              <a:t>www.future-kids.net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200" b="1" dirty="0"/>
          </a:p>
          <a:p>
            <a:endParaRPr lang="en-US" sz="2200" b="1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58BDEB-0AC3-F08C-D89D-5B1486866F8C}"/>
              </a:ext>
            </a:extLst>
          </p:cNvPr>
          <p:cNvSpPr/>
          <p:nvPr/>
        </p:nvSpPr>
        <p:spPr>
          <a:xfrm>
            <a:off x="7659093" y="1909781"/>
            <a:ext cx="3886200" cy="218802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3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4" name="Rectangle 5133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8110B2-539F-9261-5C0A-8359963A9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756768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+mn-lt"/>
              </a:rPr>
              <a:t>The Start of Future Kids</a:t>
            </a:r>
          </a:p>
        </p:txBody>
      </p:sp>
      <p:sp>
        <p:nvSpPr>
          <p:cNvPr id="5136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E80326B-6E78-6D1D-219B-2E67E138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703" y="565771"/>
            <a:ext cx="1574800" cy="448512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5D9825-1E80-5D25-13F4-F8CB7ECAB12A}"/>
              </a:ext>
            </a:extLst>
          </p:cNvPr>
          <p:cNvSpPr txBox="1">
            <a:spLocks/>
          </p:cNvSpPr>
          <p:nvPr/>
        </p:nvSpPr>
        <p:spPr>
          <a:xfrm>
            <a:off x="572492" y="1944421"/>
            <a:ext cx="6536967" cy="3979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dirty="0"/>
              <a:t>2017 – 1</a:t>
            </a:r>
            <a:r>
              <a:rPr lang="en-US" sz="2800" baseline="30000" dirty="0"/>
              <a:t>st</a:t>
            </a:r>
            <a:r>
              <a:rPr lang="en-US" sz="2800" dirty="0"/>
              <a:t> Omaha school programs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New sports added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Expansion into rural communities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Physical activity and values</a:t>
            </a:r>
          </a:p>
          <a:p>
            <a:endParaRPr lang="en-US" sz="22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sz="2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A775FA-106B-B923-4133-9FA36ED08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527" y="2247237"/>
            <a:ext cx="4820554" cy="2696200"/>
          </a:xfrm>
          <a:prstGeom prst="rect">
            <a:avLst/>
          </a:prstGeom>
          <a:ln w="25400">
            <a:noFill/>
          </a:ln>
        </p:spPr>
      </p:pic>
    </p:spTree>
    <p:extLst>
      <p:ext uri="{BB962C8B-B14F-4D97-AF65-F5344CB8AC3E}">
        <p14:creationId xmlns:p14="http://schemas.microsoft.com/office/powerpoint/2010/main" val="222323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The value of Sports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9036" y="1934532"/>
            <a:ext cx="11085642" cy="429075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Sports activity helps children develop and improve: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Cognitive skills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Academic achievement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Grades, test scores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Attitudes and academic behavior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Concentration, attention, and improved classroom behavior.</a:t>
            </a:r>
            <a:endParaRPr lang="en-US" sz="22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8F6301-FDF6-826B-4C56-1F8ABE2ACA04}"/>
              </a:ext>
            </a:extLst>
          </p:cNvPr>
          <p:cNvSpPr txBox="1"/>
          <p:nvPr/>
        </p:nvSpPr>
        <p:spPr>
          <a:xfrm>
            <a:off x="2156990" y="6306489"/>
            <a:ext cx="936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*Nationwide Study by Piche, 2014. </a:t>
            </a:r>
          </a:p>
        </p:txBody>
      </p:sp>
    </p:spTree>
    <p:extLst>
      <p:ext uri="{BB962C8B-B14F-4D97-AF65-F5344CB8AC3E}">
        <p14:creationId xmlns:p14="http://schemas.microsoft.com/office/powerpoint/2010/main" val="129477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rom the Sport for All, Play for Life report. click to enlarge">
            <a:extLst>
              <a:ext uri="{FF2B5EF4-FFF2-40B4-BE49-F238E27FC236}">
                <a16:creationId xmlns:a16="http://schemas.microsoft.com/office/drawing/2014/main" id="{762708A9-4725-2FA0-5783-F1EFDD215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29" y="501107"/>
            <a:ext cx="9537341" cy="585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85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How does exercise impact kids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8F6301-FDF6-826B-4C56-1F8ABE2ACA04}"/>
              </a:ext>
            </a:extLst>
          </p:cNvPr>
          <p:cNvSpPr txBox="1"/>
          <p:nvPr/>
        </p:nvSpPr>
        <p:spPr>
          <a:xfrm>
            <a:off x="1885122" y="6046513"/>
            <a:ext cx="936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*Dr. John Ratey – Harvard Medical School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994F86-C427-2510-A390-1766EDA730DC}"/>
              </a:ext>
            </a:extLst>
          </p:cNvPr>
          <p:cNvSpPr txBox="1"/>
          <p:nvPr/>
        </p:nvSpPr>
        <p:spPr>
          <a:xfrm>
            <a:off x="1079500" y="2055813"/>
            <a:ext cx="10274300" cy="36312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dirty="0"/>
              <a:t>Exercise improves alertness, attention, and motivation.</a:t>
            </a:r>
            <a:br>
              <a:rPr lang="en-US" sz="2600" dirty="0"/>
            </a:br>
            <a:r>
              <a:rPr lang="en-US" sz="2600" dirty="0"/>
              <a:t>It prepares nerve cells for logging in new information.</a:t>
            </a:r>
            <a:br>
              <a:rPr lang="en-US" sz="2600" dirty="0"/>
            </a:br>
            <a:r>
              <a:rPr lang="en-US" sz="2600" dirty="0"/>
              <a:t>It spurs the development of new nerve cells from stem cells in the hippocampus. </a:t>
            </a:r>
            <a:br>
              <a:rPr lang="en-US" sz="2600" dirty="0"/>
            </a:br>
            <a:r>
              <a:rPr lang="en-US" sz="2600" b="1" dirty="0"/>
              <a:t>In short, not only does exercise help the brain get ready to learn but it makes retaining information easier.</a:t>
            </a:r>
          </a:p>
        </p:txBody>
      </p:sp>
    </p:spTree>
    <p:extLst>
      <p:ext uri="{BB962C8B-B14F-4D97-AF65-F5344CB8AC3E}">
        <p14:creationId xmlns:p14="http://schemas.microsoft.com/office/powerpoint/2010/main" val="72597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Habits for life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10515600" cy="35550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Youth Sports participation is a significant predictor of further adult participation</a:t>
            </a:r>
            <a:r>
              <a:rPr lang="en-US" dirty="0"/>
              <a:t> in sports and physical fitness activities.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Children who play sports are eight times as likely to be active at age 24 as children who do not play sports*.</a:t>
            </a:r>
            <a:endParaRPr lang="en-US" sz="22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E09DD7-F9C0-0222-980D-9B774D80048B}"/>
              </a:ext>
            </a:extLst>
          </p:cNvPr>
          <p:cNvSpPr txBox="1"/>
          <p:nvPr/>
        </p:nvSpPr>
        <p:spPr>
          <a:xfrm>
            <a:off x="838200" y="6243569"/>
            <a:ext cx="108539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/>
              <a:t>* Sports Participation as Predictors of Participation in Sports and Physical Fitness Activities in Young Adulthood, Perkins, 2004. </a:t>
            </a:r>
          </a:p>
        </p:txBody>
      </p:sp>
    </p:spTree>
    <p:extLst>
      <p:ext uri="{BB962C8B-B14F-4D97-AF65-F5344CB8AC3E}">
        <p14:creationId xmlns:p14="http://schemas.microsoft.com/office/powerpoint/2010/main" val="249874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The value of Exercise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5813"/>
            <a:ext cx="10515600" cy="429075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b="1" dirty="0"/>
              <a:t>Regular exercise </a:t>
            </a:r>
            <a:r>
              <a:rPr lang="en-US" dirty="0"/>
              <a:t>helps build and maintain healthy bones, muscles, and joints; controls weight, reduces fat; lowers blood pressure. </a:t>
            </a:r>
          </a:p>
          <a:p>
            <a:pPr marL="0" indent="0">
              <a:lnSpc>
                <a:spcPct val="160000"/>
              </a:lnSpc>
              <a:buNone/>
            </a:pPr>
            <a:endParaRPr lang="en-US" sz="2000" dirty="0"/>
          </a:p>
          <a:p>
            <a:pPr marL="0" indent="0">
              <a:lnSpc>
                <a:spcPct val="160000"/>
              </a:lnSpc>
              <a:buNone/>
            </a:pPr>
            <a:r>
              <a:rPr lang="en-US" dirty="0"/>
              <a:t>A nationwide study found that physical activity is associated with reduced risk of 13 different types of cancer*.</a:t>
            </a:r>
            <a:endParaRPr lang="en-US" sz="22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9948B7-DF88-1BBB-7B7A-70D863CD4EF2}"/>
              </a:ext>
            </a:extLst>
          </p:cNvPr>
          <p:cNvSpPr txBox="1"/>
          <p:nvPr/>
        </p:nvSpPr>
        <p:spPr>
          <a:xfrm>
            <a:off x="838200" y="5963478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*National Institutes of Health, 2016</a:t>
            </a:r>
          </a:p>
        </p:txBody>
      </p:sp>
    </p:spTree>
    <p:extLst>
      <p:ext uri="{BB962C8B-B14F-4D97-AF65-F5344CB8AC3E}">
        <p14:creationId xmlns:p14="http://schemas.microsoft.com/office/powerpoint/2010/main" val="373805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E77790-A270-55C6-EA2B-080761D15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Childhood obesity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413BA-D9D1-E49C-7E4D-7AC6248FC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9994"/>
            <a:ext cx="10515600" cy="3233908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2400" b="1" dirty="0"/>
              <a:t>In the past 30 years, the rate of childhood obesity has increased considerably, almost tripling for children aged 6 to 11 years. </a:t>
            </a:r>
            <a:br>
              <a:rPr lang="en-US" sz="2400" b="1" dirty="0"/>
            </a:br>
            <a:endParaRPr lang="en-US" sz="2400" b="1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2400" dirty="0"/>
              <a:t>A study in the Journal of American Health also shows that sport motivates people to be physically active more than individual exercise plans.*</a:t>
            </a:r>
          </a:p>
          <a:p>
            <a:pPr marL="0" indent="0">
              <a:lnSpc>
                <a:spcPct val="160000"/>
              </a:lnSpc>
              <a:buNone/>
            </a:pPr>
            <a:endParaRPr lang="en-US" sz="2400" dirty="0"/>
          </a:p>
          <a:p>
            <a:pPr marL="0" indent="0">
              <a:lnSpc>
                <a:spcPct val="160000"/>
              </a:lnSpc>
              <a:buNone/>
            </a:pPr>
            <a:endParaRPr lang="en-US" sz="2400" dirty="0"/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D403746B-84EA-B323-F3CD-54B1B6352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8164" y="614431"/>
            <a:ext cx="1574800" cy="4485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8101DB-F310-F5AE-4A06-1B44798117BB}"/>
              </a:ext>
            </a:extLst>
          </p:cNvPr>
          <p:cNvSpPr txBox="1"/>
          <p:nvPr/>
        </p:nvSpPr>
        <p:spPr>
          <a:xfrm>
            <a:off x="838200" y="5910470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*Kilpatrick, Journal of American Health</a:t>
            </a:r>
          </a:p>
        </p:txBody>
      </p:sp>
    </p:spTree>
    <p:extLst>
      <p:ext uri="{BB962C8B-B14F-4D97-AF65-F5344CB8AC3E}">
        <p14:creationId xmlns:p14="http://schemas.microsoft.com/office/powerpoint/2010/main" val="22808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14872</TotalTime>
  <Words>1091</Words>
  <Application>Microsoft Macintosh PowerPoint</Application>
  <PresentationFormat>Widescreen</PresentationFormat>
  <Paragraphs>126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Gill Sans Ultra Bold</vt:lpstr>
      <vt:lpstr>Office Theme</vt:lpstr>
      <vt:lpstr>Promoting  PHYSICAL HEALTH  and teaching  POSITIVE VALUES  through Future Kids programs</vt:lpstr>
      <vt:lpstr>Welcome</vt:lpstr>
      <vt:lpstr>The Start of Future Kids</vt:lpstr>
      <vt:lpstr>The value of Sports</vt:lpstr>
      <vt:lpstr>PowerPoint Presentation</vt:lpstr>
      <vt:lpstr>How does exercise impact kids</vt:lpstr>
      <vt:lpstr>Habits for life</vt:lpstr>
      <vt:lpstr>The value of Exercise</vt:lpstr>
      <vt:lpstr>Childhood obesity</vt:lpstr>
      <vt:lpstr>Building Self Esteem</vt:lpstr>
      <vt:lpstr>Creating a positive future</vt:lpstr>
      <vt:lpstr>Why do we need to teach  kids positive values?</vt:lpstr>
      <vt:lpstr>  Sports gives us the vehicle  to teach values, but……</vt:lpstr>
      <vt:lpstr>  Through Sports, Future Kids  teaches kids positive values</vt:lpstr>
      <vt:lpstr>  FUTURE KIDS VALUES FOR LIFE</vt:lpstr>
      <vt:lpstr>RESPECT </vt:lpstr>
      <vt:lpstr>RESPONSIBILITY </vt:lpstr>
      <vt:lpstr>TEAMWORK </vt:lpstr>
      <vt:lpstr>SPORTSMANSHIP </vt:lpstr>
      <vt:lpstr>LEADERSHIP </vt:lpstr>
      <vt:lpstr>DETERMINATION </vt:lpstr>
      <vt:lpstr>FUTURE KIDS PROGRAMS </vt:lpstr>
      <vt:lpstr>Q&amp;A</vt:lpstr>
      <vt:lpstr>Contact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VALUES through Future Kids Soccer.</dc:title>
  <dc:creator>Peter Arch</dc:creator>
  <cp:lastModifiedBy>Erica N</cp:lastModifiedBy>
  <cp:revision>14</cp:revision>
  <cp:lastPrinted>2022-08-23T16:19:24Z</cp:lastPrinted>
  <dcterms:created xsi:type="dcterms:W3CDTF">2022-08-16T15:21:38Z</dcterms:created>
  <dcterms:modified xsi:type="dcterms:W3CDTF">2023-03-10T18:38:05Z</dcterms:modified>
</cp:coreProperties>
</file>