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nonymous Pro" panose="02060609030202000504" pitchFamily="49" charset="0"/>
      <p:regular r:id="rId10"/>
    </p:embeddedFont>
    <p:embeddedFont>
      <p:font typeface="Anonymous Pro Bold" panose="02060809030202000504" pitchFamily="49" charset="0"/>
      <p:regular r:id="rId11"/>
      <p:bold r:id="rId12"/>
    </p:embeddedFont>
    <p:embeddedFont>
      <p:font typeface="Anonymous Pro Italics" panose="02060609030202000504" pitchFamily="49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61" autoAdjust="0"/>
    <p:restoredTop sz="72352" autoAdjust="0"/>
  </p:normalViewPr>
  <p:slideViewPr>
    <p:cSldViewPr>
      <p:cViewPr>
        <p:scale>
          <a:sx n="38" d="100"/>
          <a:sy n="38" d="100"/>
        </p:scale>
        <p:origin x="728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CED6-393A-4D45-81F3-9673B096E4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0D1E1-B933-8C40-85FF-B15326381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7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1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2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3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6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9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D1E1-B933-8C40-85FF-B153263815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7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90488"/>
            <a:ext cx="18516600" cy="104155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9" t="-17938" r="-1318" b="-1793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47750"/>
            <a:ext cx="16230600" cy="8210550"/>
            <a:chOff x="0" y="0"/>
            <a:chExt cx="10191464" cy="51555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91464" cy="5155541"/>
            </a:xfrm>
            <a:custGeom>
              <a:avLst/>
              <a:gdLst/>
              <a:ahLst/>
              <a:cxnLst/>
              <a:rect l="l" t="t" r="r" b="b"/>
              <a:pathLst>
                <a:path w="10191464" h="5155541">
                  <a:moveTo>
                    <a:pt x="0" y="0"/>
                  </a:moveTo>
                  <a:lnTo>
                    <a:pt x="0" y="5155541"/>
                  </a:lnTo>
                  <a:lnTo>
                    <a:pt x="10191464" y="5155541"/>
                  </a:lnTo>
                  <a:lnTo>
                    <a:pt x="10191464" y="0"/>
                  </a:lnTo>
                  <a:lnTo>
                    <a:pt x="0" y="0"/>
                  </a:lnTo>
                  <a:close/>
                  <a:moveTo>
                    <a:pt x="10130504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10130504" y="59690"/>
                  </a:lnTo>
                  <a:lnTo>
                    <a:pt x="10130504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95312" y="1811283"/>
            <a:ext cx="13697376" cy="4248270"/>
            <a:chOff x="0" y="0"/>
            <a:chExt cx="18263168" cy="5664360"/>
          </a:xfrm>
        </p:grpSpPr>
        <p:sp>
          <p:nvSpPr>
            <p:cNvPr id="6" name="TextBox 6"/>
            <p:cNvSpPr txBox="1"/>
            <p:nvPr/>
          </p:nvSpPr>
          <p:spPr>
            <a:xfrm>
              <a:off x="0" y="1440816"/>
              <a:ext cx="18263168" cy="4223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 b="1">
                  <a:solidFill>
                    <a:srgbClr val="FFFFFF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LITERACY &amp; LOBS FOR A LIFETIME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18263168" cy="1072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 b="1" spc="431">
                  <a:solidFill>
                    <a:srgbClr val="D4EB86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WOODS TENNIS CENTER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8206978"/>
            <a:ext cx="16230600" cy="1051322"/>
            <a:chOff x="0" y="0"/>
            <a:chExt cx="21640800" cy="1401762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21640800" cy="1401762"/>
            </a:xfrm>
            <a:prstGeom prst="rect">
              <a:avLst/>
            </a:pr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60433" y="367506"/>
              <a:ext cx="15519933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b="1" dirty="0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Niki </a:t>
              </a:r>
              <a:r>
                <a:rPr lang="en-US" sz="3200" b="1" dirty="0" err="1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Figard</a:t>
              </a:r>
              <a:r>
                <a:rPr lang="en-US" sz="3200" b="1" dirty="0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 | Youth Engagement Coordinator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6680597"/>
            <a:ext cx="16230600" cy="1529953"/>
          </a:xfrm>
          <a:prstGeom prst="rect">
            <a:avLst/>
          </a:prstGeom>
          <a:solidFill>
            <a:srgbClr val="D4EB86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90900" y="7107303"/>
            <a:ext cx="11506200" cy="981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rgbClr val="305041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Kaitlin Roselius, PhD | Director of Community Outreach &amp; Evaluation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47750"/>
            <a:ext cx="13544550" cy="8210550"/>
            <a:chOff x="0" y="0"/>
            <a:chExt cx="8504849" cy="5155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04848" cy="5155541"/>
            </a:xfrm>
            <a:custGeom>
              <a:avLst/>
              <a:gdLst/>
              <a:ahLst/>
              <a:cxnLst/>
              <a:rect l="l" t="t" r="r" b="b"/>
              <a:pathLst>
                <a:path w="8504848" h="5155541">
                  <a:moveTo>
                    <a:pt x="0" y="0"/>
                  </a:moveTo>
                  <a:lnTo>
                    <a:pt x="0" y="5155541"/>
                  </a:lnTo>
                  <a:lnTo>
                    <a:pt x="8504848" y="5155541"/>
                  </a:lnTo>
                  <a:lnTo>
                    <a:pt x="8504848" y="0"/>
                  </a:lnTo>
                  <a:lnTo>
                    <a:pt x="0" y="0"/>
                  </a:lnTo>
                  <a:close/>
                  <a:moveTo>
                    <a:pt x="8443888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8443888" y="59690"/>
                  </a:lnTo>
                  <a:lnTo>
                    <a:pt x="8443888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78000" y="-162658"/>
            <a:ext cx="3998302" cy="10612315"/>
          </a:xfrm>
          <a:custGeom>
            <a:avLst/>
            <a:gdLst/>
            <a:ahLst/>
            <a:cxnLst/>
            <a:rect l="l" t="t" r="r" b="b"/>
            <a:pathLst>
              <a:path w="3998302" h="10612315">
                <a:moveTo>
                  <a:pt x="0" y="0"/>
                </a:moveTo>
                <a:lnTo>
                  <a:pt x="3998302" y="0"/>
                </a:lnTo>
                <a:lnTo>
                  <a:pt x="3998302" y="10612316"/>
                </a:lnTo>
                <a:lnTo>
                  <a:pt x="0" y="10612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9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33872" y="1915544"/>
            <a:ext cx="12230873" cy="105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604" b="1" spc="152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AN OVERVIEW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3866" y="3118504"/>
            <a:ext cx="12230879" cy="535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623" lvl="1" indent="-384812" algn="l">
              <a:lnSpc>
                <a:spcPts val="5347"/>
              </a:lnSpc>
              <a:buFont typeface="Arial"/>
              <a:buChar char="•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Who We Are - Woods Tennis Center</a:t>
            </a:r>
          </a:p>
          <a:p>
            <a:pPr marL="1539246" lvl="2" indent="-513082" algn="l">
              <a:lnSpc>
                <a:spcPts val="5347"/>
              </a:lnSpc>
              <a:buFont typeface="Arial"/>
              <a:buChar char="⚬"/>
            </a:pPr>
            <a:r>
              <a:rPr lang="en-US" sz="3564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Taking the Game to the Community Since 2008</a:t>
            </a:r>
          </a:p>
          <a:p>
            <a:pPr marL="769623" lvl="1" indent="-384812" algn="l">
              <a:lnSpc>
                <a:spcPts val="5347"/>
              </a:lnSpc>
              <a:buFont typeface="Arial"/>
              <a:buChar char="•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The Data - What We Know</a:t>
            </a:r>
          </a:p>
          <a:p>
            <a:pPr marL="769623" lvl="1" indent="-384812" algn="l">
              <a:lnSpc>
                <a:spcPts val="5347"/>
              </a:lnSpc>
              <a:buFont typeface="Arial"/>
              <a:buChar char="•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Introductions - Icebreaker</a:t>
            </a:r>
          </a:p>
          <a:p>
            <a:pPr marL="769623" lvl="1" indent="-384812" algn="l">
              <a:lnSpc>
                <a:spcPts val="5347"/>
              </a:lnSpc>
              <a:buFont typeface="Arial"/>
              <a:buChar char="•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Curriculum Teaser</a:t>
            </a:r>
          </a:p>
          <a:p>
            <a:pPr marL="1539246" lvl="2" indent="-513082" algn="l">
              <a:lnSpc>
                <a:spcPts val="5347"/>
              </a:lnSpc>
              <a:buFont typeface="Arial"/>
              <a:buChar char="⚬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Literacy in the Classroom</a:t>
            </a:r>
          </a:p>
          <a:p>
            <a:pPr marL="1539246" lvl="2" indent="-513082" algn="l">
              <a:lnSpc>
                <a:spcPts val="5347"/>
              </a:lnSpc>
              <a:buFont typeface="Arial"/>
              <a:buChar char="⚬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Movement on the Court</a:t>
            </a:r>
          </a:p>
          <a:p>
            <a:pPr marL="769623" lvl="1" indent="-384812" algn="l">
              <a:lnSpc>
                <a:spcPts val="5347"/>
              </a:lnSpc>
              <a:buFont typeface="Arial"/>
              <a:buChar char="•"/>
            </a:pPr>
            <a:r>
              <a:rPr lang="en-US" sz="356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Wrap-Up &amp; Resources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47750"/>
            <a:ext cx="16230600" cy="8210550"/>
            <a:chOff x="0" y="0"/>
            <a:chExt cx="10191464" cy="5155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91464" cy="5155541"/>
            </a:xfrm>
            <a:custGeom>
              <a:avLst/>
              <a:gdLst/>
              <a:ahLst/>
              <a:cxnLst/>
              <a:rect l="l" t="t" r="r" b="b"/>
              <a:pathLst>
                <a:path w="10191464" h="5155541">
                  <a:moveTo>
                    <a:pt x="0" y="0"/>
                  </a:moveTo>
                  <a:lnTo>
                    <a:pt x="0" y="5155541"/>
                  </a:lnTo>
                  <a:lnTo>
                    <a:pt x="10191464" y="5155541"/>
                  </a:lnTo>
                  <a:lnTo>
                    <a:pt x="10191464" y="0"/>
                  </a:lnTo>
                  <a:lnTo>
                    <a:pt x="0" y="0"/>
                  </a:lnTo>
                  <a:close/>
                  <a:moveTo>
                    <a:pt x="10130504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10130504" y="59690"/>
                  </a:lnTo>
                  <a:lnTo>
                    <a:pt x="10130504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42000">
            <a:off x="646887" y="217955"/>
            <a:ext cx="7178430" cy="4249340"/>
          </a:xfrm>
          <a:custGeom>
            <a:avLst/>
            <a:gdLst/>
            <a:ahLst/>
            <a:cxnLst/>
            <a:rect l="l" t="t" r="r" b="b"/>
            <a:pathLst>
              <a:path w="7178430" h="4249340">
                <a:moveTo>
                  <a:pt x="50854" y="0"/>
                </a:moveTo>
                <a:lnTo>
                  <a:pt x="7178430" y="87084"/>
                </a:lnTo>
                <a:lnTo>
                  <a:pt x="7127576" y="4249340"/>
                </a:lnTo>
                <a:lnTo>
                  <a:pt x="0" y="4162256"/>
                </a:lnTo>
                <a:lnTo>
                  <a:pt x="50854" y="0"/>
                </a:lnTo>
                <a:close/>
              </a:path>
            </a:pathLst>
          </a:custGeom>
          <a:blipFill>
            <a:blip r:embed="rId3"/>
            <a:stretch>
              <a:fillRect l="-3231" t="-19192" r="-3350" b="-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999">
            <a:off x="3488295" y="3906341"/>
            <a:ext cx="6138435" cy="4914425"/>
          </a:xfrm>
          <a:custGeom>
            <a:avLst/>
            <a:gdLst/>
            <a:ahLst/>
            <a:cxnLst/>
            <a:rect l="l" t="t" r="r" b="b"/>
            <a:pathLst>
              <a:path w="6138435" h="4914425">
                <a:moveTo>
                  <a:pt x="83937" y="0"/>
                </a:moveTo>
                <a:lnTo>
                  <a:pt x="6138434" y="105682"/>
                </a:lnTo>
                <a:lnTo>
                  <a:pt x="6054497" y="4914425"/>
                </a:lnTo>
                <a:lnTo>
                  <a:pt x="0" y="4808744"/>
                </a:lnTo>
                <a:lnTo>
                  <a:pt x="83937" y="0"/>
                </a:lnTo>
                <a:close/>
              </a:path>
            </a:pathLst>
          </a:custGeom>
          <a:blipFill>
            <a:blip r:embed="rId4"/>
            <a:stretch>
              <a:fillRect l="-12391" t="-5841" r="-8183" b="-6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59179" y="823310"/>
            <a:ext cx="5831266" cy="4329715"/>
          </a:xfrm>
          <a:custGeom>
            <a:avLst/>
            <a:gdLst/>
            <a:ahLst/>
            <a:cxnLst/>
            <a:rect l="l" t="t" r="r" b="b"/>
            <a:pathLst>
              <a:path w="5831266" h="4329715">
                <a:moveTo>
                  <a:pt x="0" y="0"/>
                </a:moveTo>
                <a:lnTo>
                  <a:pt x="5831267" y="0"/>
                </a:lnTo>
                <a:lnTo>
                  <a:pt x="5831267" y="4329715"/>
                </a:lnTo>
                <a:lnTo>
                  <a:pt x="0" y="4329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83735" y="4131646"/>
            <a:ext cx="4575565" cy="5814214"/>
          </a:xfrm>
          <a:custGeom>
            <a:avLst/>
            <a:gdLst/>
            <a:ahLst/>
            <a:cxnLst/>
            <a:rect l="l" t="t" r="r" b="b"/>
            <a:pathLst>
              <a:path w="4575565" h="5814214">
                <a:moveTo>
                  <a:pt x="0" y="0"/>
                </a:moveTo>
                <a:lnTo>
                  <a:pt x="4575565" y="0"/>
                </a:lnTo>
                <a:lnTo>
                  <a:pt x="4575565" y="5814214"/>
                </a:lnTo>
                <a:lnTo>
                  <a:pt x="0" y="5814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85" t="-125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48607" y="5143500"/>
            <a:ext cx="3687495" cy="4916660"/>
          </a:xfrm>
          <a:custGeom>
            <a:avLst/>
            <a:gdLst/>
            <a:ahLst/>
            <a:cxnLst/>
            <a:rect l="l" t="t" r="r" b="b"/>
            <a:pathLst>
              <a:path w="3687495" h="4916660">
                <a:moveTo>
                  <a:pt x="0" y="0"/>
                </a:moveTo>
                <a:lnTo>
                  <a:pt x="3687495" y="0"/>
                </a:lnTo>
                <a:lnTo>
                  <a:pt x="3687495" y="4916660"/>
                </a:lnTo>
                <a:lnTo>
                  <a:pt x="0" y="4916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592668" y="261342"/>
            <a:ext cx="4181349" cy="5227868"/>
          </a:xfrm>
          <a:custGeom>
            <a:avLst/>
            <a:gdLst/>
            <a:ahLst/>
            <a:cxnLst/>
            <a:rect l="l" t="t" r="r" b="b"/>
            <a:pathLst>
              <a:path w="4181349" h="5227868">
                <a:moveTo>
                  <a:pt x="0" y="0"/>
                </a:moveTo>
                <a:lnTo>
                  <a:pt x="4181348" y="0"/>
                </a:lnTo>
                <a:lnTo>
                  <a:pt x="4181348" y="5227867"/>
                </a:lnTo>
                <a:lnTo>
                  <a:pt x="0" y="52278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82" b="-5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5890" y="4433433"/>
            <a:ext cx="4017845" cy="4926628"/>
          </a:xfrm>
          <a:custGeom>
            <a:avLst/>
            <a:gdLst/>
            <a:ahLst/>
            <a:cxnLst/>
            <a:rect l="l" t="t" r="r" b="b"/>
            <a:pathLst>
              <a:path w="4017845" h="4926628">
                <a:moveTo>
                  <a:pt x="0" y="0"/>
                </a:moveTo>
                <a:lnTo>
                  <a:pt x="4017845" y="0"/>
                </a:lnTo>
                <a:lnTo>
                  <a:pt x="4017845" y="4926628"/>
                </a:lnTo>
                <a:lnTo>
                  <a:pt x="0" y="4926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5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47750"/>
            <a:ext cx="16230600" cy="8210550"/>
            <a:chOff x="0" y="0"/>
            <a:chExt cx="10191464" cy="51555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91464" cy="5155541"/>
            </a:xfrm>
            <a:custGeom>
              <a:avLst/>
              <a:gdLst/>
              <a:ahLst/>
              <a:cxnLst/>
              <a:rect l="l" t="t" r="r" b="b"/>
              <a:pathLst>
                <a:path w="10191464" h="5155541">
                  <a:moveTo>
                    <a:pt x="0" y="0"/>
                  </a:moveTo>
                  <a:lnTo>
                    <a:pt x="0" y="5155541"/>
                  </a:lnTo>
                  <a:lnTo>
                    <a:pt x="10191464" y="5155541"/>
                  </a:lnTo>
                  <a:lnTo>
                    <a:pt x="10191464" y="0"/>
                  </a:lnTo>
                  <a:lnTo>
                    <a:pt x="0" y="0"/>
                  </a:lnTo>
                  <a:close/>
                  <a:moveTo>
                    <a:pt x="10130504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10130504" y="59690"/>
                  </a:lnTo>
                  <a:lnTo>
                    <a:pt x="10130504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031240"/>
            <a:ext cx="16230600" cy="1280220"/>
            <a:chOff x="0" y="0"/>
            <a:chExt cx="21640800" cy="1706961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1640800" cy="1706961"/>
            </a:xfrm>
            <a:prstGeom prst="rect">
              <a:avLst/>
            </a:pr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75033" y="252346"/>
              <a:ext cx="10490733" cy="1107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99"/>
                </a:lnSpc>
              </a:pPr>
              <a:r>
                <a:rPr lang="en-US" sz="4999" b="1" spc="749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THE DATA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695450" y="3719326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43650" y="5521203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95450" y="6843526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0" y="0"/>
                </a:moveTo>
                <a:lnTo>
                  <a:pt x="762000" y="0"/>
                </a:lnTo>
                <a:lnTo>
                  <a:pt x="7620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28950" y="3172512"/>
            <a:ext cx="5715400" cy="61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 spc="200" dirty="0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STATE OF LITERACY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28950" y="3950258"/>
            <a:ext cx="5715400" cy="134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Only 59% of Nebraska students were found “On Track”</a:t>
            </a:r>
          </a:p>
          <a:p>
            <a:pPr algn="l">
              <a:lnSpc>
                <a:spcPts val="3600"/>
              </a:lnSpc>
            </a:pPr>
            <a:r>
              <a:rPr lang="en-US" sz="2400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NSCAS in English Language Arts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028950" y="5938398"/>
            <a:ext cx="5715400" cy="2572256"/>
            <a:chOff x="0" y="0"/>
            <a:chExt cx="7620533" cy="342967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9525"/>
              <a:ext cx="762053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b="1" spc="200">
                  <a:solidFill>
                    <a:srgbClr val="D4EB86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STATE OF HEALTH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27470"/>
              <a:ext cx="7620533" cy="2402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2" lvl="1" indent="-259081" algn="l">
                <a:lnSpc>
                  <a:spcPts val="3600"/>
                </a:lnSpc>
                <a:buFont typeface="Arial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Only 16.9% of census tracts met the goal of 80% of children passing the PACER</a:t>
              </a:r>
            </a:p>
            <a:p>
              <a:pPr algn="l">
                <a:lnSpc>
                  <a:spcPts val="3600"/>
                </a:lnSpc>
              </a:pPr>
              <a:r>
                <a:rPr lang="en-US" sz="2400" i="1" dirty="0">
                  <a:solidFill>
                    <a:srgbClr val="FFFFFF"/>
                  </a:solidFill>
                  <a:latin typeface="Anonymous Pro Italics"/>
                  <a:ea typeface="Anonymous Pro Italics"/>
                  <a:cs typeface="Anonymous Pro Italics"/>
                  <a:sym typeface="Anonymous Pro Italics"/>
                </a:rPr>
                <a:t>Lincoln, NE 2022-2023 year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877150" y="3237331"/>
            <a:ext cx="5715400" cy="61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 spc="200" dirty="0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 LIFETIME SPORT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77150" y="4015078"/>
            <a:ext cx="5715400" cy="454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Improved physical, mental, and social health benefits</a:t>
            </a:r>
          </a:p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Increased life expectancy</a:t>
            </a:r>
          </a:p>
          <a:p>
            <a:pPr marL="518162" lvl="1" indent="-259081" algn="l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For Youth: </a:t>
            </a:r>
          </a:p>
          <a:p>
            <a:pPr marL="1036323" lvl="2" indent="-345441" algn="l">
              <a:lnSpc>
                <a:spcPts val="3600"/>
              </a:lnSpc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Character Development</a:t>
            </a:r>
          </a:p>
          <a:p>
            <a:pPr marL="1036323" lvl="2" indent="-345441" algn="l">
              <a:lnSpc>
                <a:spcPts val="3600"/>
              </a:lnSpc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Decreased Risky Behaviors</a:t>
            </a:r>
          </a:p>
          <a:p>
            <a:pPr marL="1036323" lvl="2" indent="-345441" algn="l">
              <a:lnSpc>
                <a:spcPts val="3600"/>
              </a:lnSpc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Better Academic Outcomes</a:t>
            </a:r>
          </a:p>
          <a:p>
            <a:pPr marL="1036323" lvl="2" indent="-345441" algn="l">
              <a:lnSpc>
                <a:spcPts val="3600"/>
              </a:lnSpc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Increased Generativity</a:t>
            </a:r>
          </a:p>
          <a:p>
            <a:pPr algn="l"/>
            <a:r>
              <a:rPr lang="en-US" sz="2400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Benefits influence youth across all socioeconomic levels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-114300"/>
            <a:ext cx="18973800" cy="10477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719428"/>
            <a:ext cx="16230600" cy="8210550"/>
            <a:chOff x="0" y="0"/>
            <a:chExt cx="10191464" cy="51555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91464" cy="5155541"/>
            </a:xfrm>
            <a:custGeom>
              <a:avLst/>
              <a:gdLst/>
              <a:ahLst/>
              <a:cxnLst/>
              <a:rect l="l" t="t" r="r" b="b"/>
              <a:pathLst>
                <a:path w="10191464" h="5155541">
                  <a:moveTo>
                    <a:pt x="0" y="0"/>
                  </a:moveTo>
                  <a:lnTo>
                    <a:pt x="0" y="5155541"/>
                  </a:lnTo>
                  <a:lnTo>
                    <a:pt x="10191464" y="5155541"/>
                  </a:lnTo>
                  <a:lnTo>
                    <a:pt x="10191464" y="0"/>
                  </a:lnTo>
                  <a:lnTo>
                    <a:pt x="0" y="0"/>
                  </a:lnTo>
                  <a:close/>
                  <a:moveTo>
                    <a:pt x="10130504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10130504" y="59690"/>
                  </a:lnTo>
                  <a:lnTo>
                    <a:pt x="10130504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2840327" y="1790700"/>
            <a:ext cx="114300" cy="7124700"/>
          </a:xfrm>
          <a:prstGeom prst="rect">
            <a:avLst/>
          </a:prstGeom>
          <a:solidFill>
            <a:srgbClr val="D4EB86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28700" y="8877300"/>
            <a:ext cx="16230600" cy="1088291"/>
          </a:xfrm>
          <a:prstGeom prst="rect">
            <a:avLst/>
          </a:prstGeom>
          <a:solidFill>
            <a:srgbClr val="D4EB86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20763" y="9118599"/>
            <a:ext cx="13046473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524" dirty="0">
                <a:solidFill>
                  <a:srgbClr val="305041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ICEBREAKER - WHO IS IN THE ROOM?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8686" y="4376701"/>
            <a:ext cx="13068685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prefer reading a physical book over an e-book.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85952"/>
            <a:ext cx="13068685" cy="79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4399" b="1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STEP TO THE LINE IF...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8686" y="5497996"/>
            <a:ext cx="13068685" cy="529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have never played tennis before.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68686" y="3255406"/>
            <a:ext cx="13068685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like pancakes more than waffles.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68686" y="2097165"/>
            <a:ext cx="13068685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9"/>
              </a:lnSpc>
            </a:pPr>
            <a:r>
              <a:rPr lang="en-US" sz="30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can count to ten in another language.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68686" y="6591300"/>
            <a:ext cx="13068685" cy="80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30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participated in an afterschool program when you were a student.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620763" y="3321622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4"/>
                </a:lnTo>
                <a:lnTo>
                  <a:pt x="0" y="73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620763" y="5571477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4"/>
                </a:lnTo>
                <a:lnTo>
                  <a:pt x="0" y="73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620763" y="2198319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4"/>
                </a:lnTo>
                <a:lnTo>
                  <a:pt x="0" y="73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620763" y="4446550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4"/>
                </a:lnTo>
                <a:lnTo>
                  <a:pt x="0" y="73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620763" y="7821334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4"/>
                </a:lnTo>
                <a:lnTo>
                  <a:pt x="0" y="73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620763" y="6696405"/>
            <a:ext cx="553428" cy="553428"/>
          </a:xfrm>
          <a:custGeom>
            <a:avLst/>
            <a:gdLst/>
            <a:ahLst/>
            <a:cxnLst/>
            <a:rect l="l" t="t" r="r" b="b"/>
            <a:pathLst>
              <a:path w="737904" h="737904">
                <a:moveTo>
                  <a:pt x="0" y="0"/>
                </a:moveTo>
                <a:lnTo>
                  <a:pt x="737904" y="0"/>
                </a:lnTo>
                <a:lnTo>
                  <a:pt x="737904" y="737905"/>
                </a:lnTo>
                <a:lnTo>
                  <a:pt x="0" y="737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568686" y="7694849"/>
            <a:ext cx="13068685" cy="95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0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are excited to learn new ways to engage your students in literacy and movement.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20" t="-42570" r="-10312" b="-290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48227" y="4876800"/>
            <a:ext cx="8020050" cy="4762500"/>
            <a:chOff x="0" y="0"/>
            <a:chExt cx="5035923" cy="2990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35923" cy="2990453"/>
            </a:xfrm>
            <a:custGeom>
              <a:avLst/>
              <a:gdLst/>
              <a:ahLst/>
              <a:cxnLst/>
              <a:rect l="l" t="t" r="r" b="b"/>
              <a:pathLst>
                <a:path w="5035923" h="2990453">
                  <a:moveTo>
                    <a:pt x="0" y="0"/>
                  </a:moveTo>
                  <a:lnTo>
                    <a:pt x="0" y="2990453"/>
                  </a:lnTo>
                  <a:lnTo>
                    <a:pt x="5035923" y="2990453"/>
                  </a:lnTo>
                  <a:lnTo>
                    <a:pt x="5035923" y="0"/>
                  </a:lnTo>
                  <a:lnTo>
                    <a:pt x="0" y="0"/>
                  </a:lnTo>
                  <a:close/>
                  <a:moveTo>
                    <a:pt x="4974963" y="2929493"/>
                  </a:moveTo>
                  <a:lnTo>
                    <a:pt x="59690" y="2929493"/>
                  </a:lnTo>
                  <a:lnTo>
                    <a:pt x="59690" y="59690"/>
                  </a:lnTo>
                  <a:lnTo>
                    <a:pt x="4974963" y="59690"/>
                  </a:lnTo>
                  <a:lnTo>
                    <a:pt x="4974963" y="2929493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748227" y="4895850"/>
            <a:ext cx="8020050" cy="1428750"/>
          </a:xfrm>
          <a:prstGeom prst="rect">
            <a:avLst/>
          </a:prstGeom>
          <a:solidFill>
            <a:srgbClr val="D4EB86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19552" y="5281613"/>
            <a:ext cx="647740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spc="210" dirty="0">
                <a:solidFill>
                  <a:srgbClr val="305041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CLASSROOM: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9552" y="7058025"/>
            <a:ext cx="6477400" cy="165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9"/>
              </a:lnSpc>
            </a:pPr>
            <a:r>
              <a:rPr lang="en-US" sz="4499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March Madness Meets </a:t>
            </a:r>
          </a:p>
          <a:p>
            <a:pPr algn="ctr">
              <a:lnSpc>
                <a:spcPts val="6749"/>
              </a:lnSpc>
            </a:pPr>
            <a:r>
              <a:rPr lang="en-US" sz="4499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Monumental Models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19723" y="4876800"/>
            <a:ext cx="8020050" cy="4762500"/>
            <a:chOff x="0" y="0"/>
            <a:chExt cx="5035923" cy="29904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5923" cy="2990453"/>
            </a:xfrm>
            <a:custGeom>
              <a:avLst/>
              <a:gdLst/>
              <a:ahLst/>
              <a:cxnLst/>
              <a:rect l="l" t="t" r="r" b="b"/>
              <a:pathLst>
                <a:path w="5035923" h="2990453">
                  <a:moveTo>
                    <a:pt x="0" y="0"/>
                  </a:moveTo>
                  <a:lnTo>
                    <a:pt x="0" y="2990453"/>
                  </a:lnTo>
                  <a:lnTo>
                    <a:pt x="5035923" y="2990453"/>
                  </a:lnTo>
                  <a:lnTo>
                    <a:pt x="5035923" y="0"/>
                  </a:lnTo>
                  <a:lnTo>
                    <a:pt x="0" y="0"/>
                  </a:lnTo>
                  <a:close/>
                  <a:moveTo>
                    <a:pt x="4974963" y="2929493"/>
                  </a:moveTo>
                  <a:lnTo>
                    <a:pt x="59690" y="2929493"/>
                  </a:lnTo>
                  <a:lnTo>
                    <a:pt x="59690" y="59690"/>
                  </a:lnTo>
                  <a:lnTo>
                    <a:pt x="4974963" y="59690"/>
                  </a:lnTo>
                  <a:lnTo>
                    <a:pt x="4974963" y="2929493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9519723" y="4895850"/>
            <a:ext cx="8020050" cy="1428750"/>
          </a:xfrm>
          <a:prstGeom prst="rect">
            <a:avLst/>
          </a:prstGeom>
          <a:solidFill>
            <a:srgbClr val="D4EB86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91048" y="5285929"/>
            <a:ext cx="6477400" cy="63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1" spc="209" dirty="0">
                <a:solidFill>
                  <a:srgbClr val="305041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ON-COURT: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1048" y="7067550"/>
            <a:ext cx="6477400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50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Movement &amp; </a:t>
            </a:r>
          </a:p>
          <a:p>
            <a:pPr algn="ctr">
              <a:lnSpc>
                <a:spcPts val="6750"/>
              </a:lnSpc>
            </a:pPr>
            <a:r>
              <a:rPr lang="en-US" sz="450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Tennis Basics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38327" y="3525729"/>
            <a:ext cx="1141134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b="1" spc="299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TEASER TIME!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57227" y="620824"/>
            <a:ext cx="13773546" cy="2764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 b="1" spc="143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TENNIS + LITERACY </a:t>
            </a:r>
          </a:p>
          <a:p>
            <a:pPr algn="ctr">
              <a:lnSpc>
                <a:spcPts val="7199"/>
              </a:lnSpc>
            </a:pPr>
            <a:r>
              <a:rPr lang="en-US" sz="7199" b="1" spc="143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= </a:t>
            </a:r>
          </a:p>
          <a:p>
            <a:pPr algn="ctr">
              <a:lnSpc>
                <a:spcPts val="7199"/>
              </a:lnSpc>
            </a:pPr>
            <a:r>
              <a:rPr lang="en-US" sz="7199" b="1" spc="143">
                <a:solidFill>
                  <a:srgbClr val="D4EB8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AFTERSCHOOL FUN!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47750"/>
            <a:ext cx="16230600" cy="8210550"/>
            <a:chOff x="0" y="0"/>
            <a:chExt cx="10191464" cy="51555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91464" cy="5155541"/>
            </a:xfrm>
            <a:custGeom>
              <a:avLst/>
              <a:gdLst/>
              <a:ahLst/>
              <a:cxnLst/>
              <a:rect l="l" t="t" r="r" b="b"/>
              <a:pathLst>
                <a:path w="10191464" h="5155541">
                  <a:moveTo>
                    <a:pt x="0" y="0"/>
                  </a:moveTo>
                  <a:lnTo>
                    <a:pt x="0" y="5155541"/>
                  </a:lnTo>
                  <a:lnTo>
                    <a:pt x="10191464" y="5155541"/>
                  </a:lnTo>
                  <a:lnTo>
                    <a:pt x="10191464" y="0"/>
                  </a:lnTo>
                  <a:lnTo>
                    <a:pt x="0" y="0"/>
                  </a:lnTo>
                  <a:close/>
                  <a:moveTo>
                    <a:pt x="10130504" y="5094581"/>
                  </a:moveTo>
                  <a:lnTo>
                    <a:pt x="59690" y="5094581"/>
                  </a:lnTo>
                  <a:lnTo>
                    <a:pt x="59690" y="59690"/>
                  </a:lnTo>
                  <a:lnTo>
                    <a:pt x="10130504" y="59690"/>
                  </a:lnTo>
                  <a:lnTo>
                    <a:pt x="10130504" y="5094581"/>
                  </a:lnTo>
                  <a:close/>
                </a:path>
              </a:pathLst>
            </a:cu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28855"/>
            <a:ext cx="16230600" cy="1419286"/>
            <a:chOff x="0" y="0"/>
            <a:chExt cx="21640800" cy="189238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1640800" cy="1892381"/>
            </a:xfrm>
            <a:prstGeom prst="rect">
              <a:avLst/>
            </a:pr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575033" y="357545"/>
              <a:ext cx="10490733" cy="1072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 b="1" spc="719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LET’S CONNECT!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5523" y="5319708"/>
            <a:ext cx="14676953" cy="3404235"/>
            <a:chOff x="0" y="0"/>
            <a:chExt cx="19569271" cy="4538981"/>
          </a:xfrm>
        </p:grpSpPr>
        <p:sp>
          <p:nvSpPr>
            <p:cNvPr id="9" name="TextBox 9"/>
            <p:cNvSpPr txBox="1"/>
            <p:nvPr/>
          </p:nvSpPr>
          <p:spPr>
            <a:xfrm>
              <a:off x="0" y="2914015"/>
              <a:ext cx="19569271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179">
                  <a:solidFill>
                    <a:srgbClr val="D4EB86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NIKI FIGARD | YOUTH ENGAGEMENT COORDINATOR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9569271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 spc="179">
                  <a:solidFill>
                    <a:srgbClr val="D4EB86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KAITLIN ROSELIUS | DIRECTOR OF OUTREACH &amp; EVALUATION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06190"/>
              <a:ext cx="19569271" cy="732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nikifigard@gmail.com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82650"/>
              <a:ext cx="19569271" cy="1532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kaitlin.roselius@gmail.com | (402) 304-3433</a:t>
              </a:r>
            </a:p>
            <a:p>
              <a:pPr algn="ctr">
                <a:lnSpc>
                  <a:spcPts val="4799"/>
                </a:lnSpc>
              </a:pPr>
              <a:r>
                <a:rPr lang="en-US" sz="3199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woodstenniscenter.com | (402) 441-7095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1047750"/>
            <a:ext cx="16230600" cy="1419286"/>
            <a:chOff x="0" y="0"/>
            <a:chExt cx="21640800" cy="1892381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21640800" cy="1892381"/>
            </a:xfrm>
            <a:prstGeom prst="rect">
              <a:avLst/>
            </a:prstGeom>
            <a:solidFill>
              <a:srgbClr val="D4EB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575033" y="357545"/>
              <a:ext cx="10490733" cy="1072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799" b="1" spc="719">
                  <a:solidFill>
                    <a:srgbClr val="305041"/>
                  </a:solidFill>
                  <a:latin typeface="Anonymous Pro Bold"/>
                  <a:ea typeface="Anonymous Pro Bold"/>
                  <a:cs typeface="Anonymous Pro Bold"/>
                  <a:sym typeface="Anonymous Pro Bold"/>
                </a:rPr>
                <a:t>QUESTIONS?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296</Words>
  <Application>Microsoft Macintosh PowerPoint</Application>
  <PresentationFormat>Custom</PresentationFormat>
  <Paragraphs>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Anonymous Pro Bold</vt:lpstr>
      <vt:lpstr>Anonymous Pro Italics</vt:lpstr>
      <vt:lpstr>Aptos</vt:lpstr>
      <vt:lpstr>Anonymous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&amp; Lobs Presentation</dc:title>
  <cp:lastModifiedBy>Kaitlin Roselius</cp:lastModifiedBy>
  <cp:revision>11</cp:revision>
  <cp:lastPrinted>2025-03-03T19:32:32Z</cp:lastPrinted>
  <dcterms:created xsi:type="dcterms:W3CDTF">2006-08-16T00:00:00Z</dcterms:created>
  <dcterms:modified xsi:type="dcterms:W3CDTF">2025-03-08T21:55:05Z</dcterms:modified>
  <dc:identifier>DAGe6YBafEY</dc:identifier>
</cp:coreProperties>
</file>