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4"/>
  </p:sldMasterIdLst>
  <p:notesMasterIdLst>
    <p:notesMasterId r:id="rId43"/>
  </p:notesMasterIdLst>
  <p:handoutMasterIdLst>
    <p:handoutMasterId r:id="rId44"/>
  </p:handoutMasterIdLst>
  <p:sldIdLst>
    <p:sldId id="410" r:id="rId5"/>
    <p:sldId id="440" r:id="rId6"/>
    <p:sldId id="438" r:id="rId7"/>
    <p:sldId id="389" r:id="rId8"/>
    <p:sldId id="442" r:id="rId9"/>
    <p:sldId id="455" r:id="rId10"/>
    <p:sldId id="456" r:id="rId11"/>
    <p:sldId id="458" r:id="rId12"/>
    <p:sldId id="459" r:id="rId13"/>
    <p:sldId id="460" r:id="rId14"/>
    <p:sldId id="470" r:id="rId15"/>
    <p:sldId id="471" r:id="rId16"/>
    <p:sldId id="465" r:id="rId17"/>
    <p:sldId id="466" r:id="rId18"/>
    <p:sldId id="467" r:id="rId19"/>
    <p:sldId id="439" r:id="rId20"/>
    <p:sldId id="447" r:id="rId21"/>
    <p:sldId id="444" r:id="rId22"/>
    <p:sldId id="445" r:id="rId23"/>
    <p:sldId id="443" r:id="rId24"/>
    <p:sldId id="448" r:id="rId25"/>
    <p:sldId id="451" r:id="rId26"/>
    <p:sldId id="450" r:id="rId27"/>
    <p:sldId id="469" r:id="rId28"/>
    <p:sldId id="449" r:id="rId29"/>
    <p:sldId id="428" r:id="rId30"/>
    <p:sldId id="452" r:id="rId31"/>
    <p:sldId id="414" r:id="rId32"/>
    <p:sldId id="429" r:id="rId33"/>
    <p:sldId id="430" r:id="rId34"/>
    <p:sldId id="431" r:id="rId35"/>
    <p:sldId id="415" r:id="rId36"/>
    <p:sldId id="453" r:id="rId37"/>
    <p:sldId id="432" r:id="rId38"/>
    <p:sldId id="398" r:id="rId39"/>
    <p:sldId id="468" r:id="rId40"/>
    <p:sldId id="454" r:id="rId41"/>
    <p:sldId id="43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C9B96F-E44F-B9BA-2ACE-FE2271725CA4}" v="45" dt="2025-03-10T23:00:43.316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3C4C0-EC0D-D776-EA49-01C216B09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DFD211-9777-F7B9-C1E0-C192C461BF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CA4683-56CB-FCF2-5D85-D0881EEBE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 panose="020F0502020204030204"/>
                <a:cs typeface="Calibri" panose="020F0502020204030204"/>
              </a:rPr>
              <a:t>Food Pantry Volunteer: How would you serve the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Arregiuin</a:t>
            </a:r>
            <a:r>
              <a:rPr lang="en-US" dirty="0">
                <a:ea typeface="Calibri" panose="020F0502020204030204"/>
                <a:cs typeface="Calibri" panose="020F0502020204030204"/>
              </a:rPr>
              <a:t> Family?  What gaps are still left unaddressed?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C0481-58FB-8C78-419C-FE269DDC5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9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7991E-AA8E-4ECD-253D-D5B00A4B0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31E080-3A7E-77A6-2B70-9E70A462BD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CC3510-70BA-5819-5A4B-17E203F0D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Round 2- Collective Impact: If you have an organization card, please let us all know how you would support the Thompson Family and then toss the ball of yarn (make a referral) to the next organization.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B6E4C-C3AD-C2DE-8F0B-BF23D69E5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94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D79FA-76A9-A134-021D-B3347AD34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631492-164D-034D-26E2-0116FAC497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4F6EC-2417-EEBA-F662-EB4B5C426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A10DB-8DEB-1672-674B-AB25EE0D87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10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10FC8-DB3C-21BF-6BD2-E92C6D0E1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A98479-9C8A-BA35-1942-CC0A8383A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D69BEE-0677-85B2-E02B-0F86154EB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B9223-6AB8-EA4C-9E7A-9DAD14850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73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39D7C-4396-E841-C643-89006B814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49E76C-B02D-7BA3-03AB-147BAD4044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AF47C-C9B2-52EF-5C10-7C77F643A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80EC7-4753-866A-6782-97E3D40B1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64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347AF-482E-4E85-6115-03C1D3A7E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56D048-8C6A-486C-ED53-9C769B938B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D73907-9596-656E-3A59-1688E296F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99598-44C4-6E4C-017B-C4F439577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91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53F21-BD7C-D5DB-FF84-038FE06E2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294923-28C4-3144-8560-0C4461B494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4A8122-8994-FB52-B444-C248F82EC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Connecting to Community Collaboratives via Findhelp works like the web you just created- breaking down </a:t>
            </a:r>
            <a:r>
              <a:rPr lang="en-US" err="1"/>
              <a:t>siols</a:t>
            </a:r>
            <a:r>
              <a:rPr lang="en-US"/>
              <a:t> so that families like the Thompsons: Lisa, Jordan and Ava, don’t have to navigate support systems alone.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71237-2DAD-E87D-EC25-98E7C6C6E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2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39DC1-98AE-217F-995F-12B8F770A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88D55B-2817-C823-2901-AEB35F05E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B4E909-F374-13F7-C6D5-5E4062095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24566-A64A-B82E-3D86-73498AE96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56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C3A5E-D446-5753-4A4E-B6F2391D6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4AB2F7-83FA-336D-F8A1-BC81B72F57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E129C9-F20B-A642-007E-C70A5C1E0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02726-3E5E-6D02-E0AD-ED019B562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0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97220-A28E-59A4-3BA0-95B3A1695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34C3E-CE0D-4A45-3046-660ECB1F54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8B2B14-664B-721A-15B2-63402A30C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2BBAC-885D-43C6-810F-62EEDC65A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8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9800A-FD70-799B-A02F-EB8717519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A8012A-7633-FA4A-F286-24FF90F8F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9E24C1-C553-708B-5989-53547A830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8FA0B-1A87-9239-F92E-C6C4DBECC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66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C0A35-04BD-2259-A0D8-15EB2E6E7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1927BB-01BB-6888-0221-465AC18BF5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B0C304-1E68-7C1F-CD7F-04F39DC30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1B9D2-391A-F5A5-2219-43D737C90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38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811AA-41DD-5D8A-6639-7744DEB5C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86D76F-98C6-41C7-EA0D-E23F5AC69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78F155-DF5D-0566-46D0-B2E238F7D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E8ECC-1D95-9B64-8A04-AAD295BEF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39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511C1-1524-FE5B-7FBF-C3AE4A80A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DBEAAC-FF5C-8A88-032D-371DD6FDFE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A90F7F-2AA7-3C22-201F-5F10CB6B8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2EB3E-FDEF-0B51-A992-1B05ADD91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10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43B5F-6A86-EEBC-9C5F-06EC3B97D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A9935B-7F39-CE54-B4DF-125D63B53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113E60-2A49-9396-C7E7-144C8FA86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5B304-544D-F01D-E082-8794CEC57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28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14090-6306-D257-F3CE-5FDE0B83D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D9020-A50D-E9F2-2C4A-C09B558C9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82E6E4-3EB2-815A-0DBE-C5E8C45F5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D7BA2-7868-F32B-E2D3-E7ED810BB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8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E9D9F-FB57-0138-0AE4-C01243C1D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66B9D-9D1A-69B3-F190-C63A38A1A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78E1A7-29DC-7A1B-055D-97F5B75D7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923AD-2F15-63A1-3F53-89F387AB4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92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8E3E8-BB28-78FA-7239-1DAD1173B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84CAF-0643-9DCF-92D7-A0466C010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790C3B-B80C-8ACC-C400-3003336A2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4383E-FD67-DA4E-ACFB-F9245189B3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9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F0B2E-7E2F-6A20-57D9-A1D7F0C5B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2CEFD-87DD-58A4-8888-16E695340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83F451-43FE-2E50-0D7C-901A5EEFE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44A17-C8DE-BF81-07DE-4526EC225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24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5C6E6-F5B7-1142-2B75-F8126C439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774E89-EEB6-A81C-873B-6E375D3939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9F2917-8E34-E451-9B51-BD347024F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98448-E284-60D6-2B1D-C252754CDD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68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DEA65-627B-4AFF-F955-683082FB0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BABA39-FBDD-91A9-64D3-EB0910DB7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80058C-D3A4-52E2-C9F7-D5E0CDA6B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0F3A2-4546-F908-A41B-1B946ECB4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5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861B1-9AA7-396A-8224-AEFDB6ADB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46CB57-AFC7-9F7C-580B-5638CB357D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8FE345-D0AB-0E12-8437-D94A704EF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4BC39-C5BF-5F67-E0DA-0455F0FC5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701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BFC3F-2D60-3020-4203-C2A5BD65E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45BDE4-23C3-1C90-FCD1-9373609EEF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43507D-467D-FF4B-ABB0-AC823F38A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7F92B-30DA-3404-AD50-98DB6F665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692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13751-4268-1EB5-A79F-08B7C1FC6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012EBD-40DD-7BC7-8943-2A74694DD2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EFF825-334D-6C5C-1A1F-607E63886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8DBAC-EA67-308F-B2BF-921FAAC5D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870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571A6-E267-67AE-C9C0-76B7AFC2E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0DC05D-1DB6-925E-44EA-4F84337A9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C8961A-9C88-96A8-B864-D8ECE3EE9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2C9DC-E466-CFBC-1A69-08DB19284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029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639F2-9EE9-D1D2-C671-A1B8C37E9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5AE43A-9499-0442-1BDD-81BBECBA10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601703-5805-10CD-6D57-0811040C2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B06DE-2533-ED08-5C85-02D7CD4C8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5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F0C92-1B74-493F-2F90-3A4CACFE5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6C3551-5493-0830-0681-448DE4A83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335B0E-2F36-C5A1-1799-6C29EF111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D6F4D-128C-21AE-38B5-663B60272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5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88619-E9B6-988D-ACF7-2CD9B5D49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9C4F70-2E2B-DECC-C74A-4721BF1D90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7C401E-D6F5-1E90-225D-4F785AB39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takes a collective network of services working together to fully support families in crisis.  Let’s see what that looks like in action!  But first, I need a volunteer! You will be a food pantry organization for this example and the next.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3C298-3496-B6B9-1075-740C63A5B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4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0C78E-B6EF-2B32-CC8C-883147AFF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7D1639-C299-4D62-5958-6E0B27093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DC2C05-4AEB-0453-4DC5-E5BF6335A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C8AD2-33D6-70D8-C4B6-9F39B7633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19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5CAD5-7B51-340F-1A01-49236572E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651736-9543-8F05-6154-54504B5BD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CF77A-F7CC-B8EB-47D9-43AE271A3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E2DD8-8775-4B5A-0C5F-AB9459CF9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5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99DD-4B59-696D-B319-70981CCB9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9C4878-E344-908C-7234-064CB8786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F771C4-ABC8-B2A3-2EAD-77DC4BDAB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7161E-D8B7-BF17-AAB4-03382E189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18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1121F-6BB7-3B06-5BB7-9290EC2D1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3E3BF9-62FA-0A08-00D9-108884854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E0D04C-D144-F96C-2765-F750EED81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F0256-EFA9-3211-CF8E-052118FCB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4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684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057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400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4359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45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794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3220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273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7424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93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48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2103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1655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57830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3273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390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89903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20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55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162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231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819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255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8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698" r:id="rId24"/>
    <p:sldLayoutId id="2147483710" r:id="rId25"/>
    <p:sldLayoutId id="2147483700" r:id="rId26"/>
    <p:sldLayoutId id="2147483708" r:id="rId27"/>
    <p:sldLayoutId id="2147483706" r:id="rId28"/>
    <p:sldLayoutId id="2147483705" r:id="rId29"/>
    <p:sldLayoutId id="2147483704" r:id="rId3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00" userDrawn="1">
          <p15:clr>
            <a:srgbClr val="547EBF"/>
          </p15:clr>
        </p15:guide>
        <p15:guide id="2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quUIFWAVLMUCQH_3f3wXoY9Nbw9p-FY_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2332" y="1632699"/>
            <a:ext cx="9694333" cy="846667"/>
          </a:xfrm>
        </p:spPr>
        <p:txBody>
          <a:bodyPr/>
          <a:lstStyle/>
          <a:p>
            <a:pPr algn="ctr"/>
            <a:r>
              <a:rPr lang="en-US" sz="4400"/>
              <a:t>Empowering Families with Findhelp: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A558C4-C826-0B29-0BC0-988F552447F3}"/>
              </a:ext>
            </a:extLst>
          </p:cNvPr>
          <p:cNvSpPr txBox="1"/>
          <p:nvPr/>
        </p:nvSpPr>
        <p:spPr>
          <a:xfrm>
            <a:off x="457200" y="135468"/>
            <a:ext cx="303953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Session #</a:t>
            </a:r>
          </a:p>
          <a:p>
            <a:r>
              <a:rPr lang="en-US" dirty="0"/>
              <a:t>Room C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  <a:hlinkClick r:id="rId3"/>
              </a:rPr>
              <a:t>Google Drive Folder #7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3D350-EEFA-D9D9-AC50-698962A0461F}"/>
              </a:ext>
            </a:extLst>
          </p:cNvPr>
          <p:cNvSpPr txBox="1"/>
          <p:nvPr/>
        </p:nvSpPr>
        <p:spPr>
          <a:xfrm>
            <a:off x="2173396" y="1642338"/>
            <a:ext cx="100186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+mj-lt"/>
              </a:rPr>
              <a:t>Empowering Families with Findhelp: </a:t>
            </a:r>
          </a:p>
          <a:p>
            <a:pPr algn="ctr"/>
            <a:r>
              <a:rPr lang="en-US" sz="4400" b="1">
                <a:latin typeface="+mj-lt"/>
              </a:rPr>
              <a:t>Connecting to Community Collaboratives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40E7AF-5A95-953B-471B-EED631C73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C049-F7DC-7132-EC42-9D8A9CBD0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Meet the Arreguin Family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CB28C-0E73-AD47-1978-FDCA15EC1F2F}"/>
              </a:ext>
            </a:extLst>
          </p:cNvPr>
          <p:cNvSpPr txBox="1"/>
          <p:nvPr/>
        </p:nvSpPr>
        <p:spPr>
          <a:xfrm>
            <a:off x="594360" y="2714400"/>
            <a:ext cx="841680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Leonor is a single mom working part-time, because she recently lost her main job. She has two children. Leonor is primarily Spanish speaking. 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Jordan (15), who’s been struggling with mental health and skipping school.</a:t>
            </a: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Ava (8), who has asthma and needs medication Leonor can’t afford.</a:t>
            </a: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Leonor is behind on rent, worried about feeding and transporting her kids to school, and is feeling overwhelmed by the challenges piling up.</a:t>
            </a: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4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5CCD75-A205-E907-44AE-CA146F802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F224-81C0-59FF-C1B5-6181014B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Solo Approach:                      Meet the Arreguin Family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9DA44-2CCC-2DDC-D192-179096BCF179}"/>
              </a:ext>
            </a:extLst>
          </p:cNvPr>
          <p:cNvSpPr txBox="1"/>
          <p:nvPr/>
        </p:nvSpPr>
        <p:spPr>
          <a:xfrm>
            <a:off x="594360" y="2714400"/>
            <a:ext cx="841680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Leonor is a single mom working part-time, because she recently lost her main job. She has two children. Leonor is primarily Spanish speaking. 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Jordan (15), who’s been struggling with mental health and skipping school.</a:t>
            </a: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Ava (8), who has asthma and needs medication Leonor can’t afford.</a:t>
            </a: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Leonor is behind on rent, worried about feeding and transporting her kids to school, and is feeling overwhelmed by the challenges piling up.</a:t>
            </a: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37CF30-8F09-D772-9E91-C0AA28564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0B7F8-F90C-6C28-604B-8A458BDD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Collective Impact Approach:                      Meet the Arreguin Family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DBFDF-0DA6-1263-B0B2-F7870024FDFA}"/>
              </a:ext>
            </a:extLst>
          </p:cNvPr>
          <p:cNvSpPr txBox="1"/>
          <p:nvPr/>
        </p:nvSpPr>
        <p:spPr>
          <a:xfrm>
            <a:off x="594360" y="2714400"/>
            <a:ext cx="841680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Leonor is a single mom working part-time, because she recently lost her main job. She has two children. Leonor is primarily Spanish speaking. 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Jordan (15), who’s been struggling with mental health and skipping school.</a:t>
            </a: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Ava (8), who has asthma and needs medication Leonor can’t afford.</a:t>
            </a: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Leonor is behind on rent, worried about feeding and transporting her kids to school, and is feeling overwhelmed by the challenges piling up.</a:t>
            </a: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8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F8C203-6E58-D8E8-8F09-79962439B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1D87-593E-9CD1-9A6F-E89CB27B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" y="811529"/>
            <a:ext cx="9778365" cy="1494596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Strength in Numbers Activity  Reflection:</a:t>
            </a:r>
            <a:br>
              <a:rPr lang="en-US" dirty="0"/>
            </a:br>
            <a:endParaRPr lang="en-US">
              <a:solidFill>
                <a:schemeClr val="tx1"/>
              </a:solidFill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F4867-3AD7-1C93-E19B-8E92D3FDD85A}"/>
              </a:ext>
            </a:extLst>
          </p:cNvPr>
          <p:cNvSpPr txBox="1"/>
          <p:nvPr/>
        </p:nvSpPr>
        <p:spPr>
          <a:xfrm>
            <a:off x="713232" y="2734056"/>
            <a:ext cx="882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How strong did the family safety net feel in Round 1 versus Round 2?</a:t>
            </a:r>
          </a:p>
        </p:txBody>
      </p:sp>
    </p:spTree>
    <p:extLst>
      <p:ext uri="{BB962C8B-B14F-4D97-AF65-F5344CB8AC3E}">
        <p14:creationId xmlns:p14="http://schemas.microsoft.com/office/powerpoint/2010/main" val="342015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C3001E-17DC-B900-8DC0-4CAC4B48C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57BD-3364-4468-1EA2-39C575E6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Strength in Numbers Activity  Reflection: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47DC4-ED43-8D31-4E23-4F9D67C4D80D}"/>
              </a:ext>
            </a:extLst>
          </p:cNvPr>
          <p:cNvSpPr txBox="1"/>
          <p:nvPr/>
        </p:nvSpPr>
        <p:spPr>
          <a:xfrm>
            <a:off x="713232" y="2734056"/>
            <a:ext cx="882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 Round 2, what would happen if one organization couldn’t show up?</a:t>
            </a:r>
          </a:p>
        </p:txBody>
      </p:sp>
    </p:spTree>
    <p:extLst>
      <p:ext uri="{BB962C8B-B14F-4D97-AF65-F5344CB8AC3E}">
        <p14:creationId xmlns:p14="http://schemas.microsoft.com/office/powerpoint/2010/main" val="272483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A0D2F2-55BE-6D88-C6EE-26363CDBA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F5B4F-02F4-E652-5E4B-1B9191FF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Strength in Numbers Activity  Reflection: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50DCB-39FD-DEBA-D612-5B7564102DA4}"/>
              </a:ext>
            </a:extLst>
          </p:cNvPr>
          <p:cNvSpPr txBox="1"/>
          <p:nvPr/>
        </p:nvSpPr>
        <p:spPr>
          <a:xfrm>
            <a:off x="713232" y="2734056"/>
            <a:ext cx="882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How does Collective Impact prevent collapse?</a:t>
            </a:r>
          </a:p>
        </p:txBody>
      </p:sp>
    </p:spTree>
    <p:extLst>
      <p:ext uri="{BB962C8B-B14F-4D97-AF65-F5344CB8AC3E}">
        <p14:creationId xmlns:p14="http://schemas.microsoft.com/office/powerpoint/2010/main" val="3750023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72778B-D96A-7BA0-CF6A-FA7B02D47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2EAC-9E57-BEE5-BCBD-BE4F838E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Collective Impact Matters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04A4F-D159-5D9B-C89F-CBDF6B4A2B84}"/>
              </a:ext>
            </a:extLst>
          </p:cNvPr>
          <p:cNvSpPr txBox="1"/>
          <p:nvPr/>
        </p:nvSpPr>
        <p:spPr>
          <a:xfrm>
            <a:off x="594360" y="2478289"/>
            <a:ext cx="82253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Collective impact matters, because it moves us beyond isolated efforts to create a coordinated, systematic approach to drive </a:t>
            </a:r>
            <a:r>
              <a:rPr lang="en-US" sz="2400" b="1"/>
              <a:t>lasting</a:t>
            </a:r>
            <a:r>
              <a:rPr lang="en-US" sz="2400"/>
              <a:t> change.</a:t>
            </a:r>
          </a:p>
          <a:p>
            <a:endParaRPr lang="en-US" sz="2400"/>
          </a:p>
          <a:p>
            <a:r>
              <a:rPr lang="en-US" sz="2400"/>
              <a:t>These reasons, are why Findhelp is the closed loop referral platform Collaboratives utilize to connect families to resources.</a:t>
            </a:r>
          </a:p>
          <a:p>
            <a:endParaRPr lang="en-US" sz="2400"/>
          </a:p>
          <a:p>
            <a:r>
              <a:rPr lang="en-US" sz="2400"/>
              <a:t>Speaking of Collaboratives….</a:t>
            </a:r>
          </a:p>
          <a:p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0CF4BE-D316-954A-3898-557BE764A780}"/>
              </a:ext>
            </a:extLst>
          </p:cNvPr>
          <p:cNvSpPr txBox="1"/>
          <p:nvPr/>
        </p:nvSpPr>
        <p:spPr>
          <a:xfrm>
            <a:off x="0" y="611820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Freestyle Script" panose="030804020302050B0404" pitchFamily="66" charset="0"/>
              </a:rPr>
              <a:t>“You can do what I cannot do.  I can do what you cannot do.  Together we can do great things.”- Mother Teresa</a:t>
            </a:r>
          </a:p>
        </p:txBody>
      </p:sp>
    </p:spTree>
    <p:extLst>
      <p:ext uri="{BB962C8B-B14F-4D97-AF65-F5344CB8AC3E}">
        <p14:creationId xmlns:p14="http://schemas.microsoft.com/office/powerpoint/2010/main" val="1117816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120F04-62B6-A1B8-F314-5658E5495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D005A5B-E1A7-7610-2BDF-86C20E2BA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11479"/>
            <a:ext cx="5700304" cy="329184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Community Collaboratives</a:t>
            </a:r>
          </a:p>
        </p:txBody>
      </p:sp>
    </p:spTree>
    <p:extLst>
      <p:ext uri="{BB962C8B-B14F-4D97-AF65-F5344CB8AC3E}">
        <p14:creationId xmlns:p14="http://schemas.microsoft.com/office/powerpoint/2010/main" val="2185329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132BB9-56FF-A53F-8C18-28A5D7A02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A0546-6EF4-7E96-F457-52D797F2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What are Community Collaboratives?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18E93-EEC3-9254-5053-6CAF62412D19}"/>
              </a:ext>
            </a:extLst>
          </p:cNvPr>
          <p:cNvSpPr txBox="1"/>
          <p:nvPr/>
        </p:nvSpPr>
        <p:spPr>
          <a:xfrm>
            <a:off x="594360" y="2644170"/>
            <a:ext cx="8225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Community Collaboratives are part of Bring Up Nebraska, a network of changemakers who believe every family and young person deserves the chance to thrive. 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61393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2E8EA6-4405-3C66-B88F-33DDF40C1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133" y="304799"/>
            <a:ext cx="6496619" cy="5975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1F80A-4D12-A073-A7C1-F23F04B38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070" y="5373007"/>
            <a:ext cx="1164027" cy="1180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510990-80B4-346A-648D-A71BFDE4DD42}"/>
              </a:ext>
            </a:extLst>
          </p:cNvPr>
          <p:cNvSpPr txBox="1"/>
          <p:nvPr/>
        </p:nvSpPr>
        <p:spPr>
          <a:xfrm>
            <a:off x="960449" y="383740"/>
            <a:ext cx="4346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Community Collaboratives:</a:t>
            </a:r>
          </a:p>
        </p:txBody>
      </p:sp>
    </p:spTree>
    <p:extLst>
      <p:ext uri="{BB962C8B-B14F-4D97-AF65-F5344CB8AC3E}">
        <p14:creationId xmlns:p14="http://schemas.microsoft.com/office/powerpoint/2010/main" val="270736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7F4C-C2C7-08FC-071A-4A3F8BFD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QUICK INTRO: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6CD4A-C5E5-0CD8-B291-17A0BA4615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4579374" cy="359747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About Me:</a:t>
            </a:r>
          </a:p>
          <a:p>
            <a:r>
              <a:rPr lang="en-US">
                <a:solidFill>
                  <a:schemeClr val="tx1"/>
                </a:solidFill>
              </a:rPr>
              <a:t>Jen Hale</a:t>
            </a:r>
          </a:p>
          <a:p>
            <a:r>
              <a:rPr lang="en-US">
                <a:solidFill>
                  <a:schemeClr val="tx1"/>
                </a:solidFill>
              </a:rPr>
              <a:t>4.5 years at NCFF</a:t>
            </a:r>
          </a:p>
          <a:p>
            <a:r>
              <a:rPr lang="en-US">
                <a:solidFill>
                  <a:schemeClr val="tx1"/>
                </a:solidFill>
              </a:rPr>
              <a:t>Bring Up Nebraska Team</a:t>
            </a:r>
          </a:p>
          <a:p>
            <a:r>
              <a:rPr lang="en-US">
                <a:solidFill>
                  <a:schemeClr val="tx1"/>
                </a:solidFill>
              </a:rPr>
              <a:t>Findhelp Implementation TA Lead, Training Facilitator &amp; Collaborative Sustainability Focus</a:t>
            </a:r>
          </a:p>
          <a:p>
            <a:r>
              <a:rPr lang="en-US">
                <a:solidFill>
                  <a:schemeClr val="tx1"/>
                </a:solidFill>
              </a:rPr>
              <a:t>Little known fact: 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ABA7F-D170-65A6-73FE-F3864CECCCA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About Me:</a:t>
            </a:r>
          </a:p>
          <a:p>
            <a:r>
              <a:rPr lang="en-US">
                <a:solidFill>
                  <a:schemeClr val="tx1"/>
                </a:solidFill>
              </a:rPr>
              <a:t>Leonor Fuhrer</a:t>
            </a:r>
          </a:p>
          <a:p>
            <a:r>
              <a:rPr lang="en-US">
                <a:solidFill>
                  <a:schemeClr val="tx1"/>
                </a:solidFill>
              </a:rPr>
              <a:t>2.5 years at NCFF</a:t>
            </a:r>
          </a:p>
          <a:p>
            <a:r>
              <a:rPr lang="en-US">
                <a:solidFill>
                  <a:schemeClr val="tx1"/>
                </a:solidFill>
              </a:rPr>
              <a:t>Bring Up Nebraska Team</a:t>
            </a:r>
          </a:p>
          <a:p>
            <a:r>
              <a:rPr lang="en-US">
                <a:solidFill>
                  <a:schemeClr val="tx1"/>
                </a:solidFill>
              </a:rPr>
              <a:t>Central Navigation TA Lead, System Alignment for Tribal Systems, Prevention Systems Focus</a:t>
            </a:r>
          </a:p>
          <a:p>
            <a:r>
              <a:rPr lang="en-US">
                <a:solidFill>
                  <a:schemeClr val="tx1"/>
                </a:solidFill>
              </a:rPr>
              <a:t>Little known fact: 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4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08AFB8-43BA-5A14-C2E4-2672D5B9B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0E807B8-5F39-54CC-5378-0F951635D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11479"/>
            <a:ext cx="5700304" cy="329184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Central Navigation</a:t>
            </a:r>
          </a:p>
        </p:txBody>
      </p:sp>
    </p:spTree>
    <p:extLst>
      <p:ext uri="{BB962C8B-B14F-4D97-AF65-F5344CB8AC3E}">
        <p14:creationId xmlns:p14="http://schemas.microsoft.com/office/powerpoint/2010/main" val="1957624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D8E117-D4A5-AAD6-3973-57E33393A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A348D-742E-C424-1CAB-38F0A67D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What is Central Navigation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49370-52F0-995E-0489-5143BE70DA41}"/>
              </a:ext>
            </a:extLst>
          </p:cNvPr>
          <p:cNvSpPr txBox="1"/>
          <p:nvPr/>
        </p:nvSpPr>
        <p:spPr>
          <a:xfrm>
            <a:off x="594360" y="2644170"/>
            <a:ext cx="11073813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Central Navigation is </a:t>
            </a:r>
            <a:r>
              <a:rPr lang="en-US" sz="2400" b="0" i="0">
                <a:solidFill>
                  <a:srgbClr val="424242"/>
                </a:solidFill>
                <a:effectLst/>
                <a:latin typeface="Arial"/>
                <a:cs typeface="Arial"/>
              </a:rPr>
              <a:t>a coordinated, collaborative approach that ensures community members can access needed community-based services. It enhances the prevention system by assessing service system needs, gaps, and barriers and identifying strategies to address these community issues.</a:t>
            </a:r>
            <a:endParaRPr lang="en-US" sz="2400">
              <a:latin typeface="Arial"/>
              <a:cs typeface="Arial"/>
            </a:endParaRPr>
          </a:p>
          <a:p>
            <a:endParaRPr lang="en-US" sz="2400">
              <a:solidFill>
                <a:srgbClr val="424242"/>
              </a:solidFill>
              <a:cs typeface="Arial"/>
            </a:endParaRPr>
          </a:p>
          <a:p>
            <a:endParaRPr lang="en-US" sz="2400">
              <a:solidFill>
                <a:srgbClr val="424242"/>
              </a:solidFill>
              <a:cs typeface="Arial"/>
            </a:endParaRPr>
          </a:p>
          <a:p>
            <a:endParaRPr lang="en-US" sz="24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66311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23336E-84F6-2EA9-9304-4226DA216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B098-B999-B377-3276-9490FB2B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Central Navigation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D8AF1-66D3-7EE6-4946-C658D6309470}"/>
              </a:ext>
            </a:extLst>
          </p:cNvPr>
          <p:cNvSpPr txBox="1"/>
          <p:nvPr/>
        </p:nvSpPr>
        <p:spPr>
          <a:xfrm>
            <a:off x="482527" y="2598003"/>
            <a:ext cx="8225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Central Navigation's prevention system assessment makes it the hub of Collective Impact. It provides a common understanding of community issues and drives solutions, identifying shared measures and implementing the work required to achieve the collaboratives goals.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2910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9751BA-7A7C-881C-86FC-C093150DE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E97E-7FE2-9692-8401-EAEE6FFA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Central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9F8A-79A8-F1F9-4D93-DFA28009E46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10632184" cy="3597470"/>
          </a:xfrm>
        </p:spPr>
        <p:txBody>
          <a:bodyPr vert="horz" lIns="0" tIns="45720" rIns="0" bIns="0" rtlCol="0" anchor="t">
            <a:normAutofit fontScale="25000" lnSpcReduction="20000"/>
          </a:bodyPr>
          <a:lstStyle/>
          <a:p>
            <a:r>
              <a:rPr lang="en-US" sz="9600">
                <a:solidFill>
                  <a:srgbClr val="000000"/>
                </a:solidFill>
                <a:ea typeface="+mn-lt"/>
                <a:cs typeface="+mn-lt"/>
              </a:rPr>
              <a:t>In the 2023-2024 evaluation year, local community-based prevention systems served 14,280 participants and 11,815 children statewide. </a:t>
            </a:r>
            <a:endParaRPr lang="en-US">
              <a:gradFill>
                <a:gsLst>
                  <a:gs pos="0">
                    <a:srgbClr val="FFFFFF"/>
                  </a:gs>
                  <a:gs pos="34000">
                    <a:srgbClr val="000000"/>
                  </a:gs>
                  <a:gs pos="100000">
                    <a:srgbClr val="1F497D">
                      <a:lumMod val="0"/>
                      <a:lumOff val="100000"/>
                    </a:srgbClr>
                  </a:gs>
                </a:gsLst>
                <a:lin ang="4800000" scaled="0"/>
              </a:gradFill>
              <a:cs typeface="Arial" panose="020B0604020202020204"/>
            </a:endParaRPr>
          </a:p>
          <a:p>
            <a:r>
              <a:rPr lang="en-US" sz="9600" b="0" i="0">
                <a:solidFill>
                  <a:srgbClr val="000000"/>
                </a:solidFill>
                <a:effectLst/>
                <a:ea typeface="+mn-lt"/>
                <a:cs typeface="+mn-lt"/>
              </a:rPr>
              <a:t>Central Navigation also provides access to Support Services Funds. </a:t>
            </a:r>
            <a:r>
              <a:rPr lang="en-US" sz="9600">
                <a:solidFill>
                  <a:srgbClr val="000000"/>
                </a:solidFill>
                <a:ea typeface="+mn-lt"/>
                <a:cs typeface="+mn-lt"/>
              </a:rPr>
              <a:t>These</a:t>
            </a:r>
            <a:r>
              <a:rPr lang="en-US" sz="9600" b="0" i="0">
                <a:solidFill>
                  <a:srgbClr val="000000"/>
                </a:solidFill>
                <a:effectLst/>
                <a:ea typeface="+mn-lt"/>
                <a:cs typeface="+mn-lt"/>
              </a:rPr>
              <a:t> funds offer youth and families access to an array of basic needs services and </a:t>
            </a:r>
            <a:r>
              <a:rPr lang="en-US" sz="9600">
                <a:solidFill>
                  <a:srgbClr val="000000"/>
                </a:solidFill>
                <a:ea typeface="+mn-lt"/>
                <a:cs typeface="+mn-lt"/>
              </a:rPr>
              <a:t>support </a:t>
            </a:r>
            <a:r>
              <a:rPr lang="en-US" sz="9600" b="0" i="0">
                <a:solidFill>
                  <a:srgbClr val="000000"/>
                </a:solidFill>
                <a:effectLst/>
                <a:ea typeface="+mn-lt"/>
                <a:cs typeface="+mn-lt"/>
              </a:rPr>
              <a:t>in emergency instances where support is not available through other sources</a:t>
            </a:r>
            <a:r>
              <a:rPr lang="en-US" sz="9600">
                <a:solidFill>
                  <a:srgbClr val="000000"/>
                </a:solidFill>
                <a:ea typeface="+mn-lt"/>
                <a:cs typeface="+mn-lt"/>
              </a:rPr>
              <a:t>.</a:t>
            </a:r>
            <a:r>
              <a:rPr lang="en-US" sz="9600" b="0" i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en-US" sz="9600">
                <a:solidFill>
                  <a:srgbClr val="000000"/>
                </a:solidFill>
                <a:ea typeface="+mn-lt"/>
                <a:cs typeface="+mn-lt"/>
              </a:rPr>
              <a:t>The gaps met by providing these funds further drive identifying, prioritizing, and solution-making conversations in communities. </a:t>
            </a:r>
            <a:endParaRPr lang="en-US">
              <a:gradFill>
                <a:gsLst>
                  <a:gs pos="0">
                    <a:prstClr val="white">
                      <a:lumMod val="25000"/>
                      <a:lumOff val="75000"/>
                    </a:prstClr>
                  </a:gs>
                  <a:gs pos="34000">
                    <a:prstClr val="black">
                      <a:lumMod val="93000"/>
                    </a:prstClr>
                  </a:gs>
                  <a:gs pos="100000">
                    <a:srgbClr val="1F497D">
                      <a:lumMod val="0"/>
                      <a:lumOff val="100000"/>
                    </a:srgbClr>
                  </a:gs>
                </a:gsLst>
                <a:lin ang="4800000" scaled="0"/>
              </a:gra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9600" b="0" i="0">
                <a:solidFill>
                  <a:srgbClr val="000000"/>
                </a:solidFill>
                <a:effectLst/>
                <a:ea typeface="+mn-lt"/>
                <a:cs typeface="+mn-lt"/>
              </a:rPr>
              <a:t>Over 1.2 million dollars in Support Service Funds were distributed through 3,276 requests. </a:t>
            </a:r>
            <a:endParaRPr lang="en-US">
              <a:gradFill>
                <a:gsLst>
                  <a:gs pos="0">
                    <a:prstClr val="white">
                      <a:lumMod val="25000"/>
                      <a:lumOff val="75000"/>
                    </a:prstClr>
                  </a:gs>
                  <a:gs pos="34000">
                    <a:prstClr val="black">
                      <a:lumMod val="93000"/>
                    </a:prstClr>
                  </a:gs>
                  <a:gs pos="100000">
                    <a:srgbClr val="1F497D">
                      <a:lumMod val="0"/>
                      <a:lumOff val="100000"/>
                    </a:srgbClr>
                  </a:gs>
                </a:gsLst>
                <a:lin ang="4800000" scaled="0"/>
              </a:gradFill>
              <a:ea typeface="+mn-lt"/>
              <a:cs typeface="+mn-lt"/>
            </a:endParaRPr>
          </a:p>
          <a:p>
            <a:pPr marL="0" indent="0">
              <a:buNone/>
            </a:pPr>
            <a:endParaRPr lang="en-US" sz="96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9600" b="0" i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sz="96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13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41E1-4BD2-AB27-500B-1AA7000BC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C30F01-81A0-8DB0-0371-03344E9F2FFF}"/>
              </a:ext>
            </a:extLst>
          </p:cNvPr>
          <p:cNvSpPr txBox="1">
            <a:spLocks/>
          </p:cNvSpPr>
          <p:nvPr/>
        </p:nvSpPr>
        <p:spPr>
          <a:xfrm>
            <a:off x="674189" y="403315"/>
            <a:ext cx="9778365" cy="14945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Central Navigation &amp; Schools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AB740-641A-A8E9-9075-5DA91DDF4B8C}"/>
              </a:ext>
            </a:extLst>
          </p:cNvPr>
          <p:cNvSpPr txBox="1"/>
          <p:nvPr/>
        </p:nvSpPr>
        <p:spPr>
          <a:xfrm>
            <a:off x="594360" y="2787944"/>
            <a:ext cx="11073813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424242"/>
                </a:solidFill>
                <a:ea typeface="+mn-lt"/>
                <a:cs typeface="+mn-lt"/>
              </a:rPr>
              <a:t>"Two in every three students carry </a:t>
            </a:r>
            <a:r>
              <a:rPr lang="en-US" sz="2400" b="0" i="0">
                <a:solidFill>
                  <a:srgbClr val="424242"/>
                </a:solidFill>
                <a:effectLst/>
                <a:ea typeface="+mn-lt"/>
                <a:cs typeface="+mn-lt"/>
              </a:rPr>
              <a:t>a </a:t>
            </a:r>
            <a:r>
              <a:rPr lang="en-US" sz="2400">
                <a:solidFill>
                  <a:srgbClr val="424242"/>
                </a:solidFill>
                <a:ea typeface="+mn-lt"/>
                <a:cs typeface="+mn-lt"/>
              </a:rPr>
              <a:t>second</a:t>
            </a:r>
            <a:r>
              <a:rPr lang="en-US" sz="2400" b="0" i="0">
                <a:solidFill>
                  <a:srgbClr val="424242"/>
                </a:solidFill>
                <a:effectLst/>
                <a:ea typeface="+mn-lt"/>
                <a:cs typeface="+mn-lt"/>
              </a:rPr>
              <a:t>, </a:t>
            </a:r>
            <a:r>
              <a:rPr lang="en-US" sz="2400">
                <a:solidFill>
                  <a:srgbClr val="424242"/>
                </a:solidFill>
                <a:ea typeface="+mn-lt"/>
                <a:cs typeface="+mn-lt"/>
              </a:rPr>
              <a:t>invisible backpack..." </a:t>
            </a:r>
            <a:endParaRPr lang="en-US"/>
          </a:p>
          <a:p>
            <a:pPr algn="r"/>
            <a:r>
              <a:rPr lang="en-US" sz="2400">
                <a:solidFill>
                  <a:srgbClr val="424242"/>
                </a:solidFill>
                <a:latin typeface="Arial"/>
                <a:cs typeface="Arial"/>
              </a:rPr>
              <a:t>-Theresa Melito-Conners </a:t>
            </a:r>
            <a:endParaRPr lang="en-US">
              <a:cs typeface="Arial" panose="020B0604020202020204"/>
            </a:endParaRPr>
          </a:p>
          <a:p>
            <a:endParaRPr lang="en-US" sz="2400">
              <a:solidFill>
                <a:srgbClr val="424242"/>
              </a:solidFill>
              <a:cs typeface="Arial"/>
            </a:endParaRPr>
          </a:p>
          <a:p>
            <a:endParaRPr lang="en-US" sz="2400">
              <a:solidFill>
                <a:srgbClr val="424242"/>
              </a:solidFill>
              <a:cs typeface="Arial"/>
            </a:endParaRPr>
          </a:p>
          <a:p>
            <a:endParaRPr lang="en-US" sz="24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5309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4A0609-B6DE-7AB7-B348-46B3A7C96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E7C64D-54DE-27D2-67CB-7E76C19A3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11479"/>
            <a:ext cx="5700304" cy="329184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Findhelp</a:t>
            </a:r>
          </a:p>
        </p:txBody>
      </p:sp>
    </p:spTree>
    <p:extLst>
      <p:ext uri="{BB962C8B-B14F-4D97-AF65-F5344CB8AC3E}">
        <p14:creationId xmlns:p14="http://schemas.microsoft.com/office/powerpoint/2010/main" val="4099475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33AA5-5A5C-943D-FCD1-07975D92E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358B-26A5-C53C-375C-5A3C883B7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What is Findhelp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B4063-8977-FC9D-5377-8998EE1D901A}"/>
              </a:ext>
            </a:extLst>
          </p:cNvPr>
          <p:cNvSpPr txBox="1"/>
          <p:nvPr/>
        </p:nvSpPr>
        <p:spPr>
          <a:xfrm>
            <a:off x="381548" y="2657681"/>
            <a:ext cx="4137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Findhelp is a free, online platform designed to connect people with community resources.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8E0C9-3070-2AA7-1411-0BED52277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694" y="2046968"/>
            <a:ext cx="6115138" cy="4336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76977-97A7-1AB8-56E0-6D4D0E777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157" y="5898091"/>
            <a:ext cx="15906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17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C33340-2AF4-6A6C-3A26-E701E1BD3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F5FF-2DC0-7F01-3FFD-5AB1C5D5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What is Findhelp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CF8AB-C5ED-D49B-8500-769B93BCD9C7}"/>
              </a:ext>
            </a:extLst>
          </p:cNvPr>
          <p:cNvSpPr txBox="1"/>
          <p:nvPr/>
        </p:nvSpPr>
        <p:spPr>
          <a:xfrm>
            <a:off x="381548" y="2657681"/>
            <a:ext cx="41378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Findhelp is a free, online platform designed to connect people with community resources.</a:t>
            </a:r>
          </a:p>
          <a:p>
            <a:endParaRPr lang="en-US"/>
          </a:p>
          <a:p>
            <a:r>
              <a:rPr lang="en-US"/>
              <a:t>The goal is to make it easier for help seekers to find the support needed without having to search multiple websites or call numerous organizations.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BA88EB-FBDC-1782-0864-12E9B2E6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694" y="2046968"/>
            <a:ext cx="6115138" cy="4336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DC5F4B-A9F9-FCCB-251C-1D2254EB3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157" y="5898091"/>
            <a:ext cx="15906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39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90AE7B-0726-7711-4D83-4160E9405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1101-84CF-04D4-D4A8-2FEB70F9A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Why it Matters: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8C838-26A6-E7A1-3119-2C6904EA96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2008"/>
            <a:ext cx="7810500" cy="3299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tx1"/>
                </a:solidFill>
              </a:rPr>
              <a:t>Findhelp’ s approach was the only closed-loop referral system, that compliments values of prevention, opportunity &amp; collective impact:</a:t>
            </a:r>
          </a:p>
          <a:p>
            <a:pPr lvl="1"/>
            <a:r>
              <a:rPr lang="en-US" sz="2400" b="1">
                <a:solidFill>
                  <a:schemeClr val="tx1"/>
                </a:solidFill>
              </a:rPr>
              <a:t>Centering the help-seeker</a:t>
            </a:r>
          </a:p>
        </p:txBody>
      </p:sp>
    </p:spTree>
    <p:extLst>
      <p:ext uri="{BB962C8B-B14F-4D97-AF65-F5344CB8AC3E}">
        <p14:creationId xmlns:p14="http://schemas.microsoft.com/office/powerpoint/2010/main" val="283761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E40697-E717-552C-88EB-43A752C98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786F7-B34B-44FC-483B-403E3DD6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Why it Matters: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ABD26-05C5-A02C-E32B-D358EB3852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2008"/>
            <a:ext cx="7810500" cy="3299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tx1"/>
                </a:solidFill>
              </a:rPr>
              <a:t>Findhelp’ s approach was the only closed-loop referral system, that compliments values of prevention, opportunity &amp; collective impact:</a:t>
            </a:r>
          </a:p>
          <a:p>
            <a:pPr lvl="1"/>
            <a:r>
              <a:rPr lang="en-US" sz="2400" b="1">
                <a:solidFill>
                  <a:schemeClr val="tx1"/>
                </a:solidFill>
              </a:rPr>
              <a:t>Centering the help-seeker</a:t>
            </a:r>
          </a:p>
          <a:p>
            <a:pPr lvl="1"/>
            <a:r>
              <a:rPr lang="en-US" sz="2400" b="1">
                <a:solidFill>
                  <a:schemeClr val="tx1"/>
                </a:solidFill>
              </a:rPr>
              <a:t>Digital accessibility</a:t>
            </a:r>
          </a:p>
        </p:txBody>
      </p:sp>
    </p:spTree>
    <p:extLst>
      <p:ext uri="{BB962C8B-B14F-4D97-AF65-F5344CB8AC3E}">
        <p14:creationId xmlns:p14="http://schemas.microsoft.com/office/powerpoint/2010/main" val="156392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B7DB65-F0A7-70D0-F0AA-AD167AE0D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C807-4247-3732-5A22-874B4E13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AGENDA: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A35FA-70A9-4FD4-1570-86F93170F2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228600" rIns="0" bIns="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Collective Impact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Strength in Numbers Activity</a:t>
            </a:r>
            <a:endParaRPr lang="en-US" sz="2400" b="1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Community Collaboratives </a:t>
            </a:r>
            <a:endParaRPr lang="en-US" sz="2400" b="1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Central Navigation</a:t>
            </a:r>
            <a:endParaRPr lang="en-US" sz="2400" b="1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Findhelp</a:t>
            </a:r>
            <a:r>
              <a:rPr lang="en-US" sz="2400" b="1" dirty="0">
                <a:solidFill>
                  <a:schemeClr val="tx1"/>
                </a:solidFill>
              </a:rPr>
              <a:t> Overview</a:t>
            </a:r>
            <a:endParaRPr lang="en-US" sz="2400" b="1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How to Connect to Collaboratives using </a:t>
            </a:r>
            <a:r>
              <a:rPr lang="en-US" sz="2400" b="1" dirty="0" err="1">
                <a:solidFill>
                  <a:schemeClr val="tx1"/>
                </a:solidFill>
              </a:rPr>
              <a:t>Findhelp</a:t>
            </a:r>
            <a:endParaRPr lang="en-US" sz="2400" b="1" dirty="0" err="1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en-US" sz="2400" b="1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>
              <a:solidFill>
                <a:schemeClr val="tx1"/>
              </a:solidFill>
            </a:endParaRPr>
          </a:p>
        </p:txBody>
      </p:sp>
      <p:pic>
        <p:nvPicPr>
          <p:cNvPr id="9" name="Picture 8" descr="Colorful strings being woven togehter">
            <a:extLst>
              <a:ext uri="{FF2B5EF4-FFF2-40B4-BE49-F238E27FC236}">
                <a16:creationId xmlns:a16="http://schemas.microsoft.com/office/drawing/2014/main" id="{0B805E42-2A9F-39CA-5FB1-D66E309EF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947" y="1"/>
            <a:ext cx="4152053" cy="27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54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694BF0-E961-B2A9-7ED2-809B92EBA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471EF-3584-4E4A-6D0B-288B5841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Why it Matters: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2CE6-0B7F-6C60-5EBF-510E6D1E5E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2008"/>
            <a:ext cx="7810500" cy="3299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tx1"/>
                </a:solidFill>
              </a:rPr>
              <a:t>Findhelp’ s approach was the only closed-loop referral system, that compliments values of prevention, opportunity &amp; collective impact:</a:t>
            </a:r>
          </a:p>
          <a:p>
            <a:pPr lvl="1"/>
            <a:r>
              <a:rPr lang="en-US" sz="2400" b="1">
                <a:solidFill>
                  <a:schemeClr val="tx1"/>
                </a:solidFill>
              </a:rPr>
              <a:t>Centering the help-seeker</a:t>
            </a:r>
          </a:p>
          <a:p>
            <a:pPr lvl="1"/>
            <a:r>
              <a:rPr lang="en-US" sz="2400" b="1">
                <a:solidFill>
                  <a:schemeClr val="tx1"/>
                </a:solidFill>
              </a:rPr>
              <a:t>Digital accessibility</a:t>
            </a:r>
          </a:p>
          <a:p>
            <a:pPr lvl="1"/>
            <a:r>
              <a:rPr lang="en-US" sz="2400" b="1">
                <a:solidFill>
                  <a:schemeClr val="tx1"/>
                </a:solidFill>
              </a:rPr>
              <a:t>Preferred Language Centering</a:t>
            </a:r>
          </a:p>
        </p:txBody>
      </p:sp>
    </p:spTree>
    <p:extLst>
      <p:ext uri="{BB962C8B-B14F-4D97-AF65-F5344CB8AC3E}">
        <p14:creationId xmlns:p14="http://schemas.microsoft.com/office/powerpoint/2010/main" val="1682978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E55266-7878-027A-1330-18FC607F5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FE90E-6DCF-860D-075D-8A9BB339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Why it Matters: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6D616-3016-40B5-EFAC-8663811037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2008"/>
            <a:ext cx="7810500" cy="32996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tx1"/>
                </a:solidFill>
              </a:rPr>
              <a:t>Findhelp’ s approach was the only closed-loop referral system, that compliments values of prevention, opportunity &amp; collective impact:</a:t>
            </a:r>
          </a:p>
          <a:p>
            <a:pPr lvl="1"/>
            <a:r>
              <a:rPr lang="en-US" sz="2400" b="1">
                <a:solidFill>
                  <a:schemeClr val="tx1"/>
                </a:solidFill>
              </a:rPr>
              <a:t>Centering the help-seeker</a:t>
            </a:r>
          </a:p>
          <a:p>
            <a:pPr lvl="1"/>
            <a:r>
              <a:rPr lang="en-US" sz="2400" b="1">
                <a:solidFill>
                  <a:schemeClr val="tx1"/>
                </a:solidFill>
              </a:rPr>
              <a:t>Digital accessibility</a:t>
            </a:r>
          </a:p>
          <a:p>
            <a:pPr lvl="1"/>
            <a:r>
              <a:rPr lang="en-US" sz="2400" b="1">
                <a:solidFill>
                  <a:schemeClr val="tx1"/>
                </a:solidFill>
              </a:rPr>
              <a:t>Preferred Language Centering</a:t>
            </a:r>
          </a:p>
          <a:p>
            <a:pPr lvl="1"/>
            <a:r>
              <a:rPr lang="en-US" sz="2400" b="1">
                <a:solidFill>
                  <a:schemeClr val="tx1"/>
                </a:solidFill>
              </a:rPr>
              <a:t>Consent</a:t>
            </a:r>
          </a:p>
        </p:txBody>
      </p:sp>
    </p:spTree>
    <p:extLst>
      <p:ext uri="{BB962C8B-B14F-4D97-AF65-F5344CB8AC3E}">
        <p14:creationId xmlns:p14="http://schemas.microsoft.com/office/powerpoint/2010/main" val="494247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C04E42-3F5D-E0CC-B2F7-874D84AF6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7221-1267-6708-CE7C-37726C2B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Findhelp Supports Families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9C0DC-02AE-1A8E-AB16-C436A06E70D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tx1"/>
                </a:solidFill>
              </a:rPr>
              <a:t>A true ‘No wrong door’ avenue for the help seeker..</a:t>
            </a:r>
          </a:p>
        </p:txBody>
      </p:sp>
      <p:pic>
        <p:nvPicPr>
          <p:cNvPr id="5" name="Picture 4" descr="Light from open door">
            <a:extLst>
              <a:ext uri="{FF2B5EF4-FFF2-40B4-BE49-F238E27FC236}">
                <a16:creationId xmlns:a16="http://schemas.microsoft.com/office/drawing/2014/main" id="{8FEC2B14-AD48-AA2C-E725-0773587CF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8" r="3696" b="-1"/>
          <a:stretch/>
        </p:blipFill>
        <p:spPr>
          <a:xfrm>
            <a:off x="6096000" y="10"/>
            <a:ext cx="6118225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5021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730875-3BFB-F53D-66C6-62470D5A9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2DA7-53A1-E2DD-FEF9-96D2AF6A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Findhelp Supports Families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1322C-06E6-C726-F7A1-64CC34FE358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>
                <a:solidFill>
                  <a:schemeClr val="tx1"/>
                </a:solidFill>
              </a:rPr>
              <a:t>A true ‘No wrong door’ avenue for the help seeker.</a:t>
            </a:r>
          </a:p>
          <a:p>
            <a:pPr marL="0" indent="0">
              <a:buNone/>
            </a:pPr>
            <a:r>
              <a:rPr lang="en-US" b="1">
                <a:solidFill>
                  <a:schemeClr val="tx1"/>
                </a:solidFill>
              </a:rPr>
              <a:t>Proactively connects families to local resources before crisis, no matter the ‘door’.</a:t>
            </a:r>
          </a:p>
          <a:p>
            <a:pPr lvl="1"/>
            <a:r>
              <a:rPr lang="en-US" b="1">
                <a:solidFill>
                  <a:schemeClr val="tx1"/>
                </a:solidFill>
              </a:rPr>
              <a:t>After school providers</a:t>
            </a:r>
          </a:p>
          <a:p>
            <a:pPr lvl="1"/>
            <a:r>
              <a:rPr lang="en-US" b="1">
                <a:solidFill>
                  <a:schemeClr val="tx1"/>
                </a:solidFill>
              </a:rPr>
              <a:t>(Individuals) / self-referrals</a:t>
            </a:r>
          </a:p>
          <a:p>
            <a:pPr lvl="1"/>
            <a:r>
              <a:rPr lang="en-US" b="1">
                <a:solidFill>
                  <a:schemeClr val="tx1"/>
                </a:solidFill>
              </a:rPr>
              <a:t>Community Collaborative</a:t>
            </a:r>
          </a:p>
          <a:p>
            <a:pPr lvl="1"/>
            <a:r>
              <a:rPr lang="en-US" b="1">
                <a:solidFill>
                  <a:schemeClr val="tx1"/>
                </a:solidFill>
              </a:rPr>
              <a:t>Central Navigators</a:t>
            </a:r>
          </a:p>
          <a:p>
            <a:pPr marL="0" indent="0">
              <a:buNone/>
            </a:pP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5" name="Picture 4" descr="Light from open door">
            <a:extLst>
              <a:ext uri="{FF2B5EF4-FFF2-40B4-BE49-F238E27FC236}">
                <a16:creationId xmlns:a16="http://schemas.microsoft.com/office/drawing/2014/main" id="{7BABC7B6-51B7-85C6-8626-61BE3BE4B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8" r="3696" b="-1"/>
          <a:stretch/>
        </p:blipFill>
        <p:spPr>
          <a:xfrm>
            <a:off x="6096000" y="10"/>
            <a:ext cx="6118225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964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9F80DB-01F5-8105-F4AF-1DDB83A0C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6034E-4E94-E178-3210-9DBBDACF0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</a:rPr>
              <a:t>Findhelp Supports Collective Impact with real-time data insights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DB3FE-F9E9-65CB-4257-9FDB99D8C9F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48578" y="3282630"/>
            <a:ext cx="5044440" cy="3297241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n-US" sz="2000" b="1">
                <a:solidFill>
                  <a:schemeClr val="tx1"/>
                </a:solidFill>
              </a:rPr>
              <a:t>Identifies services and needs through data insights, helping you as a Collaborative wrap around the areas of need in real time.</a:t>
            </a:r>
          </a:p>
          <a:p>
            <a:pPr marL="402336" lvl="1" indent="0">
              <a:buNone/>
            </a:pPr>
            <a:endParaRPr lang="en-US" b="1">
              <a:solidFill>
                <a:schemeClr val="tx1"/>
              </a:solidFill>
            </a:endParaRPr>
          </a:p>
          <a:p>
            <a:pPr marL="402336" lvl="1" indent="0">
              <a:buNone/>
            </a:pPr>
            <a:endParaRPr lang="en-US" sz="2000" b="1">
              <a:solidFill>
                <a:schemeClr val="tx1"/>
              </a:solidFill>
            </a:endParaRPr>
          </a:p>
          <a:p>
            <a:pPr marL="402336" lvl="1" indent="0">
              <a:buNone/>
            </a:pPr>
            <a:endParaRPr lang="en-US" sz="2000" b="1">
              <a:solidFill>
                <a:schemeClr val="tx1"/>
              </a:solidFill>
            </a:endParaRPr>
          </a:p>
          <a:p>
            <a:pPr marL="402336" lvl="1" indent="0">
              <a:buNone/>
            </a:pPr>
            <a:r>
              <a:rPr lang="en-US" sz="1600" b="1" i="1">
                <a:solidFill>
                  <a:schemeClr val="tx1"/>
                </a:solidFill>
              </a:rPr>
              <a:t>See example: Search Activity Report:</a:t>
            </a:r>
            <a:endParaRPr lang="en-US" sz="1600" b="1" i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07522-79E7-9667-474F-0BE66323A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936" y="1357135"/>
            <a:ext cx="4477764" cy="445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42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1698724"/>
            <a:ext cx="7330549" cy="3291840"/>
          </a:xfrm>
        </p:spPr>
        <p:txBody>
          <a:bodyPr/>
          <a:lstStyle/>
          <a:p>
            <a:r>
              <a:rPr lang="en-US" sz="4400"/>
              <a:t>Find your local Community Collaborative Findhelp Landing Page here: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1267E-6345-1F32-CCA4-C3CC3BCF3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737" y="3896360"/>
            <a:ext cx="1835868" cy="18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54F944-ABA6-96ED-50B4-08EBA2A11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2EB466E-2AAF-6526-7B6B-1FEA44DF2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11479"/>
            <a:ext cx="5700304" cy="329184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Steps to connect Families Using Findhelp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399A9-88DA-E9E5-FB81-77D26BE9E1D0}"/>
              </a:ext>
            </a:extLst>
          </p:cNvPr>
          <p:cNvSpPr txBox="1"/>
          <p:nvPr/>
        </p:nvSpPr>
        <p:spPr>
          <a:xfrm>
            <a:off x="3512457" y="500742"/>
            <a:ext cx="3396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/>
              <a:t>Demo:</a:t>
            </a:r>
          </a:p>
        </p:txBody>
      </p:sp>
    </p:spTree>
    <p:extLst>
      <p:ext uri="{BB962C8B-B14F-4D97-AF65-F5344CB8AC3E}">
        <p14:creationId xmlns:p14="http://schemas.microsoft.com/office/powerpoint/2010/main" val="843934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A9FB9-8F1E-5969-7FF9-B40416076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B91FAA3-7AE4-B7F8-CEDA-B04E32261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11479"/>
            <a:ext cx="5700304" cy="329184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49353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41E0E6-2002-EB95-8125-D31591696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99EC3-959E-FD89-6E96-8380608BDD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/>
              <a:t>Than</a:t>
            </a:r>
            <a:r>
              <a:rPr lang="en-US"/>
              <a:t>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9E8AF-2A86-F58D-5403-8CBD716DA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3164219"/>
            <a:ext cx="7227378" cy="1632183"/>
          </a:xfrm>
        </p:spPr>
        <p:txBody>
          <a:bodyPr/>
          <a:lstStyle/>
          <a:p>
            <a:r>
              <a:rPr lang="en-US" sz="440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7578F-F8D5-0504-CAF2-C644F7A27566}"/>
              </a:ext>
            </a:extLst>
          </p:cNvPr>
          <p:cNvSpPr txBox="1"/>
          <p:nvPr/>
        </p:nvSpPr>
        <p:spPr>
          <a:xfrm>
            <a:off x="414441" y="4796402"/>
            <a:ext cx="37825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Jen Hale</a:t>
            </a:r>
          </a:p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jhale@nebraskachildren.org</a:t>
            </a:r>
          </a:p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findhelp@nebraskachildren.org</a:t>
            </a:r>
          </a:p>
          <a:p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Leonor Fuhrer</a:t>
            </a:r>
          </a:p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lfuhrer@nebraskachildren.org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8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What is Collective Impact?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807A6-E570-9798-FF90-897DE002DFE7}"/>
              </a:ext>
            </a:extLst>
          </p:cNvPr>
          <p:cNvSpPr txBox="1"/>
          <p:nvPr/>
        </p:nvSpPr>
        <p:spPr>
          <a:xfrm>
            <a:off x="594360" y="2865244"/>
            <a:ext cx="7309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Collective impact is a very specific type of collaboration that brings together organizations and individuals to solve complex social issues.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DBA9AF-9FF8-3735-14F3-64A5D875DFEC}"/>
              </a:ext>
            </a:extLst>
          </p:cNvPr>
          <p:cNvSpPr txBox="1"/>
          <p:nvPr/>
        </p:nvSpPr>
        <p:spPr>
          <a:xfrm>
            <a:off x="0" y="62067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Freestyle Script" panose="030804020302050B0404" pitchFamily="66" charset="0"/>
              </a:rPr>
              <a:t>“The secret…is to gang up on the problem, rather than each other.”  - Thomas </a:t>
            </a:r>
            <a:r>
              <a:rPr lang="en-US" sz="2400" err="1">
                <a:latin typeface="Freestyle Script" panose="030804020302050B0404" pitchFamily="66" charset="0"/>
              </a:rPr>
              <a:t>Stallkamp</a:t>
            </a:r>
            <a:endParaRPr lang="en-US" sz="240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466680-278F-45B7-12F9-7329348EC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BDAD-3E33-88BD-7191-44373070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Key Principals of Collective Impact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F771F-0F36-44D4-2CCE-460277DA8844}"/>
              </a:ext>
            </a:extLst>
          </p:cNvPr>
          <p:cNvSpPr txBox="1"/>
          <p:nvPr/>
        </p:nvSpPr>
        <p:spPr>
          <a:xfrm>
            <a:off x="1125300" y="1937914"/>
            <a:ext cx="82253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/>
          </a:p>
          <a:p>
            <a:pPr marL="342900" indent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Common Goal or Agenda</a:t>
            </a:r>
          </a:p>
          <a:p>
            <a:pPr marL="342900" indent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Data-driven decision making/ Shared measurement</a:t>
            </a:r>
          </a:p>
          <a:p>
            <a:pPr marL="342900" indent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Mutually Reinforcing Activities</a:t>
            </a:r>
          </a:p>
          <a:p>
            <a:pPr marL="342900" indent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Continuous communication</a:t>
            </a:r>
          </a:p>
          <a:p>
            <a:pPr marL="342900" indent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Backbone Organization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6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65807-922E-BD04-0CA4-4F8E9952E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098DCB-84A7-8FB5-724C-BBE3BDC71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11479"/>
            <a:ext cx="5700304" cy="329184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Strength in Numbers Activity</a:t>
            </a:r>
          </a:p>
        </p:txBody>
      </p:sp>
    </p:spTree>
    <p:extLst>
      <p:ext uri="{BB962C8B-B14F-4D97-AF65-F5344CB8AC3E}">
        <p14:creationId xmlns:p14="http://schemas.microsoft.com/office/powerpoint/2010/main" val="371611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4AB744-2C68-4274-572F-ACE4BBB54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8792-1C26-D9FF-89CA-4DF96A1B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Meet the Arreguin Family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970CC-AAF2-51A5-F308-FF2C4F8C45AD}"/>
              </a:ext>
            </a:extLst>
          </p:cNvPr>
          <p:cNvSpPr txBox="1"/>
          <p:nvPr/>
        </p:nvSpPr>
        <p:spPr>
          <a:xfrm>
            <a:off x="594360" y="2714400"/>
            <a:ext cx="84168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Leonor is a single mom working part-time, because she recently lost her main job. She has two children. Leonor is primarily Spanish speaking.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98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26B530-81F8-EB76-56F6-6823E78E0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1230D-E73F-C2E1-1249-082DCF49F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Meet the Arreguin Family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16E4B-73B4-9DC7-6BB8-B0CF53905A24}"/>
              </a:ext>
            </a:extLst>
          </p:cNvPr>
          <p:cNvSpPr txBox="1"/>
          <p:nvPr/>
        </p:nvSpPr>
        <p:spPr>
          <a:xfrm>
            <a:off x="594360" y="2714400"/>
            <a:ext cx="841680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Leonor is a single mom working part-time, because she recently lost her main job. She has two children. Leonor is primarily Spanish speaking. 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Jordan (15), who’s been struggling with mental health and skipping school.</a:t>
            </a:r>
            <a:endParaRPr lang="en-US" dirty="0">
              <a:cs typeface="Arial"/>
            </a:endParaRP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9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3F23BA-1797-2E1E-C290-15E008DF1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BD252-7528-30CC-A962-9B212936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Meet the Arreguin Family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D31B2-7F11-F0FB-F22A-8D03FE6EB42B}"/>
              </a:ext>
            </a:extLst>
          </p:cNvPr>
          <p:cNvSpPr txBox="1"/>
          <p:nvPr/>
        </p:nvSpPr>
        <p:spPr>
          <a:xfrm>
            <a:off x="594360" y="2714400"/>
            <a:ext cx="841680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Leonor is a single mom working part-time, because she recently lost her main job. She has two children. Leonor is primarily Spanish speaking. 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Jordan (15), who’s been struggling with mental health and skipping school.</a:t>
            </a:r>
            <a:endParaRPr lang="en-US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 (8), who has asthma and needs medication Leonor can’t afford.</a:t>
            </a:r>
            <a:endParaRPr lang="en-US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8929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E24B2F95E5F4E875E0D91393FFE18" ma:contentTypeVersion="20" ma:contentTypeDescription="Create a new document." ma:contentTypeScope="" ma:versionID="eddea22dba4c0a3135664f939625a138">
  <xsd:schema xmlns:xsd="http://www.w3.org/2001/XMLSchema" xmlns:xs="http://www.w3.org/2001/XMLSchema" xmlns:p="http://schemas.microsoft.com/office/2006/metadata/properties" xmlns:ns2="a0a068f4-6712-48ec-a20f-1de656eaa10e" xmlns:ns3="f91effe1-71ed-4fb6-9e64-44cf3223fcfb" targetNamespace="http://schemas.microsoft.com/office/2006/metadata/properties" ma:root="true" ma:fieldsID="e57022508e6ef660ef8357ebf316f529" ns2:_="" ns3:_="">
    <xsd:import namespace="a0a068f4-6712-48ec-a20f-1de656eaa10e"/>
    <xsd:import namespace="f91effe1-71ed-4fb6-9e64-44cf3223fcfb"/>
    <xsd:element name="properties">
      <xsd:complexType>
        <xsd:sequence>
          <xsd:element name="documentManagement">
            <xsd:complexType>
              <xsd:all>
                <xsd:element ref="ns2:MigrationSourceURL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068f4-6712-48ec-a20f-1de656eaa10e" elementFormDefault="qualified">
    <xsd:import namespace="http://schemas.microsoft.com/office/2006/documentManagement/types"/>
    <xsd:import namespace="http://schemas.microsoft.com/office/infopath/2007/PartnerControls"/>
    <xsd:element name="MigrationSourceURL" ma:index="8" nillable="true" ma:displayName="MigrationSourceURL" ma:internalName="MigrationSourceURL">
      <xsd:simpleType>
        <xsd:restriction base="dms:Note">
          <xsd:maxLength value="255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Date" ma:index="22" nillable="true" ma:displayName="Date" ma:format="DateOnly" ma:internalName="Date">
      <xsd:simpleType>
        <xsd:restriction base="dms:DateTim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3964783-86f9-4726-932a-cb54086ffe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effe1-71ed-4fb6-9e64-44cf3223fcf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557845d-f829-436d-ae5d-47e40b406e38}" ma:internalName="TaxCatchAll" ma:showField="CatchAllData" ma:web="f91effe1-71ed-4fb6-9e64-44cf3223fc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1effe1-71ed-4fb6-9e64-44cf3223fcfb" xsi:nil="true"/>
    <MediaServiceKeyPoints xmlns="a0a068f4-6712-48ec-a20f-1de656eaa10e" xsi:nil="true"/>
    <Date xmlns="a0a068f4-6712-48ec-a20f-1de656eaa10e" xsi:nil="true"/>
    <lcf76f155ced4ddcb4097134ff3c332f xmlns="a0a068f4-6712-48ec-a20f-1de656eaa10e">
      <Terms xmlns="http://schemas.microsoft.com/office/infopath/2007/PartnerControls"/>
    </lcf76f155ced4ddcb4097134ff3c332f>
    <MigrationSourceURL xmlns="a0a068f4-6712-48ec-a20f-1de656eaa10e" xsi:nil="true"/>
    <SharedWithUsers xmlns="f91effe1-71ed-4fb6-9e64-44cf3223fcf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E665C7-AFEA-4480-8DF1-73113D0FEC4A}">
  <ds:schemaRefs>
    <ds:schemaRef ds:uri="a0a068f4-6712-48ec-a20f-1de656eaa10e"/>
    <ds:schemaRef ds:uri="f91effe1-71ed-4fb6-9e64-44cf3223fc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F4B194E-8B30-4377-8C59-ECFB902D2A26}">
  <ds:schemaRefs>
    <ds:schemaRef ds:uri="230e9df3-be65-4c73-a93b-d1236ebd677e"/>
    <ds:schemaRef ds:uri="71af3243-3dd4-4a8d-8c0d-dd76da1f02a5"/>
    <ds:schemaRef ds:uri="a0a068f4-6712-48ec-a20f-1de656eaa10e"/>
    <ds:schemaRef ds:uri="f91effe1-71ed-4fb6-9e64-44cf3223fcfb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Application>Microsoft Office PowerPoint</Application>
  <PresentationFormat>Widescreen</PresentationFormat>
  <Slides>38</Slides>
  <Notes>35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Depth</vt:lpstr>
      <vt:lpstr>Empowering Families with Findhelp:</vt:lpstr>
      <vt:lpstr>QUICK INTRO:</vt:lpstr>
      <vt:lpstr>AGENDA:</vt:lpstr>
      <vt:lpstr>What is Collective Impact?</vt:lpstr>
      <vt:lpstr>Key Principals of Collective Impact</vt:lpstr>
      <vt:lpstr>Strength in Numbers Activity</vt:lpstr>
      <vt:lpstr>Meet the Arreguin Family</vt:lpstr>
      <vt:lpstr>Meet the Arreguin Family</vt:lpstr>
      <vt:lpstr>Meet the Arreguin Family</vt:lpstr>
      <vt:lpstr>Meet the Arreguin Family</vt:lpstr>
      <vt:lpstr>The Solo Approach:                      Meet the Arreguin Family</vt:lpstr>
      <vt:lpstr>The Collective Impact Approach:                      Meet the Arreguin Family</vt:lpstr>
      <vt:lpstr>Strength in Numbers Activity  Reflection: </vt:lpstr>
      <vt:lpstr>Strength in Numbers Activity  Reflection:</vt:lpstr>
      <vt:lpstr>Strength in Numbers Activity  Reflection:</vt:lpstr>
      <vt:lpstr>Collective Impact Matters</vt:lpstr>
      <vt:lpstr>Community Collaboratives</vt:lpstr>
      <vt:lpstr>What are Community Collaboratives?</vt:lpstr>
      <vt:lpstr>PowerPoint Presentation</vt:lpstr>
      <vt:lpstr>Central Navigation</vt:lpstr>
      <vt:lpstr>What is Central Navigation</vt:lpstr>
      <vt:lpstr>Central Navigation</vt:lpstr>
      <vt:lpstr>Central Navigation</vt:lpstr>
      <vt:lpstr>C</vt:lpstr>
      <vt:lpstr>Findhelp</vt:lpstr>
      <vt:lpstr>What is Findhelp</vt:lpstr>
      <vt:lpstr>What is Findhelp</vt:lpstr>
      <vt:lpstr>Why it Matters:</vt:lpstr>
      <vt:lpstr>Why it Matters:</vt:lpstr>
      <vt:lpstr>Why it Matters:</vt:lpstr>
      <vt:lpstr>Why it Matters:</vt:lpstr>
      <vt:lpstr>Findhelp Supports Families</vt:lpstr>
      <vt:lpstr>Findhelp Supports Families</vt:lpstr>
      <vt:lpstr>Findhelp Supports Collective Impact with real-time data insights</vt:lpstr>
      <vt:lpstr>Questions?</vt:lpstr>
      <vt:lpstr>Steps to connect Families Using Findhelp</vt:lpstr>
      <vt:lpstr>Questions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Hale</dc:creator>
  <cp:revision>69</cp:revision>
  <dcterms:created xsi:type="dcterms:W3CDTF">2024-11-20T19:03:52Z</dcterms:created>
  <dcterms:modified xsi:type="dcterms:W3CDTF">2025-03-10T23:01:11Z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0x0101005D1E24B2F95E5F4E875E0D91393FFE18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{"FileActivityType":"9","FileActivityTimeStamp":"2025-03-06T17:52:53.810Z","FileActivityUsersOnPage":[{"DisplayName":"Leonor Fuhrer","Id":"lfuhrer@nebraskachildren.org"}],"FileActivityNavigationId":null}</vt:lpwstr>
  </property>
  <property fmtid="{D5CDD505-2E9C-101B-9397-08002B2CF9AE}" pid="9" name="TriggerFlowInfo">
    <vt:lpwstr/>
  </property>
</Properties>
</file>