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6BruWGZ/3q+MGrSUcMTru4fsw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14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Google Shape;20;p14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4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4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Arial"/>
              <a:buNone/>
              <a:defRPr sz="68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17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9" name="Google Shape;59;p17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17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17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3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1" name="Google Shape;81;p13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Arial"/>
              <a:buChar char="◦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Arial"/>
              <a:buChar char="◦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◦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Arial"/>
              <a:buChar char="◦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ent.day@civicnebraska.org" TargetMode="External"/><Relationship Id="rId4" Type="http://schemas.openxmlformats.org/officeDocument/2006/relationships/hyperlink" Target="mailto:sday@nebraskachildre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learn.e-limu.org/topic/view/?c=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umansettlements.com/2014/05/community-participation-essential-fo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chamber_swiss_national_counci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kevinkrejci/38990329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kids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yondschoolbells.org/resources/profdev/get-connected-2021-pd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" descr="abstract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6033792" y="2153394"/>
            <a:ext cx="4775075" cy="163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chemeClr val="lt1"/>
                </a:solidFill>
              </a:rPr>
              <a:t>FORMING A MORE PERFECT UNION</a:t>
            </a:r>
            <a:endParaRPr dirty="0"/>
          </a:p>
        </p:txBody>
      </p:sp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6033791" y="3622424"/>
            <a:ext cx="4775075" cy="104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chemeClr val="lt1"/>
                </a:solidFill>
              </a:rPr>
              <a:t>Kent &amp; Sandy Day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dirty="0" err="1">
                <a:solidFill>
                  <a:schemeClr val="lt1"/>
                </a:solidFill>
              </a:rPr>
              <a:t>GetConnected</a:t>
            </a:r>
            <a:r>
              <a:rPr lang="en-US" dirty="0">
                <a:solidFill>
                  <a:schemeClr val="lt1"/>
                </a:solidFill>
              </a:rPr>
              <a:t> 9/10/21</a:t>
            </a: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chemeClr val="lt1"/>
                </a:solidFill>
                <a:hlinkClick r:id="rId4"/>
              </a:rPr>
              <a:t>sday@nebraskachildren.org</a:t>
            </a:r>
            <a:r>
              <a:rPr lang="en-US" dirty="0">
                <a:solidFill>
                  <a:schemeClr val="lt1"/>
                </a:solidFill>
              </a:rPr>
              <a:t> </a:t>
            </a: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chemeClr val="lt1"/>
                </a:solidFill>
                <a:hlinkClick r:id="rId5"/>
              </a:rPr>
              <a:t>kent.day@civicnebraska.org</a:t>
            </a:r>
            <a:r>
              <a:rPr lang="en-US" dirty="0">
                <a:solidFill>
                  <a:schemeClr val="lt1"/>
                </a:solidFill>
              </a:rPr>
              <a:t> </a:t>
            </a: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Unit Grade Bands</a:t>
            </a:r>
            <a:endParaRPr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Kindergarten to Grade 2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Grades 3-5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Grades 6-8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Grades 9-12</a:t>
            </a:r>
            <a:endParaRPr/>
          </a:p>
          <a:p>
            <a:pPr marL="182880" lvl="0" indent="-87629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946" y="905256"/>
            <a:ext cx="4517063" cy="386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>
            <a:off x="7142922" y="5073645"/>
            <a:ext cx="373711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Themes for Each Grade Band</a:t>
            </a:r>
            <a:endParaRPr/>
          </a:p>
        </p:txBody>
      </p:sp>
      <p:sp>
        <p:nvSpPr>
          <p:cNvPr id="136" name="Google Shape;136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 b="1"/>
              <a:t>Confidence in Institutions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community?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parts of town are fun to be in?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natural or man-made places do you like to be in?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public events do you enjoy?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do people gather and what do they like to do?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were a city guide, what and how would you show off your city?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talent would you like to share with your community?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events bring people together throughout the year.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people from different ethnicities meet and learn about each other?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events celebrate diversity in your community?</a:t>
            </a:r>
            <a:endParaRPr/>
          </a:p>
          <a:p>
            <a:pPr marL="457200" lvl="1" indent="-1003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4270" y="741986"/>
            <a:ext cx="2511843" cy="3005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9143999" y="3847382"/>
            <a:ext cx="23421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Themes for Each Grade Band</a:t>
            </a:r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960783" y="2348871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 b="1"/>
              <a:t>Community Engagement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Levels of Government: City, County, State, and Federal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makes a good neighbor?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foundations, donors, funding sources in your community?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opportunities exist to collaborate with others to solve problems?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- boards, councils, people -  make decisions in your community?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of new residents and transient communities</a:t>
            </a:r>
            <a:endParaRPr/>
          </a:p>
          <a:p>
            <a:pPr marL="457200" lvl="1" indent="-1003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1416" y="659505"/>
            <a:ext cx="2818523" cy="183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9011477" y="2645079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Themes for Each Grade Band</a:t>
            </a: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 b="1"/>
              <a:t>Social Connectedness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Knowing your community - define it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people in the community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want your community to look like in 20 years?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Civil discourse look like?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free public places in your community?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businesses are in your community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makes your community stand out?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makes you feel engaged in your community?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favorite place in your community? Why? </a:t>
            </a:r>
            <a:endParaRPr/>
          </a:p>
          <a:p>
            <a:pPr marL="457200" lvl="1" indent="-1003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683" y="1968051"/>
            <a:ext cx="4393572" cy="292189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8057322" y="5189013"/>
            <a:ext cx="31805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Themes for Each Grade Band</a:t>
            </a: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 b="1"/>
              <a:t>Political Action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 local city council meeting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Testify at one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 protest or rally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a letter to an elected official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 to be active in an issue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 self on issues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Vote</a:t>
            </a:r>
            <a:endParaRPr/>
          </a:p>
          <a:p>
            <a:pPr marL="45720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for office</a:t>
            </a:r>
            <a:endParaRPr/>
          </a:p>
          <a:p>
            <a:pPr marL="457200" lvl="1" indent="-1003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8172" y="2103120"/>
            <a:ext cx="3337879" cy="339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Three Lesson Types</a:t>
            </a:r>
            <a:endParaRPr/>
          </a:p>
        </p:txBody>
      </p:sp>
      <p:grpSp>
        <p:nvGrpSpPr>
          <p:cNvPr id="167" name="Google Shape;167;p7"/>
          <p:cNvGrpSpPr/>
          <p:nvPr/>
        </p:nvGrpSpPr>
        <p:grpSpPr>
          <a:xfrm>
            <a:off x="1102406" y="2620368"/>
            <a:ext cx="9987187" cy="3105001"/>
            <a:chOff x="35606" y="310305"/>
            <a:chExt cx="9987187" cy="3105001"/>
          </a:xfrm>
        </p:grpSpPr>
        <p:sp>
          <p:nvSpPr>
            <p:cNvPr id="168" name="Google Shape;168;p7"/>
            <p:cNvSpPr/>
            <p:nvPr/>
          </p:nvSpPr>
          <p:spPr>
            <a:xfrm>
              <a:off x="616949" y="310305"/>
              <a:ext cx="1818562" cy="1818562"/>
            </a:xfrm>
            <a:prstGeom prst="ellipse">
              <a:avLst/>
            </a:prstGeom>
            <a:solidFill>
              <a:srgbClr val="EE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004512" y="697868"/>
              <a:ext cx="1043437" cy="10434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1998" r="-1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5606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35606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en-US" sz="4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ACTIVITY</a:t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4119918" y="310305"/>
              <a:ext cx="1818562" cy="1818562"/>
            </a:xfrm>
            <a:prstGeom prst="ellipse">
              <a:avLst/>
            </a:prstGeom>
            <a:solidFill>
              <a:srgbClr val="318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4507481" y="697868"/>
              <a:ext cx="1043437" cy="10434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6997" r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538574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3538574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en-US" sz="4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VOTING</a:t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7622887" y="310305"/>
              <a:ext cx="1818562" cy="1818562"/>
            </a:xfrm>
            <a:prstGeom prst="ellipse">
              <a:avLst/>
            </a:prstGeom>
            <a:solidFill>
              <a:srgbClr val="F6D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8010450" y="697868"/>
              <a:ext cx="1043437" cy="10434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6997" r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7041543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7041543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en-US" sz="4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GAME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00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…and finally!</a:t>
            </a:r>
            <a:endParaRPr/>
          </a:p>
        </p:txBody>
      </p:sp>
      <p:pic>
        <p:nvPicPr>
          <p:cNvPr id="199" name="Google Shape;19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071896"/>
            <a:ext cx="6858000" cy="2409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>
            <a:spLocks noGrp="1"/>
          </p:cNvSpPr>
          <p:nvPr>
            <p:ph type="body" idx="2"/>
          </p:nvPr>
        </p:nvSpPr>
        <p:spPr>
          <a:xfrm>
            <a:off x="8458200" y="1789043"/>
            <a:ext cx="3161963" cy="435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Things to consider – 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Awarding students with a certificate of completion at closing.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Organizing a community/family night so that kids can demonstrate what they have learned.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Having near-peer grade bands assist in teaching a lesson.</a:t>
            </a:r>
            <a:endParaRPr/>
          </a:p>
          <a:p>
            <a:pPr marL="3429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685800" y="4481304"/>
            <a:ext cx="6858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</a:pPr>
            <a:r>
              <a:rPr lang="en-US" dirty="0"/>
              <a:t>Access “Forming…” here</a:t>
            </a:r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hlinkClick r:id="rId3"/>
              </a:rPr>
              <a:t>https://beyondschoolbells.org/resources/profdev/get-connected-2021-pd.html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456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SavonVTI</vt:lpstr>
      <vt:lpstr>SavonVTI</vt:lpstr>
      <vt:lpstr>FORMING A MORE PERFECT UNION</vt:lpstr>
      <vt:lpstr>Unit Grade Bands</vt:lpstr>
      <vt:lpstr>Themes for Each Grade Band</vt:lpstr>
      <vt:lpstr>Themes for Each Grade Band</vt:lpstr>
      <vt:lpstr>Themes for Each Grade Band</vt:lpstr>
      <vt:lpstr>Themes for Each Grade Band</vt:lpstr>
      <vt:lpstr>Three Lesson Types</vt:lpstr>
      <vt:lpstr>…and finally!</vt:lpstr>
      <vt:lpstr>Access “Forming…”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A MORE PERFECT UNION</dc:title>
  <dc:creator>Sandy Day</dc:creator>
  <cp:lastModifiedBy>Sandy Day</cp:lastModifiedBy>
  <cp:revision>3</cp:revision>
  <dcterms:created xsi:type="dcterms:W3CDTF">2021-07-27T14:54:44Z</dcterms:created>
  <dcterms:modified xsi:type="dcterms:W3CDTF">2021-08-24T19:05:13Z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