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</p:sldIdLst>
  <p:sldSz cx="18288000" cy="10287000"/>
  <p:notesSz cx="6858000" cy="9144000"/>
  <p:embeddedFontLst>
    <p:embeddedFont>
      <p:font typeface="Abril Fatface" panose="02000503000000020003" pitchFamily="2" charset="77"/>
      <p:regular r:id="rId12"/>
    </p:embeddedFont>
    <p:embeddedFont>
      <p:font typeface="Canva Sans Bold" panose="020B0803030501040103" pitchFamily="34" charset="0"/>
      <p:regular r:id="rId13"/>
      <p:bold r:id="rId14"/>
    </p:embeddedFont>
    <p:embeddedFont>
      <p:font typeface="Glacial Indifference" pitchFamily="2" charset="0"/>
      <p:regular r:id="rId15"/>
    </p:embeddedFont>
    <p:embeddedFont>
      <p:font typeface="League Spartan" pitchFamily="2" charset="77"/>
      <p:regular r:id="rId16"/>
      <p:bold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  <p:embeddedFont>
      <p:font typeface="Roboto Bold" panose="02000000000000000000" pitchFamily="2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 autoAdjust="0"/>
    <p:restoredTop sz="94626" autoAdjust="0"/>
  </p:normalViewPr>
  <p:slideViewPr>
    <p:cSldViewPr>
      <p:cViewPr varScale="1">
        <p:scale>
          <a:sx n="60" d="100"/>
          <a:sy n="60" d="100"/>
        </p:scale>
        <p:origin x="1304" y="4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1FAEE-4846-5B4B-A2C6-6418C5BD67F4}" type="datetimeFigureOut">
              <a:rPr lang="en-US" smtClean="0"/>
              <a:t>3/10/25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91BEC-B245-984F-BB76-A32012E8D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72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2779A0-7F5B-8C40-8F80-4FFB087BA8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035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AF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67111" y="-928197"/>
            <a:ext cx="11125200" cy="13449300"/>
            <a:chOff x="0" y="0"/>
            <a:chExt cx="2587296" cy="31277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87296" cy="3127792"/>
            </a:xfrm>
            <a:custGeom>
              <a:avLst/>
              <a:gdLst/>
              <a:ahLst/>
              <a:cxnLst/>
              <a:rect l="l" t="t" r="r" b="b"/>
              <a:pathLst>
                <a:path w="2587296" h="3127792">
                  <a:moveTo>
                    <a:pt x="0" y="0"/>
                  </a:moveTo>
                  <a:lnTo>
                    <a:pt x="2587296" y="0"/>
                  </a:lnTo>
                  <a:lnTo>
                    <a:pt x="2587296" y="3127792"/>
                  </a:lnTo>
                  <a:lnTo>
                    <a:pt x="0" y="3127792"/>
                  </a:lnTo>
                  <a:close/>
                </a:path>
              </a:pathLst>
            </a:custGeom>
            <a:solidFill>
              <a:srgbClr val="FADFE8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514350" y="8512251"/>
            <a:ext cx="19316699" cy="2921308"/>
            <a:chOff x="0" y="0"/>
            <a:chExt cx="4492325" cy="67938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492325" cy="679385"/>
            </a:xfrm>
            <a:custGeom>
              <a:avLst/>
              <a:gdLst/>
              <a:ahLst/>
              <a:cxnLst/>
              <a:rect l="l" t="t" r="r" b="b"/>
              <a:pathLst>
                <a:path w="4492325" h="679385">
                  <a:moveTo>
                    <a:pt x="0" y="0"/>
                  </a:moveTo>
                  <a:lnTo>
                    <a:pt x="4492325" y="0"/>
                  </a:lnTo>
                  <a:lnTo>
                    <a:pt x="4492325" y="679385"/>
                  </a:lnTo>
                  <a:lnTo>
                    <a:pt x="0" y="679385"/>
                  </a:lnTo>
                  <a:close/>
                </a:path>
              </a:pathLst>
            </a:custGeom>
            <a:solidFill>
              <a:srgbClr val="FFFFFF">
                <a:alpha val="83922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9185313" y="5713608"/>
            <a:ext cx="8817629" cy="2722443"/>
          </a:xfrm>
          <a:custGeom>
            <a:avLst/>
            <a:gdLst/>
            <a:ahLst/>
            <a:cxnLst/>
            <a:rect l="l" t="t" r="r" b="b"/>
            <a:pathLst>
              <a:path w="8817629" h="2722443">
                <a:moveTo>
                  <a:pt x="0" y="0"/>
                </a:moveTo>
                <a:lnTo>
                  <a:pt x="8817630" y="0"/>
                </a:lnTo>
                <a:lnTo>
                  <a:pt x="8817630" y="2722443"/>
                </a:lnTo>
                <a:lnTo>
                  <a:pt x="0" y="27224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532938" y="1227333"/>
            <a:ext cx="8115300" cy="435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7099"/>
              </a:lnSpc>
            </a:pPr>
            <a:r>
              <a:rPr lang="en-US" sz="15000">
                <a:solidFill>
                  <a:srgbClr val="010A4F"/>
                </a:solidFill>
                <a:latin typeface="Abril Fatface"/>
                <a:ea typeface="Abril Fatface"/>
                <a:cs typeface="Abril Fatface"/>
                <a:sym typeface="Abril Fatface"/>
              </a:rPr>
              <a:t>Building Bridges: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412538" y="3692403"/>
            <a:ext cx="8363181" cy="1887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0"/>
              </a:lnSpc>
            </a:pPr>
            <a:r>
              <a:rPr lang="en-US" sz="6500">
                <a:solidFill>
                  <a:srgbClr val="FFFFFF"/>
                </a:solidFill>
                <a:latin typeface="Abril Fatface"/>
                <a:ea typeface="Abril Fatface"/>
                <a:cs typeface="Abril Fatface"/>
                <a:sym typeface="Abril Fatface"/>
              </a:rPr>
              <a:t>What makes a good partnership?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81000" y="9204806"/>
            <a:ext cx="17526000" cy="47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00"/>
              </a:lnSpc>
            </a:pPr>
            <a:r>
              <a:rPr lang="en-US" sz="3500" b="1" spc="35">
                <a:solidFill>
                  <a:srgbClr val="010A4F"/>
                </a:solidFill>
                <a:latin typeface="Roboto Bold"/>
                <a:ea typeface="Roboto Bold"/>
                <a:cs typeface="Roboto Bold"/>
                <a:sym typeface="Roboto Bold"/>
              </a:rPr>
              <a:t>KAITLIN ROSELIUS | COMMUNITY PARTNER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700000">
            <a:off x="3103968" y="7569885"/>
            <a:ext cx="18582162" cy="3878520"/>
          </a:xfrm>
          <a:custGeom>
            <a:avLst/>
            <a:gdLst/>
            <a:ahLst/>
            <a:cxnLst/>
            <a:rect l="l" t="t" r="r" b="b"/>
            <a:pathLst>
              <a:path w="18582162" h="3878520">
                <a:moveTo>
                  <a:pt x="0" y="0"/>
                </a:moveTo>
                <a:lnTo>
                  <a:pt x="18582162" y="0"/>
                </a:lnTo>
                <a:lnTo>
                  <a:pt x="18582162" y="3878520"/>
                </a:lnTo>
                <a:lnTo>
                  <a:pt x="0" y="38785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400000">
            <a:off x="-4298254" y="5317241"/>
            <a:ext cx="14235737" cy="2633200"/>
          </a:xfrm>
          <a:custGeom>
            <a:avLst/>
            <a:gdLst/>
            <a:ahLst/>
            <a:cxnLst/>
            <a:rect l="l" t="t" r="r" b="b"/>
            <a:pathLst>
              <a:path w="14235737" h="2633200">
                <a:moveTo>
                  <a:pt x="0" y="0"/>
                </a:moveTo>
                <a:lnTo>
                  <a:pt x="14235738" y="0"/>
                </a:lnTo>
                <a:lnTo>
                  <a:pt x="14235738" y="2633200"/>
                </a:lnTo>
                <a:lnTo>
                  <a:pt x="0" y="26332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3456110">
            <a:off x="1525240" y="-926719"/>
            <a:ext cx="15471555" cy="10382228"/>
          </a:xfrm>
          <a:custGeom>
            <a:avLst/>
            <a:gdLst/>
            <a:ahLst/>
            <a:cxnLst/>
            <a:rect l="l" t="t" r="r" b="b"/>
            <a:pathLst>
              <a:path w="15471555" h="10382228">
                <a:moveTo>
                  <a:pt x="0" y="0"/>
                </a:moveTo>
                <a:lnTo>
                  <a:pt x="15471556" y="0"/>
                </a:lnTo>
                <a:lnTo>
                  <a:pt x="15471556" y="10382228"/>
                </a:lnTo>
                <a:lnTo>
                  <a:pt x="0" y="103822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3366904" y="3617987"/>
            <a:ext cx="11167443" cy="11280626"/>
          </a:xfrm>
          <a:custGeom>
            <a:avLst/>
            <a:gdLst/>
            <a:ahLst/>
            <a:cxnLst/>
            <a:rect l="l" t="t" r="r" b="b"/>
            <a:pathLst>
              <a:path w="11167443" h="11280626">
                <a:moveTo>
                  <a:pt x="0" y="0"/>
                </a:moveTo>
                <a:lnTo>
                  <a:pt x="11167443" y="0"/>
                </a:lnTo>
                <a:lnTo>
                  <a:pt x="11167443" y="11280626"/>
                </a:lnTo>
                <a:lnTo>
                  <a:pt x="0" y="112806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4865377" y="-134346"/>
            <a:ext cx="15059344" cy="3402111"/>
          </a:xfrm>
          <a:custGeom>
            <a:avLst/>
            <a:gdLst/>
            <a:ahLst/>
            <a:cxnLst/>
            <a:rect l="l" t="t" r="r" b="b"/>
            <a:pathLst>
              <a:path w="15059344" h="3402111">
                <a:moveTo>
                  <a:pt x="0" y="0"/>
                </a:moveTo>
                <a:lnTo>
                  <a:pt x="15059344" y="0"/>
                </a:lnTo>
                <a:lnTo>
                  <a:pt x="15059344" y="3402111"/>
                </a:lnTo>
                <a:lnTo>
                  <a:pt x="0" y="340211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822390" y="658537"/>
            <a:ext cx="16384887" cy="8830698"/>
            <a:chOff x="0" y="0"/>
            <a:chExt cx="2680843" cy="144485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80843" cy="1444851"/>
            </a:xfrm>
            <a:custGeom>
              <a:avLst/>
              <a:gdLst/>
              <a:ahLst/>
              <a:cxnLst/>
              <a:rect l="l" t="t" r="r" b="b"/>
              <a:pathLst>
                <a:path w="2680843" h="1444851">
                  <a:moveTo>
                    <a:pt x="0" y="0"/>
                  </a:moveTo>
                  <a:lnTo>
                    <a:pt x="2680843" y="0"/>
                  </a:lnTo>
                  <a:lnTo>
                    <a:pt x="2680843" y="1444851"/>
                  </a:lnTo>
                  <a:lnTo>
                    <a:pt x="0" y="14448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591840" y="3721470"/>
            <a:ext cx="10845987" cy="180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75"/>
              </a:lnSpc>
            </a:pPr>
            <a:r>
              <a:rPr lang="en-US" sz="16500">
                <a:solidFill>
                  <a:srgbClr val="010A4F"/>
                </a:solidFill>
                <a:latin typeface="Abril Fatface"/>
                <a:ea typeface="Abril Fatface"/>
                <a:cs typeface="Abril Fatface"/>
                <a:sym typeface="Abril Fatface"/>
              </a:rPr>
              <a:t>Welcome!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393881" y="6195691"/>
            <a:ext cx="13241905" cy="100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00"/>
              </a:lnSpc>
            </a:pPr>
            <a:r>
              <a:rPr lang="en-US" sz="7500" spc="75">
                <a:solidFill>
                  <a:srgbClr val="454699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Let’s talk partnerships.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56110">
            <a:off x="1558775" y="-126748"/>
            <a:ext cx="16165533" cy="10847923"/>
          </a:xfrm>
          <a:custGeom>
            <a:avLst/>
            <a:gdLst/>
            <a:ahLst/>
            <a:cxnLst/>
            <a:rect l="l" t="t" r="r" b="b"/>
            <a:pathLst>
              <a:path w="16165533" h="10847923">
                <a:moveTo>
                  <a:pt x="0" y="0"/>
                </a:moveTo>
                <a:lnTo>
                  <a:pt x="16165533" y="0"/>
                </a:lnTo>
                <a:lnTo>
                  <a:pt x="16165533" y="10847923"/>
                </a:lnTo>
                <a:lnTo>
                  <a:pt x="0" y="108479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3042263">
            <a:off x="-4534186" y="-200084"/>
            <a:ext cx="22261138" cy="4117667"/>
          </a:xfrm>
          <a:custGeom>
            <a:avLst/>
            <a:gdLst/>
            <a:ahLst/>
            <a:cxnLst/>
            <a:rect l="l" t="t" r="r" b="b"/>
            <a:pathLst>
              <a:path w="22261138" h="4117667">
                <a:moveTo>
                  <a:pt x="0" y="0"/>
                </a:moveTo>
                <a:lnTo>
                  <a:pt x="22261138" y="0"/>
                </a:lnTo>
                <a:lnTo>
                  <a:pt x="22261138" y="4117667"/>
                </a:lnTo>
                <a:lnTo>
                  <a:pt x="0" y="41176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2700000">
            <a:off x="-588606" y="4269304"/>
            <a:ext cx="28029599" cy="5850415"/>
          </a:xfrm>
          <a:custGeom>
            <a:avLst/>
            <a:gdLst/>
            <a:ahLst/>
            <a:cxnLst/>
            <a:rect l="l" t="t" r="r" b="b"/>
            <a:pathLst>
              <a:path w="28029599" h="5850415">
                <a:moveTo>
                  <a:pt x="0" y="0"/>
                </a:moveTo>
                <a:lnTo>
                  <a:pt x="28029599" y="0"/>
                </a:lnTo>
                <a:lnTo>
                  <a:pt x="28029599" y="5850414"/>
                </a:lnTo>
                <a:lnTo>
                  <a:pt x="0" y="58504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822390" y="658537"/>
            <a:ext cx="16643219" cy="8969927"/>
            <a:chOff x="0" y="0"/>
            <a:chExt cx="2680843" cy="144485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80843" cy="1444851"/>
            </a:xfrm>
            <a:custGeom>
              <a:avLst/>
              <a:gdLst/>
              <a:ahLst/>
              <a:cxnLst/>
              <a:rect l="l" t="t" r="r" b="b"/>
              <a:pathLst>
                <a:path w="2680843" h="1444851">
                  <a:moveTo>
                    <a:pt x="0" y="0"/>
                  </a:moveTo>
                  <a:lnTo>
                    <a:pt x="2680843" y="0"/>
                  </a:lnTo>
                  <a:lnTo>
                    <a:pt x="2680843" y="1444851"/>
                  </a:lnTo>
                  <a:lnTo>
                    <a:pt x="0" y="14448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481382" y="3517739"/>
            <a:ext cx="6459313" cy="1266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625"/>
              </a:lnSpc>
            </a:pPr>
            <a:r>
              <a:rPr lang="en-US" sz="11500">
                <a:solidFill>
                  <a:srgbClr val="010A4F"/>
                </a:solidFill>
                <a:latin typeface="Abril Fatface"/>
                <a:ea typeface="Abril Fatface"/>
                <a:cs typeface="Abril Fatface"/>
                <a:sym typeface="Abril Fatface"/>
              </a:rPr>
              <a:t>COIN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42837" y="5557781"/>
            <a:ext cx="6997858" cy="1320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999"/>
              </a:lnSpc>
            </a:pPr>
            <a:r>
              <a:rPr lang="en-US" sz="9999">
                <a:solidFill>
                  <a:srgbClr val="454699"/>
                </a:solidFill>
                <a:latin typeface="Abril Fatface"/>
                <a:ea typeface="Abril Fatface"/>
                <a:cs typeface="Abril Fatface"/>
                <a:sym typeface="Abril Fatface"/>
              </a:rPr>
              <a:t>round 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04938" y="4462471"/>
            <a:ext cx="7235757" cy="1413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632"/>
              </a:lnSpc>
            </a:pPr>
            <a:r>
              <a:rPr lang="en-US" sz="10632">
                <a:solidFill>
                  <a:srgbClr val="010A4F"/>
                </a:solidFill>
                <a:latin typeface="Abril Fatface"/>
                <a:ea typeface="Abril Fatface"/>
                <a:cs typeface="Abril Fatface"/>
                <a:sym typeface="Abril Fatface"/>
              </a:rPr>
              <a:t>ACTIVITY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2195902" y="2420926"/>
            <a:ext cx="1176177" cy="1222076"/>
            <a:chOff x="0" y="0"/>
            <a:chExt cx="1568235" cy="1629434"/>
          </a:xfrm>
        </p:grpSpPr>
        <p:grpSp>
          <p:nvGrpSpPr>
            <p:cNvPr id="11" name="Group 11"/>
            <p:cNvGrpSpPr/>
            <p:nvPr/>
          </p:nvGrpSpPr>
          <p:grpSpPr>
            <a:xfrm rot="-5941485">
              <a:off x="574736" y="1177891"/>
              <a:ext cx="421121" cy="421121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5AFB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 rot="-5941485">
              <a:off x="52764" y="52764"/>
              <a:ext cx="730384" cy="730384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1EEFE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 rot="-5941485">
              <a:off x="1176823" y="583256"/>
              <a:ext cx="365042" cy="365042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A89CE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7" name="AutoShape 17"/>
          <p:cNvSpPr/>
          <p:nvPr/>
        </p:nvSpPr>
        <p:spPr>
          <a:xfrm flipV="1">
            <a:off x="8283655" y="1932959"/>
            <a:ext cx="0" cy="6140389"/>
          </a:xfrm>
          <a:prstGeom prst="line">
            <a:avLst/>
          </a:prstGeom>
          <a:ln w="38100" cap="flat">
            <a:solidFill>
              <a:srgbClr val="010A4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564952F-A9E2-F352-03F1-4EE18AE2A28F}"/>
              </a:ext>
            </a:extLst>
          </p:cNvPr>
          <p:cNvGrpSpPr/>
          <p:nvPr/>
        </p:nvGrpSpPr>
        <p:grpSpPr>
          <a:xfrm>
            <a:off x="8912753" y="2775157"/>
            <a:ext cx="7441994" cy="1277404"/>
            <a:chOff x="8912753" y="2775157"/>
            <a:chExt cx="7441994" cy="1277404"/>
          </a:xfrm>
        </p:grpSpPr>
        <p:grpSp>
          <p:nvGrpSpPr>
            <p:cNvPr id="18" name="Group 18"/>
            <p:cNvGrpSpPr/>
            <p:nvPr/>
          </p:nvGrpSpPr>
          <p:grpSpPr>
            <a:xfrm rot="-5400000">
              <a:off x="11995048" y="-307138"/>
              <a:ext cx="1277404" cy="7441994"/>
              <a:chOff x="0" y="0"/>
              <a:chExt cx="660400" cy="3847406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660400" cy="3847406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847406">
                    <a:moveTo>
                      <a:pt x="535940" y="3847406"/>
                    </a:moveTo>
                    <a:lnTo>
                      <a:pt x="124460" y="3847406"/>
                    </a:lnTo>
                    <a:cubicBezTo>
                      <a:pt x="55880" y="3847406"/>
                      <a:pt x="0" y="3791526"/>
                      <a:pt x="0" y="372294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5940" y="0"/>
                    </a:lnTo>
                    <a:cubicBezTo>
                      <a:pt x="604520" y="0"/>
                      <a:pt x="660400" y="55880"/>
                      <a:pt x="660400" y="124460"/>
                    </a:cubicBezTo>
                    <a:lnTo>
                      <a:pt x="660400" y="3722946"/>
                    </a:lnTo>
                    <a:cubicBezTo>
                      <a:pt x="660400" y="3791526"/>
                      <a:pt x="604520" y="3847406"/>
                      <a:pt x="535940" y="3847406"/>
                    </a:cubicBezTo>
                    <a:close/>
                  </a:path>
                </a:pathLst>
              </a:custGeom>
              <a:solidFill>
                <a:srgbClr val="F5AFB9">
                  <a:alpha val="25882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8912753" y="2775157"/>
              <a:ext cx="1903156" cy="1277404"/>
              <a:chOff x="0" y="0"/>
              <a:chExt cx="983905" cy="6604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983905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983905" h="660400">
                    <a:moveTo>
                      <a:pt x="859445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59445" y="0"/>
                    </a:lnTo>
                    <a:cubicBezTo>
                      <a:pt x="928025" y="0"/>
                      <a:pt x="983905" y="55880"/>
                      <a:pt x="983905" y="124460"/>
                    </a:cubicBezTo>
                    <a:lnTo>
                      <a:pt x="983905" y="535940"/>
                    </a:lnTo>
                    <a:cubicBezTo>
                      <a:pt x="983905" y="604520"/>
                      <a:pt x="928025" y="660400"/>
                      <a:pt x="859445" y="660400"/>
                    </a:cubicBezTo>
                    <a:close/>
                  </a:path>
                </a:pathLst>
              </a:custGeom>
              <a:solidFill>
                <a:srgbClr val="F5AFB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11151748" y="3011321"/>
              <a:ext cx="4971848" cy="4025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262"/>
                </a:lnSpc>
              </a:pPr>
              <a:r>
                <a:rPr lang="en-US" sz="2297" dirty="0">
                  <a:solidFill>
                    <a:srgbClr val="454699"/>
                  </a:solidFill>
                  <a:latin typeface="Roboto"/>
                  <a:ea typeface="Roboto"/>
                  <a:cs typeface="Roboto"/>
                  <a:sym typeface="Roboto"/>
                </a:rPr>
                <a:t>No talking out loud to anyone, including those on your team. 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9004239" y="3212590"/>
              <a:ext cx="1720186" cy="4455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583"/>
                </a:lnSpc>
                <a:spcBef>
                  <a:spcPct val="0"/>
                </a:spcBef>
              </a:pPr>
              <a:r>
                <a:rPr lang="en-US" sz="2756" b="1" spc="-27" dirty="0">
                  <a:solidFill>
                    <a:srgbClr val="454699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RULE 1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6CC3CAF-86D6-0DCA-3DE3-B4B326F48094}"/>
              </a:ext>
            </a:extLst>
          </p:cNvPr>
          <p:cNvGrpSpPr/>
          <p:nvPr/>
        </p:nvGrpSpPr>
        <p:grpSpPr>
          <a:xfrm>
            <a:off x="8912753" y="4504798"/>
            <a:ext cx="7441994" cy="1277404"/>
            <a:chOff x="8912753" y="4504798"/>
            <a:chExt cx="7441994" cy="1277404"/>
          </a:xfrm>
        </p:grpSpPr>
        <p:grpSp>
          <p:nvGrpSpPr>
            <p:cNvPr id="24" name="Group 24"/>
            <p:cNvGrpSpPr/>
            <p:nvPr/>
          </p:nvGrpSpPr>
          <p:grpSpPr>
            <a:xfrm rot="-5400000">
              <a:off x="11995048" y="1422503"/>
              <a:ext cx="1277404" cy="7441994"/>
              <a:chOff x="0" y="0"/>
              <a:chExt cx="660400" cy="3847406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660400" cy="3847406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847406">
                    <a:moveTo>
                      <a:pt x="535940" y="3847406"/>
                    </a:moveTo>
                    <a:lnTo>
                      <a:pt x="124460" y="3847406"/>
                    </a:lnTo>
                    <a:cubicBezTo>
                      <a:pt x="55880" y="3847406"/>
                      <a:pt x="0" y="3791526"/>
                      <a:pt x="0" y="372294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5940" y="0"/>
                    </a:lnTo>
                    <a:cubicBezTo>
                      <a:pt x="604520" y="0"/>
                      <a:pt x="660400" y="55880"/>
                      <a:pt x="660400" y="124460"/>
                    </a:cubicBezTo>
                    <a:lnTo>
                      <a:pt x="660400" y="3722946"/>
                    </a:lnTo>
                    <a:cubicBezTo>
                      <a:pt x="660400" y="3791526"/>
                      <a:pt x="604520" y="3847406"/>
                      <a:pt x="535940" y="3847406"/>
                    </a:cubicBezTo>
                    <a:close/>
                  </a:path>
                </a:pathLst>
              </a:custGeom>
              <a:solidFill>
                <a:srgbClr val="A89CE3">
                  <a:alpha val="25882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8912753" y="4504798"/>
              <a:ext cx="1903156" cy="1277404"/>
              <a:chOff x="0" y="0"/>
              <a:chExt cx="983905" cy="6604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983905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983905" h="660400">
                    <a:moveTo>
                      <a:pt x="859445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59445" y="0"/>
                    </a:lnTo>
                    <a:cubicBezTo>
                      <a:pt x="928025" y="0"/>
                      <a:pt x="983905" y="55880"/>
                      <a:pt x="983905" y="124460"/>
                    </a:cubicBezTo>
                    <a:lnTo>
                      <a:pt x="983905" y="535940"/>
                    </a:lnTo>
                    <a:cubicBezTo>
                      <a:pt x="983905" y="604520"/>
                      <a:pt x="928025" y="660400"/>
                      <a:pt x="859445" y="660400"/>
                    </a:cubicBezTo>
                    <a:close/>
                  </a:path>
                </a:pathLst>
              </a:custGeom>
              <a:solidFill>
                <a:srgbClr val="A89CE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9004239" y="4906462"/>
              <a:ext cx="1720186" cy="4455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583"/>
                </a:lnSpc>
                <a:spcBef>
                  <a:spcPct val="0"/>
                </a:spcBef>
              </a:pPr>
              <a:r>
                <a:rPr lang="en-US" sz="2756" b="1" spc="-27" dirty="0">
                  <a:solidFill>
                    <a:srgbClr val="454699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RULE 2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11151748" y="4913656"/>
              <a:ext cx="4971848" cy="4025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262"/>
                </a:lnSpc>
              </a:pPr>
              <a:r>
                <a:rPr lang="en-US" sz="2297" dirty="0">
                  <a:solidFill>
                    <a:srgbClr val="454699"/>
                  </a:solidFill>
                  <a:latin typeface="Roboto"/>
                  <a:ea typeface="Roboto"/>
                  <a:cs typeface="Roboto"/>
                  <a:sym typeface="Roboto"/>
                </a:rPr>
                <a:t>To get a coin, you must give a coin. 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F28F59F-2963-1916-C872-784482EF0C62}"/>
              </a:ext>
            </a:extLst>
          </p:cNvPr>
          <p:cNvGrpSpPr/>
          <p:nvPr/>
        </p:nvGrpSpPr>
        <p:grpSpPr>
          <a:xfrm>
            <a:off x="8912753" y="6234438"/>
            <a:ext cx="7441994" cy="1277405"/>
            <a:chOff x="8912753" y="6234438"/>
            <a:chExt cx="7441994" cy="1277405"/>
          </a:xfrm>
        </p:grpSpPr>
        <p:grpSp>
          <p:nvGrpSpPr>
            <p:cNvPr id="29" name="Group 29"/>
            <p:cNvGrpSpPr/>
            <p:nvPr/>
          </p:nvGrpSpPr>
          <p:grpSpPr>
            <a:xfrm rot="-5400000">
              <a:off x="11995048" y="3152144"/>
              <a:ext cx="1277404" cy="7441994"/>
              <a:chOff x="0" y="0"/>
              <a:chExt cx="660400" cy="3847406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660400" cy="3847406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847406">
                    <a:moveTo>
                      <a:pt x="535940" y="3847406"/>
                    </a:moveTo>
                    <a:lnTo>
                      <a:pt x="124460" y="3847406"/>
                    </a:lnTo>
                    <a:cubicBezTo>
                      <a:pt x="55880" y="3847406"/>
                      <a:pt x="0" y="3791526"/>
                      <a:pt x="0" y="372294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5940" y="0"/>
                    </a:lnTo>
                    <a:cubicBezTo>
                      <a:pt x="604520" y="0"/>
                      <a:pt x="660400" y="55880"/>
                      <a:pt x="660400" y="124460"/>
                    </a:cubicBezTo>
                    <a:lnTo>
                      <a:pt x="660400" y="3722946"/>
                    </a:lnTo>
                    <a:cubicBezTo>
                      <a:pt x="660400" y="3791526"/>
                      <a:pt x="604520" y="3847406"/>
                      <a:pt x="535940" y="3847406"/>
                    </a:cubicBezTo>
                    <a:close/>
                  </a:path>
                </a:pathLst>
              </a:custGeom>
              <a:solidFill>
                <a:srgbClr val="B3C8E1">
                  <a:alpha val="25882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8912753" y="6234438"/>
              <a:ext cx="1903156" cy="1277404"/>
              <a:chOff x="0" y="0"/>
              <a:chExt cx="983905" cy="6604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983905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983905" h="660400">
                    <a:moveTo>
                      <a:pt x="859445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59445" y="0"/>
                    </a:lnTo>
                    <a:cubicBezTo>
                      <a:pt x="928025" y="0"/>
                      <a:pt x="983905" y="55880"/>
                      <a:pt x="983905" y="124460"/>
                    </a:cubicBezTo>
                    <a:lnTo>
                      <a:pt x="983905" y="535940"/>
                    </a:lnTo>
                    <a:cubicBezTo>
                      <a:pt x="983905" y="604520"/>
                      <a:pt x="928025" y="660400"/>
                      <a:pt x="859445" y="660400"/>
                    </a:cubicBezTo>
                    <a:close/>
                  </a:path>
                </a:pathLst>
              </a:custGeom>
              <a:solidFill>
                <a:srgbClr val="B3C8E1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" name="TextBox 33"/>
            <p:cNvSpPr txBox="1"/>
            <p:nvPr/>
          </p:nvSpPr>
          <p:spPr>
            <a:xfrm>
              <a:off x="9004239" y="6636102"/>
              <a:ext cx="1720186" cy="4455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583"/>
                </a:lnSpc>
                <a:spcBef>
                  <a:spcPct val="0"/>
                </a:spcBef>
              </a:pPr>
              <a:r>
                <a:rPr lang="en-US" sz="2756" b="1" spc="-27" dirty="0">
                  <a:solidFill>
                    <a:srgbClr val="454699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RULE 3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1139759" y="6438509"/>
              <a:ext cx="4971848" cy="8121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262"/>
                </a:lnSpc>
              </a:pPr>
              <a:r>
                <a:rPr lang="en-US" sz="2297" dirty="0">
                  <a:solidFill>
                    <a:srgbClr val="454699"/>
                  </a:solidFill>
                  <a:latin typeface="Roboto"/>
                  <a:ea typeface="Roboto"/>
                  <a:cs typeface="Roboto"/>
                  <a:sym typeface="Roboto"/>
                </a:rPr>
                <a:t>You have 2 minutes to complete this round.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A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8613" y="-1339175"/>
            <a:ext cx="13528781" cy="12306300"/>
            <a:chOff x="0" y="0"/>
            <a:chExt cx="2517021" cy="22895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17021" cy="2289579"/>
            </a:xfrm>
            <a:custGeom>
              <a:avLst/>
              <a:gdLst/>
              <a:ahLst/>
              <a:cxnLst/>
              <a:rect l="l" t="t" r="r" b="b"/>
              <a:pathLst>
                <a:path w="2517021" h="2289579">
                  <a:moveTo>
                    <a:pt x="0" y="0"/>
                  </a:moveTo>
                  <a:lnTo>
                    <a:pt x="2517021" y="0"/>
                  </a:lnTo>
                  <a:lnTo>
                    <a:pt x="2517021" y="2289579"/>
                  </a:lnTo>
                  <a:lnTo>
                    <a:pt x="0" y="2289579"/>
                  </a:lnTo>
                  <a:close/>
                </a:path>
              </a:pathLst>
            </a:custGeom>
            <a:solidFill>
              <a:srgbClr val="E1EEFE">
                <a:alpha val="92941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4786866" y="3924203"/>
            <a:ext cx="8107245" cy="4149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99"/>
              </a:lnSpc>
            </a:pPr>
            <a:r>
              <a:rPr lang="en-US" sz="15999">
                <a:solidFill>
                  <a:srgbClr val="010A4F"/>
                </a:solidFill>
                <a:latin typeface="Abril Fatface"/>
                <a:ea typeface="Abril Fatface"/>
                <a:cs typeface="Abril Fatface"/>
                <a:sym typeface="Abril Fatface"/>
              </a:rPr>
              <a:t>How did that go?</a:t>
            </a:r>
          </a:p>
        </p:txBody>
      </p:sp>
      <p:grpSp>
        <p:nvGrpSpPr>
          <p:cNvPr id="5" name="Group 5"/>
          <p:cNvGrpSpPr/>
          <p:nvPr/>
        </p:nvGrpSpPr>
        <p:grpSpPr>
          <a:xfrm rot="-2213357">
            <a:off x="101615" y="2227252"/>
            <a:ext cx="6958861" cy="1695802"/>
            <a:chOff x="0" y="0"/>
            <a:chExt cx="9278482" cy="2261069"/>
          </a:xfrm>
        </p:grpSpPr>
        <p:grpSp>
          <p:nvGrpSpPr>
            <p:cNvPr id="6" name="Group 6"/>
            <p:cNvGrpSpPr/>
            <p:nvPr/>
          </p:nvGrpSpPr>
          <p:grpSpPr>
            <a:xfrm>
              <a:off x="8892134" y="1107295"/>
              <a:ext cx="386348" cy="386348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A89CE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6867040" y="193174"/>
              <a:ext cx="386348" cy="386348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010A4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6968843" y="914121"/>
              <a:ext cx="386348" cy="386348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ADFE8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5859295" y="579521"/>
              <a:ext cx="386348" cy="386348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010A4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4368485" y="0"/>
              <a:ext cx="386348" cy="386348"/>
              <a:chOff x="0" y="0"/>
              <a:chExt cx="6350000" cy="63500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A89CE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4523649" y="1874722"/>
              <a:ext cx="386348" cy="386348"/>
              <a:chOff x="0" y="0"/>
              <a:chExt cx="6350000" cy="63500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A89CE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2498554" y="960601"/>
              <a:ext cx="386348" cy="386348"/>
              <a:chOff x="0" y="0"/>
              <a:chExt cx="6350000" cy="635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010A4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2600357" y="1681548"/>
              <a:ext cx="386348" cy="386348"/>
              <a:chOff x="0" y="0"/>
              <a:chExt cx="6350000" cy="635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ADFE8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490810" y="1346949"/>
              <a:ext cx="386348" cy="386348"/>
              <a:chOff x="0" y="0"/>
              <a:chExt cx="6350000" cy="63500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010A4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0" y="767427"/>
              <a:ext cx="386348" cy="386348"/>
              <a:chOff x="0" y="0"/>
              <a:chExt cx="6350000" cy="63500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A89CE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56110">
            <a:off x="1558775" y="-126748"/>
            <a:ext cx="16165533" cy="10847923"/>
          </a:xfrm>
          <a:custGeom>
            <a:avLst/>
            <a:gdLst/>
            <a:ahLst/>
            <a:cxnLst/>
            <a:rect l="l" t="t" r="r" b="b"/>
            <a:pathLst>
              <a:path w="16165533" h="10847923">
                <a:moveTo>
                  <a:pt x="0" y="0"/>
                </a:moveTo>
                <a:lnTo>
                  <a:pt x="16165533" y="0"/>
                </a:lnTo>
                <a:lnTo>
                  <a:pt x="16165533" y="10847923"/>
                </a:lnTo>
                <a:lnTo>
                  <a:pt x="0" y="108479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-3042263">
            <a:off x="-4534186" y="-200084"/>
            <a:ext cx="22261138" cy="4117667"/>
          </a:xfrm>
          <a:custGeom>
            <a:avLst/>
            <a:gdLst/>
            <a:ahLst/>
            <a:cxnLst/>
            <a:rect l="l" t="t" r="r" b="b"/>
            <a:pathLst>
              <a:path w="22261138" h="4117667">
                <a:moveTo>
                  <a:pt x="0" y="0"/>
                </a:moveTo>
                <a:lnTo>
                  <a:pt x="22261138" y="0"/>
                </a:lnTo>
                <a:lnTo>
                  <a:pt x="22261138" y="4117667"/>
                </a:lnTo>
                <a:lnTo>
                  <a:pt x="0" y="41176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2700000">
            <a:off x="-588606" y="4269304"/>
            <a:ext cx="28029599" cy="5850415"/>
          </a:xfrm>
          <a:custGeom>
            <a:avLst/>
            <a:gdLst/>
            <a:ahLst/>
            <a:cxnLst/>
            <a:rect l="l" t="t" r="r" b="b"/>
            <a:pathLst>
              <a:path w="28029599" h="5850415">
                <a:moveTo>
                  <a:pt x="0" y="0"/>
                </a:moveTo>
                <a:lnTo>
                  <a:pt x="28029599" y="0"/>
                </a:lnTo>
                <a:lnTo>
                  <a:pt x="28029599" y="5850414"/>
                </a:lnTo>
                <a:lnTo>
                  <a:pt x="0" y="58504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822390" y="658537"/>
            <a:ext cx="16643219" cy="8969927"/>
            <a:chOff x="0" y="0"/>
            <a:chExt cx="2680843" cy="144485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80843" cy="1444851"/>
            </a:xfrm>
            <a:custGeom>
              <a:avLst/>
              <a:gdLst/>
              <a:ahLst/>
              <a:cxnLst/>
              <a:rect l="l" t="t" r="r" b="b"/>
              <a:pathLst>
                <a:path w="2680843" h="1444851">
                  <a:moveTo>
                    <a:pt x="0" y="0"/>
                  </a:moveTo>
                  <a:lnTo>
                    <a:pt x="2680843" y="0"/>
                  </a:lnTo>
                  <a:lnTo>
                    <a:pt x="2680843" y="1444851"/>
                  </a:lnTo>
                  <a:lnTo>
                    <a:pt x="0" y="14448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481382" y="3517739"/>
            <a:ext cx="6459313" cy="1266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625"/>
              </a:lnSpc>
            </a:pPr>
            <a:r>
              <a:rPr lang="en-US" sz="11500">
                <a:solidFill>
                  <a:srgbClr val="010A4F"/>
                </a:solidFill>
                <a:latin typeface="Abril Fatface"/>
                <a:ea typeface="Abril Fatface"/>
                <a:cs typeface="Abril Fatface"/>
                <a:sym typeface="Abril Fatface"/>
              </a:rPr>
              <a:t>COIN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42837" y="5557781"/>
            <a:ext cx="6997858" cy="1320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999"/>
              </a:lnSpc>
            </a:pPr>
            <a:r>
              <a:rPr lang="en-US" sz="9999">
                <a:solidFill>
                  <a:srgbClr val="454699"/>
                </a:solidFill>
                <a:latin typeface="Abril Fatface"/>
                <a:ea typeface="Abril Fatface"/>
                <a:cs typeface="Abril Fatface"/>
                <a:sym typeface="Abril Fatface"/>
              </a:rPr>
              <a:t>round II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04938" y="4462471"/>
            <a:ext cx="7235757" cy="1413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632"/>
              </a:lnSpc>
            </a:pPr>
            <a:r>
              <a:rPr lang="en-US" sz="10632">
                <a:solidFill>
                  <a:srgbClr val="010A4F"/>
                </a:solidFill>
                <a:latin typeface="Abril Fatface"/>
                <a:ea typeface="Abril Fatface"/>
                <a:cs typeface="Abril Fatface"/>
                <a:sym typeface="Abril Fatface"/>
              </a:rPr>
              <a:t>ACTIVITY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2195902" y="2420926"/>
            <a:ext cx="1176177" cy="1222076"/>
            <a:chOff x="0" y="0"/>
            <a:chExt cx="1568235" cy="1629434"/>
          </a:xfrm>
        </p:grpSpPr>
        <p:grpSp>
          <p:nvGrpSpPr>
            <p:cNvPr id="11" name="Group 11"/>
            <p:cNvGrpSpPr/>
            <p:nvPr/>
          </p:nvGrpSpPr>
          <p:grpSpPr>
            <a:xfrm rot="-5941485">
              <a:off x="574736" y="1177891"/>
              <a:ext cx="421121" cy="421121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5AFB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 rot="-5941485">
              <a:off x="52764" y="52764"/>
              <a:ext cx="730384" cy="730384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1EEFE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 rot="-5941485">
              <a:off x="1176823" y="583256"/>
              <a:ext cx="365042" cy="365042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A89CE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7" name="AutoShape 17"/>
          <p:cNvSpPr/>
          <p:nvPr/>
        </p:nvSpPr>
        <p:spPr>
          <a:xfrm flipV="1">
            <a:off x="8283655" y="1932959"/>
            <a:ext cx="0" cy="6140389"/>
          </a:xfrm>
          <a:prstGeom prst="line">
            <a:avLst/>
          </a:prstGeom>
          <a:ln w="38100" cap="flat">
            <a:solidFill>
              <a:srgbClr val="010A4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C92E951-B594-3468-C372-A61A1F9ED4F5}"/>
              </a:ext>
            </a:extLst>
          </p:cNvPr>
          <p:cNvGrpSpPr/>
          <p:nvPr/>
        </p:nvGrpSpPr>
        <p:grpSpPr>
          <a:xfrm>
            <a:off x="8956528" y="1838114"/>
            <a:ext cx="7441995" cy="1277406"/>
            <a:chOff x="8956528" y="1838114"/>
            <a:chExt cx="7441995" cy="1277406"/>
          </a:xfrm>
        </p:grpSpPr>
        <p:grpSp>
          <p:nvGrpSpPr>
            <p:cNvPr id="19" name="Group 19"/>
            <p:cNvGrpSpPr/>
            <p:nvPr/>
          </p:nvGrpSpPr>
          <p:grpSpPr>
            <a:xfrm rot="16200000">
              <a:off x="12038823" y="-1244180"/>
              <a:ext cx="1277405" cy="7441994"/>
              <a:chOff x="0" y="0"/>
              <a:chExt cx="660400" cy="38474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60400" cy="3847406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847406">
                    <a:moveTo>
                      <a:pt x="535940" y="3847406"/>
                    </a:moveTo>
                    <a:lnTo>
                      <a:pt x="124460" y="3847406"/>
                    </a:lnTo>
                    <a:cubicBezTo>
                      <a:pt x="55880" y="3847406"/>
                      <a:pt x="0" y="3791526"/>
                      <a:pt x="0" y="372294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5940" y="0"/>
                    </a:lnTo>
                    <a:cubicBezTo>
                      <a:pt x="604520" y="0"/>
                      <a:pt x="660400" y="55880"/>
                      <a:pt x="660400" y="124460"/>
                    </a:cubicBezTo>
                    <a:lnTo>
                      <a:pt x="660400" y="3722946"/>
                    </a:lnTo>
                    <a:cubicBezTo>
                      <a:pt x="660400" y="3791526"/>
                      <a:pt x="604520" y="3847406"/>
                      <a:pt x="535940" y="3847406"/>
                    </a:cubicBezTo>
                    <a:close/>
                  </a:path>
                </a:pathLst>
              </a:custGeom>
              <a:solidFill>
                <a:srgbClr val="F5AFB9">
                  <a:alpha val="25882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8956528" y="1838115"/>
              <a:ext cx="1903156" cy="1277405"/>
              <a:chOff x="0" y="0"/>
              <a:chExt cx="983905" cy="6604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983905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983905" h="660400">
                    <a:moveTo>
                      <a:pt x="859445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59445" y="0"/>
                    </a:lnTo>
                    <a:cubicBezTo>
                      <a:pt x="928025" y="0"/>
                      <a:pt x="983905" y="55880"/>
                      <a:pt x="983905" y="124460"/>
                    </a:cubicBezTo>
                    <a:lnTo>
                      <a:pt x="983905" y="535940"/>
                    </a:lnTo>
                    <a:cubicBezTo>
                      <a:pt x="983905" y="604520"/>
                      <a:pt x="928025" y="660400"/>
                      <a:pt x="859445" y="660400"/>
                    </a:cubicBezTo>
                    <a:close/>
                  </a:path>
                </a:pathLst>
              </a:custGeom>
              <a:solidFill>
                <a:srgbClr val="F5AFB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11195523" y="2056473"/>
              <a:ext cx="4971849" cy="7978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262"/>
                </a:lnSpc>
              </a:pPr>
              <a:r>
                <a:rPr lang="en-US" sz="2297" dirty="0">
                  <a:solidFill>
                    <a:srgbClr val="454699"/>
                  </a:solidFill>
                  <a:latin typeface="Roboto"/>
                  <a:ea typeface="Roboto"/>
                  <a:cs typeface="Roboto"/>
                  <a:sym typeface="Roboto"/>
                </a:rPr>
                <a:t>Everyone is now free to talk - talk to your team, talk to other teams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9048013" y="2246923"/>
              <a:ext cx="1720186" cy="4383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583"/>
                </a:lnSpc>
                <a:spcBef>
                  <a:spcPct val="0"/>
                </a:spcBef>
              </a:pPr>
              <a:r>
                <a:rPr lang="en-US" sz="2756" b="1" spc="-27" dirty="0">
                  <a:solidFill>
                    <a:srgbClr val="454699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RULE 1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D1FA786-0D7D-160F-0B76-68D07094B00E}"/>
              </a:ext>
            </a:extLst>
          </p:cNvPr>
          <p:cNvGrpSpPr/>
          <p:nvPr/>
        </p:nvGrpSpPr>
        <p:grpSpPr>
          <a:xfrm>
            <a:off x="8956528" y="3567754"/>
            <a:ext cx="7441995" cy="1277407"/>
            <a:chOff x="8956528" y="3567754"/>
            <a:chExt cx="7441995" cy="1277407"/>
          </a:xfrm>
        </p:grpSpPr>
        <p:grpSp>
          <p:nvGrpSpPr>
            <p:cNvPr id="25" name="Group 25"/>
            <p:cNvGrpSpPr/>
            <p:nvPr/>
          </p:nvGrpSpPr>
          <p:grpSpPr>
            <a:xfrm rot="16200000">
              <a:off x="12038823" y="485460"/>
              <a:ext cx="1277405" cy="7441994"/>
              <a:chOff x="0" y="0"/>
              <a:chExt cx="660400" cy="3847406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660400" cy="3847406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847406">
                    <a:moveTo>
                      <a:pt x="535940" y="3847406"/>
                    </a:moveTo>
                    <a:lnTo>
                      <a:pt x="124460" y="3847406"/>
                    </a:lnTo>
                    <a:cubicBezTo>
                      <a:pt x="55880" y="3847406"/>
                      <a:pt x="0" y="3791526"/>
                      <a:pt x="0" y="372294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5940" y="0"/>
                    </a:lnTo>
                    <a:cubicBezTo>
                      <a:pt x="604520" y="0"/>
                      <a:pt x="660400" y="55880"/>
                      <a:pt x="660400" y="124460"/>
                    </a:cubicBezTo>
                    <a:lnTo>
                      <a:pt x="660400" y="3722946"/>
                    </a:lnTo>
                    <a:cubicBezTo>
                      <a:pt x="660400" y="3791526"/>
                      <a:pt x="604520" y="3847406"/>
                      <a:pt x="535940" y="3847406"/>
                    </a:cubicBezTo>
                    <a:close/>
                  </a:path>
                </a:pathLst>
              </a:custGeom>
              <a:solidFill>
                <a:srgbClr val="A89CE3">
                  <a:alpha val="25882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8956528" y="3567756"/>
              <a:ext cx="1903156" cy="1277405"/>
              <a:chOff x="0" y="0"/>
              <a:chExt cx="983905" cy="6604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983905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983905" h="660400">
                    <a:moveTo>
                      <a:pt x="859445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59445" y="0"/>
                    </a:lnTo>
                    <a:cubicBezTo>
                      <a:pt x="928025" y="0"/>
                      <a:pt x="983905" y="55880"/>
                      <a:pt x="983905" y="124460"/>
                    </a:cubicBezTo>
                    <a:lnTo>
                      <a:pt x="983905" y="535940"/>
                    </a:lnTo>
                    <a:cubicBezTo>
                      <a:pt x="983905" y="604520"/>
                      <a:pt x="928025" y="660400"/>
                      <a:pt x="859445" y="660400"/>
                    </a:cubicBezTo>
                    <a:close/>
                  </a:path>
                </a:pathLst>
              </a:custGeom>
              <a:solidFill>
                <a:srgbClr val="A89CE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9048013" y="3976563"/>
              <a:ext cx="1720186" cy="4383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583"/>
                </a:lnSpc>
                <a:spcBef>
                  <a:spcPct val="0"/>
                </a:spcBef>
              </a:pPr>
              <a:r>
                <a:rPr lang="en-US" sz="2756" b="1" spc="-27" dirty="0">
                  <a:solidFill>
                    <a:srgbClr val="454699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RULE 2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1195523" y="3786113"/>
              <a:ext cx="4971849" cy="7978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262"/>
                </a:lnSpc>
              </a:pPr>
              <a:r>
                <a:rPr lang="en-US" sz="2297">
                  <a:solidFill>
                    <a:srgbClr val="454699"/>
                  </a:solidFill>
                  <a:latin typeface="Roboto"/>
                  <a:ea typeface="Roboto"/>
                  <a:cs typeface="Roboto"/>
                  <a:sym typeface="Roboto"/>
                </a:rPr>
                <a:t>To give a coin, you must ask a question. 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2FCA3B2-669D-DD76-9721-999D63030D61}"/>
              </a:ext>
            </a:extLst>
          </p:cNvPr>
          <p:cNvGrpSpPr/>
          <p:nvPr/>
        </p:nvGrpSpPr>
        <p:grpSpPr>
          <a:xfrm>
            <a:off x="8956528" y="5297397"/>
            <a:ext cx="7441995" cy="1277405"/>
            <a:chOff x="8956528" y="5297397"/>
            <a:chExt cx="7441995" cy="1277405"/>
          </a:xfrm>
        </p:grpSpPr>
        <p:grpSp>
          <p:nvGrpSpPr>
            <p:cNvPr id="30" name="Group 30"/>
            <p:cNvGrpSpPr/>
            <p:nvPr/>
          </p:nvGrpSpPr>
          <p:grpSpPr>
            <a:xfrm rot="16200000">
              <a:off x="12038823" y="2215103"/>
              <a:ext cx="1277405" cy="7441994"/>
              <a:chOff x="0" y="0"/>
              <a:chExt cx="660400" cy="3847406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660400" cy="3847406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847406">
                    <a:moveTo>
                      <a:pt x="535940" y="3847406"/>
                    </a:moveTo>
                    <a:lnTo>
                      <a:pt x="124460" y="3847406"/>
                    </a:lnTo>
                    <a:cubicBezTo>
                      <a:pt x="55880" y="3847406"/>
                      <a:pt x="0" y="3791526"/>
                      <a:pt x="0" y="372294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5940" y="0"/>
                    </a:lnTo>
                    <a:cubicBezTo>
                      <a:pt x="604520" y="0"/>
                      <a:pt x="660400" y="55880"/>
                      <a:pt x="660400" y="124460"/>
                    </a:cubicBezTo>
                    <a:lnTo>
                      <a:pt x="660400" y="3722946"/>
                    </a:lnTo>
                    <a:cubicBezTo>
                      <a:pt x="660400" y="3791526"/>
                      <a:pt x="604520" y="3847406"/>
                      <a:pt x="535940" y="3847406"/>
                    </a:cubicBezTo>
                    <a:close/>
                  </a:path>
                </a:pathLst>
              </a:custGeom>
              <a:solidFill>
                <a:srgbClr val="B3C8E1">
                  <a:alpha val="25882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" name="Group 32"/>
            <p:cNvGrpSpPr/>
            <p:nvPr/>
          </p:nvGrpSpPr>
          <p:grpSpPr>
            <a:xfrm>
              <a:off x="8956528" y="5297397"/>
              <a:ext cx="1903156" cy="1277405"/>
              <a:chOff x="0" y="0"/>
              <a:chExt cx="983905" cy="6604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983905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983905" h="660400">
                    <a:moveTo>
                      <a:pt x="859445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59445" y="0"/>
                    </a:lnTo>
                    <a:cubicBezTo>
                      <a:pt x="928025" y="0"/>
                      <a:pt x="983905" y="55880"/>
                      <a:pt x="983905" y="124460"/>
                    </a:cubicBezTo>
                    <a:lnTo>
                      <a:pt x="983905" y="535940"/>
                    </a:lnTo>
                    <a:cubicBezTo>
                      <a:pt x="983905" y="604520"/>
                      <a:pt x="928025" y="660400"/>
                      <a:pt x="859445" y="660400"/>
                    </a:cubicBezTo>
                    <a:close/>
                  </a:path>
                </a:pathLst>
              </a:custGeom>
              <a:solidFill>
                <a:srgbClr val="B3C8E1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" name="TextBox 34"/>
            <p:cNvSpPr txBox="1"/>
            <p:nvPr/>
          </p:nvSpPr>
          <p:spPr>
            <a:xfrm>
              <a:off x="9048013" y="5706204"/>
              <a:ext cx="1720186" cy="4383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583"/>
                </a:lnSpc>
                <a:spcBef>
                  <a:spcPct val="0"/>
                </a:spcBef>
              </a:pPr>
              <a:r>
                <a:rPr lang="en-US" sz="2756" b="1" spc="-27" dirty="0">
                  <a:solidFill>
                    <a:srgbClr val="454699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RULE 3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1183534" y="5515755"/>
              <a:ext cx="4971849" cy="7978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262"/>
                </a:lnSpc>
              </a:pPr>
              <a:r>
                <a:rPr lang="en-US" sz="2297">
                  <a:solidFill>
                    <a:srgbClr val="454699"/>
                  </a:solidFill>
                  <a:latin typeface="Roboto"/>
                  <a:ea typeface="Roboto"/>
                  <a:cs typeface="Roboto"/>
                  <a:sym typeface="Roboto"/>
                </a:rPr>
                <a:t>To accept a coin, you must answer the question/share a fun fact. 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61B5E7E-42AC-D7BE-801F-A8D3917DF77E}"/>
              </a:ext>
            </a:extLst>
          </p:cNvPr>
          <p:cNvGrpSpPr/>
          <p:nvPr/>
        </p:nvGrpSpPr>
        <p:grpSpPr>
          <a:xfrm>
            <a:off x="8956528" y="7022475"/>
            <a:ext cx="7441995" cy="1277406"/>
            <a:chOff x="8956528" y="7022475"/>
            <a:chExt cx="7441995" cy="1277406"/>
          </a:xfrm>
        </p:grpSpPr>
        <p:grpSp>
          <p:nvGrpSpPr>
            <p:cNvPr id="37" name="Group 37"/>
            <p:cNvGrpSpPr/>
            <p:nvPr/>
          </p:nvGrpSpPr>
          <p:grpSpPr>
            <a:xfrm rot="16200000">
              <a:off x="12038823" y="3940181"/>
              <a:ext cx="1277405" cy="7441994"/>
              <a:chOff x="0" y="0"/>
              <a:chExt cx="660400" cy="3847406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660400" cy="3847406"/>
              </a:xfrm>
              <a:custGeom>
                <a:avLst/>
                <a:gdLst/>
                <a:ahLst/>
                <a:cxnLst/>
                <a:rect l="l" t="t" r="r" b="b"/>
                <a:pathLst>
                  <a:path w="660400" h="3847406">
                    <a:moveTo>
                      <a:pt x="535940" y="3847406"/>
                    </a:moveTo>
                    <a:lnTo>
                      <a:pt x="124460" y="3847406"/>
                    </a:lnTo>
                    <a:cubicBezTo>
                      <a:pt x="55880" y="3847406"/>
                      <a:pt x="0" y="3791526"/>
                      <a:pt x="0" y="372294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35940" y="0"/>
                    </a:lnTo>
                    <a:cubicBezTo>
                      <a:pt x="604520" y="0"/>
                      <a:pt x="660400" y="55880"/>
                      <a:pt x="660400" y="124460"/>
                    </a:cubicBezTo>
                    <a:lnTo>
                      <a:pt x="660400" y="3722946"/>
                    </a:lnTo>
                    <a:cubicBezTo>
                      <a:pt x="660400" y="3791526"/>
                      <a:pt x="604520" y="3847406"/>
                      <a:pt x="535940" y="3847406"/>
                    </a:cubicBezTo>
                    <a:close/>
                  </a:path>
                </a:pathLst>
              </a:custGeom>
              <a:solidFill>
                <a:srgbClr val="E1EEFE">
                  <a:alpha val="25882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8956528" y="7022476"/>
              <a:ext cx="1903156" cy="1277405"/>
              <a:chOff x="0" y="0"/>
              <a:chExt cx="983905" cy="660400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983905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983905" h="660400">
                    <a:moveTo>
                      <a:pt x="859445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59445" y="0"/>
                    </a:lnTo>
                    <a:cubicBezTo>
                      <a:pt x="928025" y="0"/>
                      <a:pt x="983905" y="55880"/>
                      <a:pt x="983905" y="124460"/>
                    </a:cubicBezTo>
                    <a:lnTo>
                      <a:pt x="983905" y="535940"/>
                    </a:lnTo>
                    <a:cubicBezTo>
                      <a:pt x="983905" y="604520"/>
                      <a:pt x="928025" y="660400"/>
                      <a:pt x="859445" y="660400"/>
                    </a:cubicBezTo>
                    <a:close/>
                  </a:path>
                </a:pathLst>
              </a:custGeom>
              <a:solidFill>
                <a:srgbClr val="E1EEFE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" name="TextBox 41"/>
            <p:cNvSpPr txBox="1"/>
            <p:nvPr/>
          </p:nvSpPr>
          <p:spPr>
            <a:xfrm>
              <a:off x="9048013" y="7431284"/>
              <a:ext cx="1720186" cy="4383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583"/>
                </a:lnSpc>
                <a:spcBef>
                  <a:spcPct val="0"/>
                </a:spcBef>
              </a:pPr>
              <a:r>
                <a:rPr lang="en-US" sz="2756" b="1" spc="-27" dirty="0">
                  <a:solidFill>
                    <a:srgbClr val="454699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RULE 4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11183534" y="7240834"/>
              <a:ext cx="4971849" cy="7978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262"/>
                </a:lnSpc>
              </a:pPr>
              <a:r>
                <a:rPr lang="en-US" sz="2297">
                  <a:solidFill>
                    <a:srgbClr val="454699"/>
                  </a:solidFill>
                  <a:latin typeface="Roboto"/>
                  <a:ea typeface="Roboto"/>
                  <a:cs typeface="Roboto"/>
                  <a:sym typeface="Roboto"/>
                </a:rPr>
                <a:t>You have as long as you need to complete this round.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A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8613" y="-1339175"/>
            <a:ext cx="13528781" cy="12306300"/>
            <a:chOff x="0" y="0"/>
            <a:chExt cx="2517021" cy="22895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17021" cy="2289579"/>
            </a:xfrm>
            <a:custGeom>
              <a:avLst/>
              <a:gdLst/>
              <a:ahLst/>
              <a:cxnLst/>
              <a:rect l="l" t="t" r="r" b="b"/>
              <a:pathLst>
                <a:path w="2517021" h="2289579">
                  <a:moveTo>
                    <a:pt x="0" y="0"/>
                  </a:moveTo>
                  <a:lnTo>
                    <a:pt x="2517021" y="0"/>
                  </a:lnTo>
                  <a:lnTo>
                    <a:pt x="2517021" y="2289579"/>
                  </a:lnTo>
                  <a:lnTo>
                    <a:pt x="0" y="2289579"/>
                  </a:lnTo>
                  <a:close/>
                </a:path>
              </a:pathLst>
            </a:custGeom>
            <a:solidFill>
              <a:srgbClr val="E1EEFE">
                <a:alpha val="92941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4786866" y="3924203"/>
            <a:ext cx="8107245" cy="4149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99"/>
              </a:lnSpc>
            </a:pPr>
            <a:r>
              <a:rPr lang="en-US" sz="15999">
                <a:solidFill>
                  <a:srgbClr val="010A4F"/>
                </a:solidFill>
                <a:latin typeface="Abril Fatface"/>
                <a:ea typeface="Abril Fatface"/>
                <a:cs typeface="Abril Fatface"/>
                <a:sym typeface="Abril Fatface"/>
              </a:rPr>
              <a:t>How did that go?</a:t>
            </a:r>
          </a:p>
        </p:txBody>
      </p:sp>
      <p:grpSp>
        <p:nvGrpSpPr>
          <p:cNvPr id="5" name="Group 5"/>
          <p:cNvGrpSpPr/>
          <p:nvPr/>
        </p:nvGrpSpPr>
        <p:grpSpPr>
          <a:xfrm rot="-2213357">
            <a:off x="101615" y="2227252"/>
            <a:ext cx="6958861" cy="1695802"/>
            <a:chOff x="0" y="0"/>
            <a:chExt cx="9278482" cy="2261069"/>
          </a:xfrm>
        </p:grpSpPr>
        <p:grpSp>
          <p:nvGrpSpPr>
            <p:cNvPr id="6" name="Group 6"/>
            <p:cNvGrpSpPr/>
            <p:nvPr/>
          </p:nvGrpSpPr>
          <p:grpSpPr>
            <a:xfrm>
              <a:off x="8892134" y="1107295"/>
              <a:ext cx="386348" cy="386348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A89CE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6867040" y="193174"/>
              <a:ext cx="386348" cy="386348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010A4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6968843" y="914121"/>
              <a:ext cx="386348" cy="386348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ADFE8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5859295" y="579521"/>
              <a:ext cx="386348" cy="386348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010A4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4368485" y="0"/>
              <a:ext cx="386348" cy="386348"/>
              <a:chOff x="0" y="0"/>
              <a:chExt cx="6350000" cy="63500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A89CE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4523649" y="1874722"/>
              <a:ext cx="386348" cy="386348"/>
              <a:chOff x="0" y="0"/>
              <a:chExt cx="6350000" cy="63500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A89CE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2498554" y="960601"/>
              <a:ext cx="386348" cy="386348"/>
              <a:chOff x="0" y="0"/>
              <a:chExt cx="6350000" cy="635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010A4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2600357" y="1681548"/>
              <a:ext cx="386348" cy="386348"/>
              <a:chOff x="0" y="0"/>
              <a:chExt cx="6350000" cy="635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ADFE8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490810" y="1346949"/>
              <a:ext cx="386348" cy="386348"/>
              <a:chOff x="0" y="0"/>
              <a:chExt cx="6350000" cy="63500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010A4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0" y="767427"/>
              <a:ext cx="386348" cy="386348"/>
              <a:chOff x="0" y="0"/>
              <a:chExt cx="6350000" cy="63500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A89CE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A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48309" y="-1699434"/>
            <a:ext cx="13528781" cy="12306300"/>
            <a:chOff x="0" y="0"/>
            <a:chExt cx="2517021" cy="22895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17021" cy="2289579"/>
            </a:xfrm>
            <a:custGeom>
              <a:avLst/>
              <a:gdLst/>
              <a:ahLst/>
              <a:cxnLst/>
              <a:rect l="l" t="t" r="r" b="b"/>
              <a:pathLst>
                <a:path w="2517021" h="2289579">
                  <a:moveTo>
                    <a:pt x="0" y="0"/>
                  </a:moveTo>
                  <a:lnTo>
                    <a:pt x="2517021" y="0"/>
                  </a:lnTo>
                  <a:lnTo>
                    <a:pt x="2517021" y="2289579"/>
                  </a:lnTo>
                  <a:lnTo>
                    <a:pt x="0" y="2289579"/>
                  </a:lnTo>
                  <a:close/>
                </a:path>
              </a:pathLst>
            </a:custGeom>
            <a:solidFill>
              <a:srgbClr val="E1EEFE">
                <a:alpha val="92941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 rot="2017882">
            <a:off x="6951845" y="4008623"/>
            <a:ext cx="3712040" cy="1327054"/>
          </a:xfrm>
          <a:custGeom>
            <a:avLst/>
            <a:gdLst/>
            <a:ahLst/>
            <a:cxnLst/>
            <a:rect l="l" t="t" r="r" b="b"/>
            <a:pathLst>
              <a:path w="3712040" h="1327054">
                <a:moveTo>
                  <a:pt x="0" y="0"/>
                </a:moveTo>
                <a:lnTo>
                  <a:pt x="3712040" y="0"/>
                </a:lnTo>
                <a:lnTo>
                  <a:pt x="3712040" y="1327054"/>
                </a:lnTo>
                <a:lnTo>
                  <a:pt x="0" y="13270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913053" y="4645420"/>
            <a:ext cx="2943821" cy="2943821"/>
          </a:xfrm>
          <a:custGeom>
            <a:avLst/>
            <a:gdLst/>
            <a:ahLst/>
            <a:cxnLst/>
            <a:rect l="l" t="t" r="r" b="b"/>
            <a:pathLst>
              <a:path w="2943821" h="2943821">
                <a:moveTo>
                  <a:pt x="0" y="0"/>
                </a:moveTo>
                <a:lnTo>
                  <a:pt x="2943821" y="0"/>
                </a:lnTo>
                <a:lnTo>
                  <a:pt x="2943821" y="2943821"/>
                </a:lnTo>
                <a:lnTo>
                  <a:pt x="0" y="29438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5489116" y="3623545"/>
            <a:ext cx="2572342" cy="2683578"/>
          </a:xfrm>
          <a:custGeom>
            <a:avLst/>
            <a:gdLst/>
            <a:ahLst/>
            <a:cxnLst/>
            <a:rect l="l" t="t" r="r" b="b"/>
            <a:pathLst>
              <a:path w="2572342" h="2683578">
                <a:moveTo>
                  <a:pt x="0" y="0"/>
                </a:moveTo>
                <a:lnTo>
                  <a:pt x="2572342" y="0"/>
                </a:lnTo>
                <a:lnTo>
                  <a:pt x="2572342" y="2683578"/>
                </a:lnTo>
                <a:lnTo>
                  <a:pt x="0" y="26835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-7143824" y="3234608"/>
            <a:ext cx="13600997" cy="920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999"/>
              </a:lnSpc>
            </a:pPr>
            <a:r>
              <a:rPr lang="en-US" sz="6999" dirty="0">
                <a:solidFill>
                  <a:srgbClr val="E1EEFE"/>
                </a:solidFill>
                <a:latin typeface="Abril Fatface"/>
                <a:ea typeface="Abril Fatface"/>
                <a:cs typeface="Abril Fatface"/>
                <a:sym typeface="Abril Fatface"/>
              </a:rPr>
              <a:t>Transactional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067775" y="6389091"/>
            <a:ext cx="13600997" cy="120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00"/>
              </a:lnSpc>
            </a:pPr>
            <a:r>
              <a:rPr lang="en-US" sz="9000">
                <a:solidFill>
                  <a:srgbClr val="010A4F"/>
                </a:solidFill>
                <a:latin typeface="Abril Fatface"/>
                <a:ea typeface="Abril Fatface"/>
                <a:cs typeface="Abril Fatface"/>
                <a:sym typeface="Abril Fatface"/>
              </a:rPr>
              <a:t>Transformational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61908" y="769728"/>
            <a:ext cx="16230600" cy="8747544"/>
            <a:chOff x="0" y="0"/>
            <a:chExt cx="2680843" cy="14448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80843" cy="1444851"/>
            </a:xfrm>
            <a:custGeom>
              <a:avLst/>
              <a:gdLst/>
              <a:ahLst/>
              <a:cxnLst/>
              <a:rect l="l" t="t" r="r" b="b"/>
              <a:pathLst>
                <a:path w="2680843" h="1444851">
                  <a:moveTo>
                    <a:pt x="0" y="0"/>
                  </a:moveTo>
                  <a:lnTo>
                    <a:pt x="2680843" y="0"/>
                  </a:lnTo>
                  <a:lnTo>
                    <a:pt x="2680843" y="1444851"/>
                  </a:lnTo>
                  <a:lnTo>
                    <a:pt x="0" y="14448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209205" y="3657600"/>
            <a:ext cx="8136006" cy="308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>
                <a:solidFill>
                  <a:srgbClr val="010A4F"/>
                </a:solidFill>
                <a:latin typeface="Abril Fatface"/>
                <a:ea typeface="Abril Fatface"/>
                <a:cs typeface="Abril Fatface"/>
                <a:sym typeface="Abril Fatface"/>
              </a:rPr>
              <a:t>What’s the secret recipe to successful &amp; transformative partnerships? </a:t>
            </a:r>
          </a:p>
        </p:txBody>
      </p:sp>
      <p:sp>
        <p:nvSpPr>
          <p:cNvPr id="5" name="Freeform 5"/>
          <p:cNvSpPr/>
          <p:nvPr/>
        </p:nvSpPr>
        <p:spPr>
          <a:xfrm>
            <a:off x="1394397" y="1028700"/>
            <a:ext cx="3320154" cy="3320154"/>
          </a:xfrm>
          <a:custGeom>
            <a:avLst/>
            <a:gdLst/>
            <a:ahLst/>
            <a:cxnLst/>
            <a:rect l="l" t="t" r="r" b="b"/>
            <a:pathLst>
              <a:path w="3320154" h="3320154">
                <a:moveTo>
                  <a:pt x="0" y="0"/>
                </a:moveTo>
                <a:lnTo>
                  <a:pt x="3320154" y="0"/>
                </a:lnTo>
                <a:lnTo>
                  <a:pt x="3320154" y="3320154"/>
                </a:lnTo>
                <a:lnTo>
                  <a:pt x="0" y="33201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-5400000">
            <a:off x="1394397" y="5981700"/>
            <a:ext cx="3320154" cy="3320154"/>
          </a:xfrm>
          <a:custGeom>
            <a:avLst/>
            <a:gdLst/>
            <a:ahLst/>
            <a:cxnLst/>
            <a:rect l="l" t="t" r="r" b="b"/>
            <a:pathLst>
              <a:path w="3320154" h="3320154">
                <a:moveTo>
                  <a:pt x="0" y="0"/>
                </a:moveTo>
                <a:lnTo>
                  <a:pt x="3320154" y="0"/>
                </a:lnTo>
                <a:lnTo>
                  <a:pt x="3320154" y="3320154"/>
                </a:lnTo>
                <a:lnTo>
                  <a:pt x="0" y="33201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-10800000">
            <a:off x="13839705" y="5938146"/>
            <a:ext cx="3320154" cy="3320154"/>
          </a:xfrm>
          <a:custGeom>
            <a:avLst/>
            <a:gdLst/>
            <a:ahLst/>
            <a:cxnLst/>
            <a:rect l="l" t="t" r="r" b="b"/>
            <a:pathLst>
              <a:path w="3320154" h="3320154">
                <a:moveTo>
                  <a:pt x="0" y="0"/>
                </a:moveTo>
                <a:lnTo>
                  <a:pt x="3320154" y="0"/>
                </a:lnTo>
                <a:lnTo>
                  <a:pt x="3320154" y="3320154"/>
                </a:lnTo>
                <a:lnTo>
                  <a:pt x="0" y="33201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5400000">
            <a:off x="13839705" y="1028700"/>
            <a:ext cx="3320154" cy="3320154"/>
          </a:xfrm>
          <a:custGeom>
            <a:avLst/>
            <a:gdLst/>
            <a:ahLst/>
            <a:cxnLst/>
            <a:rect l="l" t="t" r="r" b="b"/>
            <a:pathLst>
              <a:path w="3320154" h="3320154">
                <a:moveTo>
                  <a:pt x="0" y="0"/>
                </a:moveTo>
                <a:lnTo>
                  <a:pt x="3320154" y="0"/>
                </a:lnTo>
                <a:lnTo>
                  <a:pt x="3320154" y="3320154"/>
                </a:lnTo>
                <a:lnTo>
                  <a:pt x="0" y="33201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8100000">
            <a:off x="6052542" y="7499386"/>
            <a:ext cx="2407025" cy="2407025"/>
          </a:xfrm>
          <a:custGeom>
            <a:avLst/>
            <a:gdLst/>
            <a:ahLst/>
            <a:cxnLst/>
            <a:rect l="l" t="t" r="r" b="b"/>
            <a:pathLst>
              <a:path w="2407025" h="2407025">
                <a:moveTo>
                  <a:pt x="0" y="0"/>
                </a:moveTo>
                <a:lnTo>
                  <a:pt x="2407025" y="0"/>
                </a:lnTo>
                <a:lnTo>
                  <a:pt x="2407025" y="2407025"/>
                </a:lnTo>
                <a:lnTo>
                  <a:pt x="0" y="24070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-8100000">
            <a:off x="10439676" y="7499386"/>
            <a:ext cx="2407025" cy="2407025"/>
          </a:xfrm>
          <a:custGeom>
            <a:avLst/>
            <a:gdLst/>
            <a:ahLst/>
            <a:cxnLst/>
            <a:rect l="l" t="t" r="r" b="b"/>
            <a:pathLst>
              <a:path w="2407025" h="2407025">
                <a:moveTo>
                  <a:pt x="0" y="0"/>
                </a:moveTo>
                <a:lnTo>
                  <a:pt x="2407024" y="0"/>
                </a:lnTo>
                <a:lnTo>
                  <a:pt x="2407024" y="2407025"/>
                </a:lnTo>
                <a:lnTo>
                  <a:pt x="0" y="24070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2700000">
            <a:off x="6052542" y="384211"/>
            <a:ext cx="2407025" cy="2407025"/>
          </a:xfrm>
          <a:custGeom>
            <a:avLst/>
            <a:gdLst/>
            <a:ahLst/>
            <a:cxnLst/>
            <a:rect l="l" t="t" r="r" b="b"/>
            <a:pathLst>
              <a:path w="2407025" h="2407025">
                <a:moveTo>
                  <a:pt x="0" y="0"/>
                </a:moveTo>
                <a:lnTo>
                  <a:pt x="2407025" y="0"/>
                </a:lnTo>
                <a:lnTo>
                  <a:pt x="2407025" y="2407025"/>
                </a:lnTo>
                <a:lnTo>
                  <a:pt x="0" y="24070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2700000">
            <a:off x="10439676" y="384211"/>
            <a:ext cx="2407025" cy="2407025"/>
          </a:xfrm>
          <a:custGeom>
            <a:avLst/>
            <a:gdLst/>
            <a:ahLst/>
            <a:cxnLst/>
            <a:rect l="l" t="t" r="r" b="b"/>
            <a:pathLst>
              <a:path w="2407025" h="2407025">
                <a:moveTo>
                  <a:pt x="0" y="0"/>
                </a:moveTo>
                <a:lnTo>
                  <a:pt x="2407024" y="0"/>
                </a:lnTo>
                <a:lnTo>
                  <a:pt x="2407024" y="2407025"/>
                </a:lnTo>
                <a:lnTo>
                  <a:pt x="0" y="24070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 rot="-674700">
            <a:off x="1722982" y="1903040"/>
            <a:ext cx="2781449" cy="1471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Clear &amp; Consistent</a:t>
            </a:r>
          </a:p>
          <a:p>
            <a:pPr algn="ctr">
              <a:lnSpc>
                <a:spcPts val="3919"/>
              </a:lnSpc>
            </a:pPr>
            <a:r>
              <a:rPr lang="en-US" sz="279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Communication</a:t>
            </a:r>
          </a:p>
        </p:txBody>
      </p:sp>
      <p:sp>
        <p:nvSpPr>
          <p:cNvPr id="14" name="TextBox 14"/>
          <p:cNvSpPr txBox="1"/>
          <p:nvPr/>
        </p:nvSpPr>
        <p:spPr>
          <a:xfrm rot="-674700">
            <a:off x="1771275" y="7086250"/>
            <a:ext cx="2781449" cy="967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Ongoing Evaluation </a:t>
            </a:r>
          </a:p>
        </p:txBody>
      </p:sp>
      <p:sp>
        <p:nvSpPr>
          <p:cNvPr id="15" name="TextBox 15"/>
          <p:cNvSpPr txBox="1"/>
          <p:nvPr/>
        </p:nvSpPr>
        <p:spPr>
          <a:xfrm rot="666882">
            <a:off x="14156822" y="2058831"/>
            <a:ext cx="2781449" cy="967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Common </a:t>
            </a:r>
          </a:p>
          <a:p>
            <a:pPr algn="ctr">
              <a:lnSpc>
                <a:spcPts val="3919"/>
              </a:lnSpc>
            </a:pPr>
            <a:r>
              <a:rPr lang="en-US" sz="279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Vision &amp; Goals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865330" y="1318483"/>
            <a:ext cx="2781449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Trust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52463" y="1070833"/>
            <a:ext cx="2781449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Mutual </a:t>
            </a:r>
          </a:p>
          <a:p>
            <a:pPr algn="ctr">
              <a:lnSpc>
                <a:spcPts val="3919"/>
              </a:lnSpc>
            </a:pPr>
            <a:r>
              <a:rPr lang="en-US" sz="279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Respect</a:t>
            </a:r>
          </a:p>
        </p:txBody>
      </p:sp>
      <p:sp>
        <p:nvSpPr>
          <p:cNvPr id="18" name="TextBox 18"/>
          <p:cNvSpPr txBox="1"/>
          <p:nvPr/>
        </p:nvSpPr>
        <p:spPr>
          <a:xfrm rot="666882">
            <a:off x="14155980" y="6892221"/>
            <a:ext cx="2781449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Relationship Building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865330" y="8423722"/>
            <a:ext cx="2781449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Investment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52463" y="8433658"/>
            <a:ext cx="2781449" cy="481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Patience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700000">
            <a:off x="3103968" y="7569885"/>
            <a:ext cx="18582162" cy="3878520"/>
          </a:xfrm>
          <a:custGeom>
            <a:avLst/>
            <a:gdLst/>
            <a:ahLst/>
            <a:cxnLst/>
            <a:rect l="l" t="t" r="r" b="b"/>
            <a:pathLst>
              <a:path w="18582162" h="3878520">
                <a:moveTo>
                  <a:pt x="0" y="0"/>
                </a:moveTo>
                <a:lnTo>
                  <a:pt x="18582162" y="0"/>
                </a:lnTo>
                <a:lnTo>
                  <a:pt x="18582162" y="3878520"/>
                </a:lnTo>
                <a:lnTo>
                  <a:pt x="0" y="38785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400000">
            <a:off x="-4298254" y="5317241"/>
            <a:ext cx="14235737" cy="2633200"/>
          </a:xfrm>
          <a:custGeom>
            <a:avLst/>
            <a:gdLst/>
            <a:ahLst/>
            <a:cxnLst/>
            <a:rect l="l" t="t" r="r" b="b"/>
            <a:pathLst>
              <a:path w="14235737" h="2633200">
                <a:moveTo>
                  <a:pt x="0" y="0"/>
                </a:moveTo>
                <a:lnTo>
                  <a:pt x="14235738" y="0"/>
                </a:lnTo>
                <a:lnTo>
                  <a:pt x="14235738" y="2633200"/>
                </a:lnTo>
                <a:lnTo>
                  <a:pt x="0" y="26332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-3456110">
            <a:off x="1525240" y="-926719"/>
            <a:ext cx="15471555" cy="10382228"/>
          </a:xfrm>
          <a:custGeom>
            <a:avLst/>
            <a:gdLst/>
            <a:ahLst/>
            <a:cxnLst/>
            <a:rect l="l" t="t" r="r" b="b"/>
            <a:pathLst>
              <a:path w="15471555" h="10382228">
                <a:moveTo>
                  <a:pt x="0" y="0"/>
                </a:moveTo>
                <a:lnTo>
                  <a:pt x="15471556" y="0"/>
                </a:lnTo>
                <a:lnTo>
                  <a:pt x="15471556" y="10382228"/>
                </a:lnTo>
                <a:lnTo>
                  <a:pt x="0" y="103822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3366904" y="3617987"/>
            <a:ext cx="11167443" cy="11280626"/>
          </a:xfrm>
          <a:custGeom>
            <a:avLst/>
            <a:gdLst/>
            <a:ahLst/>
            <a:cxnLst/>
            <a:rect l="l" t="t" r="r" b="b"/>
            <a:pathLst>
              <a:path w="11167443" h="11280626">
                <a:moveTo>
                  <a:pt x="0" y="0"/>
                </a:moveTo>
                <a:lnTo>
                  <a:pt x="11167443" y="0"/>
                </a:lnTo>
                <a:lnTo>
                  <a:pt x="11167443" y="11280626"/>
                </a:lnTo>
                <a:lnTo>
                  <a:pt x="0" y="112806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4865377" y="-134346"/>
            <a:ext cx="15059344" cy="3402111"/>
          </a:xfrm>
          <a:custGeom>
            <a:avLst/>
            <a:gdLst/>
            <a:ahLst/>
            <a:cxnLst/>
            <a:rect l="l" t="t" r="r" b="b"/>
            <a:pathLst>
              <a:path w="15059344" h="3402111">
                <a:moveTo>
                  <a:pt x="0" y="0"/>
                </a:moveTo>
                <a:lnTo>
                  <a:pt x="15059344" y="0"/>
                </a:lnTo>
                <a:lnTo>
                  <a:pt x="15059344" y="3402111"/>
                </a:lnTo>
                <a:lnTo>
                  <a:pt x="0" y="340211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822390" y="658537"/>
            <a:ext cx="16384887" cy="8830698"/>
            <a:chOff x="0" y="0"/>
            <a:chExt cx="2680843" cy="144485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80843" cy="1444851"/>
            </a:xfrm>
            <a:custGeom>
              <a:avLst/>
              <a:gdLst/>
              <a:ahLst/>
              <a:cxnLst/>
              <a:rect l="l" t="t" r="r" b="b"/>
              <a:pathLst>
                <a:path w="2680843" h="1444851">
                  <a:moveTo>
                    <a:pt x="0" y="0"/>
                  </a:moveTo>
                  <a:lnTo>
                    <a:pt x="2680843" y="0"/>
                  </a:lnTo>
                  <a:lnTo>
                    <a:pt x="2680843" y="1444851"/>
                  </a:lnTo>
                  <a:lnTo>
                    <a:pt x="0" y="14448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343501" y="1377370"/>
            <a:ext cx="13600997" cy="1499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99"/>
              </a:lnSpc>
            </a:pPr>
            <a:r>
              <a:rPr lang="en-US" sz="5799" dirty="0">
                <a:solidFill>
                  <a:srgbClr val="010A4F"/>
                </a:solidFill>
                <a:latin typeface="Abril Fatface"/>
                <a:ea typeface="Abril Fatface"/>
                <a:cs typeface="Abril Fatface"/>
                <a:sym typeface="Abril Fatface"/>
              </a:rPr>
              <a:t>So...if we know what works...</a:t>
            </a:r>
          </a:p>
          <a:p>
            <a:pPr algn="ctr">
              <a:lnSpc>
                <a:spcPts val="5799"/>
              </a:lnSpc>
            </a:pPr>
            <a:r>
              <a:rPr lang="en-US" sz="5799" dirty="0">
                <a:solidFill>
                  <a:srgbClr val="010A4F"/>
                </a:solidFill>
                <a:latin typeface="Abril Fatface"/>
                <a:ea typeface="Abril Fatface"/>
                <a:cs typeface="Abril Fatface"/>
                <a:sym typeface="Abril Fatface"/>
              </a:rPr>
              <a:t>why are we still struggling?</a:t>
            </a:r>
          </a:p>
        </p:txBody>
      </p:sp>
      <p:sp>
        <p:nvSpPr>
          <p:cNvPr id="10" name="AutoShape 10"/>
          <p:cNvSpPr/>
          <p:nvPr/>
        </p:nvSpPr>
        <p:spPr>
          <a:xfrm flipH="1">
            <a:off x="4226274" y="3248715"/>
            <a:ext cx="9577120" cy="0"/>
          </a:xfrm>
          <a:prstGeom prst="line">
            <a:avLst/>
          </a:prstGeom>
          <a:ln w="38100" cap="flat">
            <a:solidFill>
              <a:srgbClr val="45469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503015" y="3601140"/>
            <a:ext cx="14987131" cy="5387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</a:pPr>
            <a:r>
              <a:rPr lang="en-US" sz="3999" spc="39" dirty="0">
                <a:solidFill>
                  <a:srgbClr val="010A4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What have been some of the challenges you have experienced </a:t>
            </a:r>
          </a:p>
          <a:p>
            <a:pPr algn="ctr">
              <a:lnSpc>
                <a:spcPts val="3999"/>
              </a:lnSpc>
            </a:pPr>
            <a:r>
              <a:rPr lang="en-US" sz="3999" spc="39" dirty="0">
                <a:solidFill>
                  <a:srgbClr val="010A4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and how have you navigated them?  </a:t>
            </a:r>
          </a:p>
          <a:p>
            <a:pPr algn="ctr">
              <a:lnSpc>
                <a:spcPts val="3500"/>
              </a:lnSpc>
            </a:pPr>
            <a:endParaRPr lang="en-US" sz="3999" spc="39" dirty="0">
              <a:solidFill>
                <a:srgbClr val="010A4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ctr">
              <a:lnSpc>
                <a:spcPts val="3999"/>
              </a:lnSpc>
            </a:pPr>
            <a:r>
              <a:rPr lang="en-US" sz="3999" spc="39" dirty="0">
                <a:solidFill>
                  <a:srgbClr val="010A4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What has worked well for you/your organization?</a:t>
            </a:r>
          </a:p>
          <a:p>
            <a:pPr algn="ctr">
              <a:lnSpc>
                <a:spcPts val="3500"/>
              </a:lnSpc>
            </a:pPr>
            <a:endParaRPr lang="en-US" sz="3999" spc="39" dirty="0">
              <a:solidFill>
                <a:srgbClr val="010A4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ctr">
              <a:lnSpc>
                <a:spcPts val="3999"/>
              </a:lnSpc>
            </a:pPr>
            <a:r>
              <a:rPr lang="en-US" sz="3999" spc="39" dirty="0">
                <a:solidFill>
                  <a:srgbClr val="010A4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As a partner, what have been some things that other organizations have done that have been “a-ha” moments to replicate?  </a:t>
            </a:r>
          </a:p>
          <a:p>
            <a:pPr algn="ctr">
              <a:lnSpc>
                <a:spcPts val="3500"/>
              </a:lnSpc>
            </a:pPr>
            <a:endParaRPr lang="en-US" sz="3999" spc="39" dirty="0">
              <a:solidFill>
                <a:srgbClr val="010A4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0" lvl="0" indent="0" algn="ctr">
              <a:lnSpc>
                <a:spcPts val="3999"/>
              </a:lnSpc>
            </a:pPr>
            <a:r>
              <a:rPr lang="en-US" sz="3999" spc="39" dirty="0">
                <a:solidFill>
                  <a:srgbClr val="010A4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What is one action item you/your organization will take from today/this conference and bring with you into your current and new partnerships?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262</Words>
  <Application>Microsoft Macintosh PowerPoint</Application>
  <PresentationFormat>Custom</PresentationFormat>
  <Paragraphs>52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Calibri</vt:lpstr>
      <vt:lpstr>Abril Fatface</vt:lpstr>
      <vt:lpstr>League Spartan</vt:lpstr>
      <vt:lpstr>Aptos</vt:lpstr>
      <vt:lpstr>Roboto</vt:lpstr>
      <vt:lpstr>Arial</vt:lpstr>
      <vt:lpstr>Canva Sans Bold</vt:lpstr>
      <vt:lpstr>Roboto Bold</vt:lpstr>
      <vt:lpstr>Glacial Indifference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Bridges</dc:title>
  <cp:lastModifiedBy>Kaitlin Roselius</cp:lastModifiedBy>
  <cp:revision>3</cp:revision>
  <dcterms:created xsi:type="dcterms:W3CDTF">2006-08-16T00:00:00Z</dcterms:created>
  <dcterms:modified xsi:type="dcterms:W3CDTF">2025-03-10T18:40:39Z</dcterms:modified>
  <dc:identifier>DAGhSpLNXcc</dc:identifier>
</cp:coreProperties>
</file>