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9" r:id="rId1"/>
  </p:sldMasterIdLst>
  <p:notesMasterIdLst>
    <p:notesMasterId r:id="rId41"/>
  </p:notesMasterIdLst>
  <p:handoutMasterIdLst>
    <p:handoutMasterId r:id="rId42"/>
  </p:handoutMasterIdLst>
  <p:sldIdLst>
    <p:sldId id="315" r:id="rId2"/>
    <p:sldId id="351" r:id="rId3"/>
    <p:sldId id="427" r:id="rId4"/>
    <p:sldId id="344" r:id="rId5"/>
    <p:sldId id="429" r:id="rId6"/>
    <p:sldId id="430" r:id="rId7"/>
    <p:sldId id="431" r:id="rId8"/>
    <p:sldId id="403" r:id="rId9"/>
    <p:sldId id="425" r:id="rId10"/>
    <p:sldId id="375" r:id="rId11"/>
    <p:sldId id="378" r:id="rId12"/>
    <p:sldId id="412" r:id="rId13"/>
    <p:sldId id="413" r:id="rId14"/>
    <p:sldId id="414" r:id="rId15"/>
    <p:sldId id="417" r:id="rId16"/>
    <p:sldId id="419" r:id="rId17"/>
    <p:sldId id="382" r:id="rId18"/>
    <p:sldId id="379" r:id="rId19"/>
    <p:sldId id="402" r:id="rId20"/>
    <p:sldId id="405" r:id="rId21"/>
    <p:sldId id="406" r:id="rId22"/>
    <p:sldId id="407" r:id="rId23"/>
    <p:sldId id="371" r:id="rId24"/>
    <p:sldId id="398" r:id="rId25"/>
    <p:sldId id="360" r:id="rId26"/>
    <p:sldId id="399" r:id="rId27"/>
    <p:sldId id="350" r:id="rId28"/>
    <p:sldId id="340" r:id="rId29"/>
    <p:sldId id="361" r:id="rId30"/>
    <p:sldId id="428" r:id="rId31"/>
    <p:sldId id="365" r:id="rId32"/>
    <p:sldId id="366" r:id="rId33"/>
    <p:sldId id="395" r:id="rId34"/>
    <p:sldId id="404" r:id="rId35"/>
    <p:sldId id="396" r:id="rId36"/>
    <p:sldId id="397" r:id="rId37"/>
    <p:sldId id="333" r:id="rId38"/>
    <p:sldId id="367" r:id="rId39"/>
    <p:sldId id="408" r:id="rId40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FF"/>
    <a:srgbClr val="6BC6CF"/>
    <a:srgbClr val="EDF4F7"/>
    <a:srgbClr val="C6DBE4"/>
    <a:srgbClr val="0064A4"/>
    <a:srgbClr val="A7DDFF"/>
    <a:srgbClr val="C5BEB5"/>
    <a:srgbClr val="FFD200"/>
    <a:srgbClr val="008080"/>
    <a:srgbClr val="555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8743" autoAdjust="0"/>
  </p:normalViewPr>
  <p:slideViewPr>
    <p:cSldViewPr snapToObjects="1">
      <p:cViewPr varScale="1">
        <p:scale>
          <a:sx n="74" d="100"/>
          <a:sy n="74" d="100"/>
        </p:scale>
        <p:origin x="6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accent5"/>
                </a:solidFill>
                <a:latin typeface="+mj-lt"/>
              </a:defRPr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Social Outcomes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"SAFE" Programs</c:v>
                </c:pt>
              </c:strCache>
            </c:strRef>
          </c:tx>
          <c:spPr>
            <a:solidFill>
              <a:srgbClr val="0064A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Self Perceptions                                              (23 Studies)</c:v>
                </c:pt>
                <c:pt idx="1">
                  <c:v>Positive Social Behaviors                             (36 Studies)</c:v>
                </c:pt>
                <c:pt idx="2">
                  <c:v>Reduced Problem Behaviors                      (43 Studies)</c:v>
                </c:pt>
                <c:pt idx="3">
                  <c:v>Reduced Drug Use                                           (28 Studies)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0.37</c:v>
                </c:pt>
                <c:pt idx="1">
                  <c:v>0.28999999999999998</c:v>
                </c:pt>
                <c:pt idx="2" formatCode="0.00">
                  <c:v>0.3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"Other" Programs</c:v>
                </c:pt>
              </c:strCache>
            </c:strRef>
          </c:tx>
          <c:spPr>
            <a:solidFill>
              <a:sysClr val="window" lastClr="FFFFFF">
                <a:alpha val="0"/>
              </a:sysClr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Self Perceptions                                              (23 Studies)</c:v>
                </c:pt>
                <c:pt idx="1">
                  <c:v>Positive Social Behaviors                             (36 Studies)</c:v>
                </c:pt>
                <c:pt idx="2">
                  <c:v>Reduced Problem Behaviors                      (43 Studies)</c:v>
                </c:pt>
                <c:pt idx="3">
                  <c:v>Reduced Drug Use                                           (28 Studies)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0.13</c:v>
                </c:pt>
                <c:pt idx="1">
                  <c:v>0.06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2152464"/>
        <c:axId val="252152856"/>
      </c:barChart>
      <c:catAx>
        <c:axId val="252152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  <a:effectLst/>
                <a:latin typeface="Calibri" pitchFamily="34" charset="0"/>
              </a:defRPr>
            </a:pPr>
            <a:endParaRPr lang="en-US"/>
          </a:p>
        </c:txPr>
        <c:crossAx val="252152856"/>
        <c:crosses val="autoZero"/>
        <c:auto val="1"/>
        <c:lblAlgn val="ctr"/>
        <c:lblOffset val="100"/>
        <c:noMultiLvlLbl val="0"/>
      </c:catAx>
      <c:valAx>
        <c:axId val="252152856"/>
        <c:scaling>
          <c:orientation val="minMax"/>
        </c:scaling>
        <c:delete val="0"/>
        <c:axPos val="l"/>
        <c:majorGridlines>
          <c:spPr>
            <a:ln>
              <a:solidFill>
                <a:srgbClr val="6BC6C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pPr>
            <a:endParaRPr lang="en-US"/>
          </a:p>
        </c:txPr>
        <c:crossAx val="252152464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b="1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>
                <a:solidFill>
                  <a:schemeClr val="accent5"/>
                </a:solidFill>
                <a:latin typeface="+mj-lt"/>
              </a:defRPr>
            </a:pPr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Social Outcomes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"SAFE" Programs</c:v>
                </c:pt>
              </c:strCache>
            </c:strRef>
          </c:tx>
          <c:spPr>
            <a:solidFill>
              <a:srgbClr val="0064A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Self Perceptions                                              (23 Studies)</c:v>
                </c:pt>
                <c:pt idx="1">
                  <c:v>Positive Social Behaviors                             (36 Studies)</c:v>
                </c:pt>
                <c:pt idx="2">
                  <c:v>Reduced Problem Behaviors                      (43 Studies)</c:v>
                </c:pt>
                <c:pt idx="3">
                  <c:v>Reduced Drug Use                                           (28 Studies)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0.37</c:v>
                </c:pt>
                <c:pt idx="1">
                  <c:v>0.28999999999999998</c:v>
                </c:pt>
                <c:pt idx="2" formatCode="0.00">
                  <c:v>0.3</c:v>
                </c:pt>
                <c:pt idx="3">
                  <c:v>0.16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"Other" Programs</c:v>
                </c:pt>
              </c:strCache>
            </c:strRef>
          </c:tx>
          <c:spPr>
            <a:solidFill>
              <a:srgbClr val="7DCDFF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Self Perceptions                                              (23 Studies)</c:v>
                </c:pt>
                <c:pt idx="1">
                  <c:v>Positive Social Behaviors                             (36 Studies)</c:v>
                </c:pt>
                <c:pt idx="2">
                  <c:v>Reduced Problem Behaviors                      (43 Studies)</c:v>
                </c:pt>
                <c:pt idx="3">
                  <c:v>Reduced Drug Use                                           (28 Studies)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0.13</c:v>
                </c:pt>
                <c:pt idx="1">
                  <c:v>0.06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1861280"/>
        <c:axId val="251861672"/>
      </c:barChart>
      <c:catAx>
        <c:axId val="2518612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  <a:effectLst/>
                <a:latin typeface="Calibri" pitchFamily="34" charset="0"/>
              </a:defRPr>
            </a:pPr>
            <a:endParaRPr lang="en-US"/>
          </a:p>
        </c:txPr>
        <c:crossAx val="251861672"/>
        <c:crosses val="autoZero"/>
        <c:auto val="1"/>
        <c:lblAlgn val="ctr"/>
        <c:lblOffset val="100"/>
        <c:noMultiLvlLbl val="0"/>
      </c:catAx>
      <c:valAx>
        <c:axId val="251861672"/>
        <c:scaling>
          <c:orientation val="minMax"/>
        </c:scaling>
        <c:delete val="0"/>
        <c:axPos val="l"/>
        <c:majorGridlines>
          <c:spPr>
            <a:ln>
              <a:solidFill>
                <a:srgbClr val="6BC6CF"/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pPr>
            <a:endParaRPr lang="en-US"/>
          </a:p>
        </c:txPr>
        <c:crossAx val="2518612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b="1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/>
                </a:solidFill>
                <a:latin typeface="+mj-lt"/>
              </a:rPr>
              <a:t>Academic Outcomes</a:t>
            </a:r>
            <a:endParaRPr lang="en-US" dirty="0">
              <a:solidFill>
                <a:schemeClr val="accent5"/>
              </a:solidFill>
              <a:latin typeface="+mj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"SAFE" Programs</c:v>
                </c:pt>
              </c:strCache>
            </c:strRef>
          </c:tx>
          <c:spPr>
            <a:solidFill>
              <a:srgbClr val="0064A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School Achievement (20 Studies)</c:v>
                </c:pt>
                <c:pt idx="1">
                  <c:v>Grades                             (25 Studies)</c:v>
                </c:pt>
                <c:pt idx="2">
                  <c:v>School Attendance     (21 Studies)</c:v>
                </c:pt>
                <c:pt idx="3">
                  <c:v>School Bonding            (28 Studies)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0.2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"Other" Programs</c:v>
                </c:pt>
              </c:strCache>
            </c:strRef>
          </c:tx>
          <c:spPr>
            <a:solidFill>
              <a:sysClr val="window" lastClr="FFFFFF">
                <a:alpha val="0"/>
              </a:sysClr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School Achievement (20 Studies)</c:v>
                </c:pt>
                <c:pt idx="1">
                  <c:v>Grades                             (25 Studies)</c:v>
                </c:pt>
                <c:pt idx="2">
                  <c:v>School Attendance     (21 Studies)</c:v>
                </c:pt>
                <c:pt idx="3">
                  <c:v>School Bonding            (28 Studies)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1862456"/>
        <c:axId val="251862848"/>
      </c:barChart>
      <c:catAx>
        <c:axId val="251862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  <a:effectLst/>
                <a:latin typeface="Calibri" pitchFamily="34" charset="0"/>
              </a:defRPr>
            </a:pPr>
            <a:endParaRPr lang="en-US"/>
          </a:p>
        </c:txPr>
        <c:crossAx val="251862848"/>
        <c:crosses val="autoZero"/>
        <c:auto val="1"/>
        <c:lblAlgn val="ctr"/>
        <c:lblOffset val="100"/>
        <c:noMultiLvlLbl val="0"/>
      </c:catAx>
      <c:valAx>
        <c:axId val="251862848"/>
        <c:scaling>
          <c:orientation val="minMax"/>
        </c:scaling>
        <c:delete val="0"/>
        <c:axPos val="l"/>
        <c:majorGridlines>
          <c:spPr>
            <a:ln>
              <a:solidFill>
                <a:srgbClr val="6BC6CF"/>
              </a:solidFill>
            </a:ln>
          </c:spPr>
        </c:majorGridlines>
        <c:numFmt formatCode="0.00" sourceLinked="1"/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pPr>
            <a:endParaRPr lang="en-US"/>
          </a:p>
        </c:txPr>
        <c:crossAx val="251862456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bg1"/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b="1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5"/>
                </a:solidFill>
                <a:latin typeface="+mj-lt"/>
              </a:rPr>
              <a:t>Academic Outcomes</a:t>
            </a:r>
            <a:endParaRPr lang="en-US" dirty="0">
              <a:solidFill>
                <a:schemeClr val="accent5"/>
              </a:solidFill>
              <a:latin typeface="+mj-lt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"SAFE" Programs</c:v>
                </c:pt>
              </c:strCache>
            </c:strRef>
          </c:tx>
          <c:spPr>
            <a:solidFill>
              <a:srgbClr val="0064A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School Achievement (20 Studies)</c:v>
                </c:pt>
                <c:pt idx="1">
                  <c:v>Grades                             (25 Studies)</c:v>
                </c:pt>
                <c:pt idx="2">
                  <c:v>School Attendance     (21 Studies)</c:v>
                </c:pt>
                <c:pt idx="3">
                  <c:v>School Bonding            (28 Studies)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0.00">
                  <c:v>0.2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"Other" Programs</c:v>
                </c:pt>
              </c:strCache>
            </c:strRef>
          </c:tx>
          <c:spPr>
            <a:solidFill>
              <a:srgbClr val="7DCDFF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School Achievement (20 Studies)</c:v>
                </c:pt>
                <c:pt idx="1">
                  <c:v>Grades                             (25 Studies)</c:v>
                </c:pt>
                <c:pt idx="2">
                  <c:v>School Attendance     (21 Studies)</c:v>
                </c:pt>
                <c:pt idx="3">
                  <c:v>School Bonding            (28 Studies)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0.02</c:v>
                </c:pt>
                <c:pt idx="1">
                  <c:v>0.05</c:v>
                </c:pt>
                <c:pt idx="2">
                  <c:v>7.0000000000000007E-2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253557640"/>
        <c:axId val="253558032"/>
      </c:barChart>
      <c:catAx>
        <c:axId val="253557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/>
                </a:solidFill>
                <a:effectLst/>
                <a:latin typeface="Calibri" pitchFamily="34" charset="0"/>
              </a:defRPr>
            </a:pPr>
            <a:endParaRPr lang="en-US"/>
          </a:p>
        </c:txPr>
        <c:crossAx val="253558032"/>
        <c:crosses val="autoZero"/>
        <c:auto val="1"/>
        <c:lblAlgn val="ctr"/>
        <c:lblOffset val="100"/>
        <c:noMultiLvlLbl val="0"/>
      </c:catAx>
      <c:valAx>
        <c:axId val="253558032"/>
        <c:scaling>
          <c:orientation val="minMax"/>
        </c:scaling>
        <c:delete val="0"/>
        <c:axPos val="l"/>
        <c:majorGridlines>
          <c:spPr>
            <a:ln>
              <a:solidFill>
                <a:srgbClr val="6BC6CF"/>
              </a:solidFill>
            </a:ln>
          </c:spPr>
        </c:majorGridlines>
        <c:numFmt formatCode="0.00" sourceLinked="1"/>
        <c:majorTickMark val="none"/>
        <c:minorTickMark val="none"/>
        <c:tickLblPos val="nextTo"/>
        <c:spPr>
          <a:ln w="19050">
            <a:noFill/>
          </a:ln>
        </c:spPr>
        <c:txPr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pPr>
            <a:endParaRPr lang="en-US"/>
          </a:p>
        </c:txPr>
        <c:crossAx val="2535576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b="1">
              <a:solidFill>
                <a:schemeClr val="tx2">
                  <a:lumMod val="40000"/>
                  <a:lumOff val="60000"/>
                </a:schemeClr>
              </a:solidFill>
              <a:effectLst/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Quality Composite</c:v>
                </c:pt>
              </c:strCache>
            </c:strRef>
          </c:tx>
          <c:spPr>
            <a:solidFill>
              <a:srgbClr val="0064A4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5"/>
                        </a:solidFill>
                        <a:effectLst/>
                        <a:latin typeface="+mj-lt"/>
                      </a:defRPr>
                    </a:pPr>
                    <a:r>
                      <a:rPr lang="en-US" smtClean="0"/>
                      <a:t>.</a:t>
                    </a:r>
                    <a:r>
                      <a:rPr lang="en-US"/>
                      <a:t>14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5"/>
                        </a:solidFill>
                        <a:effectLst/>
                        <a:latin typeface="+mj-lt"/>
                      </a:defRPr>
                    </a:pPr>
                    <a:r>
                      <a:rPr lang="en-US" smtClean="0"/>
                      <a:t>.</a:t>
                    </a:r>
                    <a:r>
                      <a:rPr lang="en-US"/>
                      <a:t>23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03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  <a:effectLst/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 Habits</c:v>
                </c:pt>
                <c:pt idx="1">
                  <c:v>Task Persistence</c:v>
                </c:pt>
                <c:pt idx="2">
                  <c:v>Prosocial Behaviors</c:v>
                </c:pt>
                <c:pt idx="3">
                  <c:v>Social Skills w/ Peers</c:v>
                </c:pt>
                <c:pt idx="4">
                  <c:v>Reduced Agression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0.14000000000000001</c:v>
                </c:pt>
                <c:pt idx="1">
                  <c:v>0.08</c:v>
                </c:pt>
                <c:pt idx="2">
                  <c:v>0.23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Emotional Support from Staff</c:v>
                </c:pt>
              </c:strCache>
            </c:strRef>
          </c:tx>
          <c:spPr>
            <a:solidFill>
              <a:srgbClr val="7DCDFF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accent5"/>
                        </a:solidFill>
                        <a:effectLst/>
                        <a:latin typeface="+mj-lt"/>
                      </a:defRPr>
                    </a:pPr>
                    <a:r>
                      <a:rPr lang="en-US" smtClean="0"/>
                      <a:t>.</a:t>
                    </a:r>
                    <a:r>
                      <a:rPr lang="en-US"/>
                      <a:t>20</a:t>
                    </a:r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.</a:t>
                    </a:r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5"/>
                    </a:solidFill>
                    <a:effectLst/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Work Habits</c:v>
                </c:pt>
                <c:pt idx="1">
                  <c:v>Task Persistence</c:v>
                </c:pt>
                <c:pt idx="2">
                  <c:v>Prosocial Behaviors</c:v>
                </c:pt>
                <c:pt idx="3">
                  <c:v>Social Skills w/ Peers</c:v>
                </c:pt>
                <c:pt idx="4">
                  <c:v>Reduced Agression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0.2</c:v>
                </c:pt>
                <c:pt idx="1">
                  <c:v>0.18</c:v>
                </c:pt>
                <c:pt idx="2">
                  <c:v>0.25</c:v>
                </c:pt>
                <c:pt idx="3">
                  <c:v>0.13</c:v>
                </c:pt>
                <c:pt idx="4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7443824"/>
        <c:axId val="137443040"/>
      </c:barChart>
      <c:catAx>
        <c:axId val="137443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6BC6CF"/>
            </a:solidFill>
          </a:ln>
        </c:spPr>
        <c:txPr>
          <a:bodyPr/>
          <a:lstStyle/>
          <a:p>
            <a:pPr>
              <a:defRPr sz="1800" b="1">
                <a:solidFill>
                  <a:schemeClr val="accent5"/>
                </a:solidFill>
                <a:effectLst/>
                <a:latin typeface="Calibri" pitchFamily="34" charset="0"/>
              </a:defRPr>
            </a:pPr>
            <a:endParaRPr lang="en-US"/>
          </a:p>
        </c:txPr>
        <c:crossAx val="137443040"/>
        <c:crosses val="autoZero"/>
        <c:auto val="1"/>
        <c:lblAlgn val="ctr"/>
        <c:lblOffset val="100"/>
        <c:noMultiLvlLbl val="0"/>
      </c:catAx>
      <c:valAx>
        <c:axId val="1374430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7443824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="1">
                <a:solidFill>
                  <a:schemeClr val="tx2">
                    <a:lumMod val="75000"/>
                  </a:schemeClr>
                </a:solidFill>
                <a:effectLst/>
                <a:latin typeface="+mj-lt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 sz="1800" b="1">
              <a:solidFill>
                <a:schemeClr val="tx2">
                  <a:lumMod val="75000"/>
                </a:schemeClr>
              </a:solidFill>
              <a:effectLst/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6FC02ED-4BD8-486E-AAA9-6754498CD546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DAE6C2-893A-4B56-B3C7-5BE0EC3D7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38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43D24D-6089-4345-9CAF-D6A59A7592B1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9D07B24-FD65-4594-B2F2-74FE2D947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11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615A394-26A8-4BAB-B3FD-0282C795A0C2}" type="slidenum">
              <a:rPr lang="en-US" altLang="en-US" smtClean="0"/>
              <a:pPr eaLnBrk="1" hangingPunct="1"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258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5989AEC-4B1A-436C-ACCE-19F20713E50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96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C425230-258A-41CF-AF03-07C5107249DC}" type="slidenum">
              <a:rPr lang="en-US" altLang="en-US" smtClean="0"/>
              <a:pPr eaLnBrk="1" hangingPunct="1"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453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1817800-D846-40BB-9966-1C8DCCD53333}" type="slidenum">
              <a:rPr lang="en-US" altLang="en-US" smtClean="0"/>
              <a:pPr eaLnBrk="1" hangingPunct="1"/>
              <a:t>10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07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1E73CF-31BB-48D7-BBC1-10C2488169C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2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1E73CF-31BB-48D7-BBC1-10C2488169C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0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1E73CF-31BB-48D7-BBC1-10C2488169C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79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1E73CF-31BB-48D7-BBC1-10C2488169C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7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21E73CF-31BB-48D7-BBC1-10C2488169CE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3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05C7FB1-0405-4BA3-A771-D39DA871D8A7}" type="slidenum">
              <a:rPr lang="en-US" altLang="en-US" smtClean="0"/>
              <a:pPr eaLnBrk="1" hangingPunct="1"/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836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20BB-9FDE-4F49-8212-0AE39D5B5BA7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CA6A-DEF3-4E39-BCBB-C14119BE2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81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742C-880A-49AF-A8FB-EC055F50677E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971D-6627-4D31-BE0C-C052859F4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1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5E652-9106-4F96-8030-6D26B6003B47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E719-FEA2-4DC6-A952-D30511EA6F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438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DA51E-25A1-4EE1-BDC2-118D4145BE85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5C48-6A77-4C40-A7CC-549E51D324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34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E6761-315D-4CC5-9CAB-28BDD69CD185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B47D-5BCF-4714-B068-A046FAC5C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860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072EE-F3A6-42EE-8281-ADA105F23543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EDFF-6F80-49D1-97E9-1283EEB6F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645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681706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Body Level One</a:t>
            </a:r>
          </a:p>
          <a:p>
            <a:pPr lvl="1"/>
            <a:r>
              <a:rPr/>
              <a:t>Body Level Two</a:t>
            </a:r>
          </a:p>
          <a:p>
            <a:pPr lvl="2"/>
            <a:r>
              <a:rPr/>
              <a:t>Body Level Three</a:t>
            </a:r>
          </a:p>
          <a:p>
            <a:pPr lvl="3"/>
            <a:r>
              <a:rPr/>
              <a:t>Body Level Four</a:t>
            </a:r>
          </a:p>
          <a:p>
            <a:pPr lvl="4"/>
            <a:r>
              <a:rPr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38385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EEBC-0E2B-4088-9EDD-C2B7EA2949BB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B8FA5-A17D-43AD-9FC9-E99F93DBAE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3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21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</p:spTree>
    <p:extLst>
      <p:ext uri="{BB962C8B-B14F-4D97-AF65-F5344CB8AC3E}">
        <p14:creationId xmlns:p14="http://schemas.microsoft.com/office/powerpoint/2010/main" val="12966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7F876-7FD9-4244-98DA-4D9731B241DA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94FF-83AF-4F5A-8E2D-342590F95F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70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7D46-48D2-43BD-B5C7-B50A74BE952B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B05D9-24AE-4087-9265-442636B062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66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5E3E-2CB8-4FF8-8DF6-83F6682F0F7F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7035-C4E6-4B72-8432-2BFF362FEB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C254A-F05D-43FF-9EED-54F765DADC2B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95557-4D7D-4ED5-A940-C52C579AD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86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BE092-B5CC-444C-A95A-94E1ED00D98C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6A58-9A55-45BA-8C61-D25ADDF61B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92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2BE6757-6C6C-4824-B20D-1446E77885C5}" type="datetime1">
              <a:rPr lang="en-US" altLang="en-US"/>
              <a:pPr>
                <a:defRPr/>
              </a:pPr>
              <a:t>4/2/2015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47F69E-44B8-4C34-BC5A-5955917E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3" r:id="rId1"/>
    <p:sldLayoutId id="2147485233" r:id="rId2"/>
    <p:sldLayoutId id="2147485244" r:id="rId3"/>
    <p:sldLayoutId id="2147485245" r:id="rId4"/>
    <p:sldLayoutId id="2147485234" r:id="rId5"/>
    <p:sldLayoutId id="2147485246" r:id="rId6"/>
    <p:sldLayoutId id="2147485235" r:id="rId7"/>
    <p:sldLayoutId id="2147485236" r:id="rId8"/>
    <p:sldLayoutId id="2147485237" r:id="rId9"/>
    <p:sldLayoutId id="2147485238" r:id="rId10"/>
    <p:sldLayoutId id="2147485239" r:id="rId11"/>
    <p:sldLayoutId id="2147485240" r:id="rId12"/>
    <p:sldLayoutId id="2147485241" r:id="rId13"/>
    <p:sldLayoutId id="2147485242" r:id="rId14"/>
    <p:sldLayoutId id="2147485247" r:id="rId15"/>
    <p:sldLayoutId id="2147485248" r:id="rId16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pitchFamily="18" charset="2"/>
        <a:buChar char="Ü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7" name="Straight Connector 7"/>
          <p:cNvCxnSpPr>
            <a:cxnSpLocks noChangeShapeType="1"/>
          </p:cNvCxnSpPr>
          <p:nvPr/>
        </p:nvCxnSpPr>
        <p:spPr bwMode="auto">
          <a:xfrm>
            <a:off x="458788" y="36195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1028700" y="750408"/>
            <a:ext cx="11201401" cy="238219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4400" b="1" i="1" dirty="0">
                <a:solidFill>
                  <a:srgbClr val="0064A4"/>
                </a:solidFill>
                <a:latin typeface="Candara" pitchFamily="34" charset="0"/>
              </a:rPr>
              <a:t>Afterschool Programs: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000" b="1" i="1" dirty="0" smtClean="0">
                <a:solidFill>
                  <a:srgbClr val="0064A4"/>
                </a:solidFill>
                <a:latin typeface="Candara" pitchFamily="34" charset="0"/>
              </a:rPr>
              <a:t>Fostering Youth Development </a:t>
            </a:r>
            <a:r>
              <a:rPr lang="en-US" sz="4000" i="1" dirty="0" smtClean="0">
                <a:solidFill>
                  <a:srgbClr val="0064A4"/>
                </a:solidFill>
                <a:latin typeface="Candara" pitchFamily="34" charset="0"/>
              </a:rPr>
              <a:t>AND</a:t>
            </a:r>
          </a:p>
          <a:p>
            <a:pPr algn="ctr">
              <a:lnSpc>
                <a:spcPct val="120000"/>
              </a:lnSpc>
              <a:defRPr/>
            </a:pPr>
            <a:r>
              <a:rPr lang="en-US" sz="4000" b="1" i="1" dirty="0" smtClean="0">
                <a:solidFill>
                  <a:srgbClr val="0064A4"/>
                </a:solidFill>
                <a:latin typeface="Candara" pitchFamily="34" charset="0"/>
              </a:rPr>
              <a:t> Reducing </a:t>
            </a:r>
            <a:r>
              <a:rPr lang="en-US" sz="4000" b="1" i="1" dirty="0">
                <a:solidFill>
                  <a:srgbClr val="0064A4"/>
                </a:solidFill>
                <a:latin typeface="Candara" pitchFamily="34" charset="0"/>
              </a:rPr>
              <a:t>Achievement Gaps</a:t>
            </a:r>
            <a:r>
              <a:rPr lang="en-US" sz="4000" b="1" dirty="0">
                <a:solidFill>
                  <a:srgbClr val="0064A4"/>
                </a:solidFill>
                <a:latin typeface="Candara" pitchFamily="34" charset="0"/>
                <a:ea typeface="ＭＳ Ｐゴシック" charset="0"/>
                <a:cs typeface="Century Gothic"/>
              </a:rPr>
              <a:t>  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3990975"/>
            <a:ext cx="7239000" cy="1495425"/>
          </a:xfrm>
          <a:effectLst>
            <a:outerShdw blurRad="50800" dist="38100" dir="5400000" algn="t" rotWithShape="0">
              <a:schemeClr val="tx2">
                <a:alpha val="39998"/>
              </a:schemeClr>
            </a:outerShdw>
          </a:effectLst>
        </p:spPr>
        <p:txBody>
          <a:bodyPr>
            <a:normAutofit fontScale="85000" lnSpcReduction="20000"/>
          </a:bodyPr>
          <a:lstStyle/>
          <a:p>
            <a:pPr algn="ctr">
              <a:buFont typeface="Wingdings 2" charset="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entury Schoolbook"/>
              </a:rPr>
              <a:t>Deborah Lowe Vandell</a:t>
            </a:r>
          </a:p>
          <a:p>
            <a:pPr algn="ctr">
              <a:buFont typeface="Wingdings 2" charset="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entury Schoolbook"/>
              </a:rPr>
              <a:t>Society for Research in Child Development </a:t>
            </a:r>
          </a:p>
          <a:p>
            <a:pPr algn="ctr">
              <a:buFont typeface="Wingdings 2" charset="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entury Schoolbook"/>
              </a:rPr>
              <a:t>Biennial Meeting, Philadelphia, PA</a:t>
            </a:r>
          </a:p>
          <a:p>
            <a:pPr algn="ctr">
              <a:buFont typeface="Wingdings 2" charset="0"/>
              <a:buNone/>
              <a:defRPr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Century Schoolbook"/>
              </a:rPr>
              <a:t>March 19, 2015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+mj-lt"/>
              <a:cs typeface="Century Schoolbook"/>
            </a:endParaRPr>
          </a:p>
        </p:txBody>
      </p:sp>
      <p:pic>
        <p:nvPicPr>
          <p:cNvPr id="819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0244" y="5669903"/>
            <a:ext cx="2703512" cy="3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304800"/>
            <a:ext cx="8915400" cy="13716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More Evidence of Robust Short-Term Effects of High-Quality Programs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2438" y="2133600"/>
            <a:ext cx="8239125" cy="914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Study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Promising Afterschool Programs 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2000" dirty="0" smtClean="0">
                <a:solidFill>
                  <a:srgbClr val="0064A4"/>
                </a:solidFill>
                <a:latin typeface="Calibri" pitchFamily="34" charset="0"/>
              </a:rPr>
              <a:t>(Vandell, </a:t>
            </a:r>
            <a:r>
              <a:rPr lang="en-US" sz="2000" dirty="0" err="1" smtClean="0">
                <a:solidFill>
                  <a:srgbClr val="0064A4"/>
                </a:solidFill>
                <a:latin typeface="Calibri" pitchFamily="34" charset="0"/>
              </a:rPr>
              <a:t>Reisner</a:t>
            </a:r>
            <a:r>
              <a:rPr lang="en-US" sz="2000" dirty="0" smtClean="0">
                <a:solidFill>
                  <a:srgbClr val="0064A4"/>
                </a:solidFill>
                <a:latin typeface="Calibri" pitchFamily="34" charset="0"/>
              </a:rPr>
              <a:t>, Pierce, &amp; Bolt)</a:t>
            </a:r>
            <a:endParaRPr lang="en-US" sz="2400" dirty="0" smtClean="0">
              <a:solidFill>
                <a:srgbClr val="0064A4"/>
              </a:solidFill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endParaRPr lang="en-US" sz="2800" dirty="0" smtClean="0"/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361950" y="3276600"/>
            <a:ext cx="8420100" cy="269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Century Gothic" pitchFamily="34" charset="0"/>
              </a:rPr>
              <a:t> 	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Phase 1: A 3-year longitudinal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study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	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   35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high-quality programs, serving high-poverty 	communities in 8 states (CA, CT, MI, MT, NY,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OR, RI, WI)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	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Includes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rural areas, small towns, mid-size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cities, large 	cities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	3,000 low-income, ethnically diverse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elementary and 	middle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school students</a:t>
            </a:r>
          </a:p>
          <a:p>
            <a:pPr eaLnBrk="1" hangingPunct="1"/>
            <a:endParaRPr lang="en-US" dirty="0"/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458788" y="18288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304800"/>
            <a:ext cx="7918450" cy="838200"/>
          </a:xfrm>
        </p:spPr>
        <p:txBody>
          <a:bodyPr/>
          <a:lstStyle/>
          <a:p>
            <a:pPr>
              <a:defRPr/>
            </a:pP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Features of High-Quality Programs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019800"/>
            <a:ext cx="7467600" cy="609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en-US" sz="1800" b="1" dirty="0" smtClean="0">
                <a:solidFill>
                  <a:srgbClr val="0064A4"/>
                </a:solidFill>
                <a:latin typeface="Candara" pitchFamily="34" charset="0"/>
              </a:rPr>
              <a:t>These </a:t>
            </a:r>
            <a:r>
              <a:rPr lang="en-US" altLang="en-US" sz="1800" b="1" dirty="0">
                <a:solidFill>
                  <a:srgbClr val="0064A4"/>
                </a:solidFill>
                <a:latin typeface="Candara" pitchFamily="34" charset="0"/>
              </a:rPr>
              <a:t>processes </a:t>
            </a:r>
            <a:r>
              <a:rPr lang="en-US" altLang="en-US" sz="1800" b="1" dirty="0" smtClean="0">
                <a:solidFill>
                  <a:srgbClr val="0064A4"/>
                </a:solidFill>
                <a:latin typeface="Candara" pitchFamily="34" charset="0"/>
              </a:rPr>
              <a:t>were </a:t>
            </a:r>
            <a:r>
              <a:rPr lang="en-US" altLang="en-US" sz="1800" b="1" dirty="0">
                <a:solidFill>
                  <a:srgbClr val="0064A4"/>
                </a:solidFill>
                <a:latin typeface="Candara" pitchFamily="34" charset="0"/>
              </a:rPr>
              <a:t>assessed using observations, interviews, and survey instruments.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7772400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Positive social relationships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Staff-child relationships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Relationships with peers 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Connections with families and communities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738" y="3238498"/>
            <a:ext cx="7756525" cy="9787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Program content and activities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Mix </a:t>
            </a: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of academic and non-academic skill building activities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Encouragement of student </a:t>
            </a:r>
            <a:r>
              <a:rPr lang="en-US" alt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engagement</a:t>
            </a:r>
            <a:endParaRPr lang="en-US" alt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788" y="4495800"/>
            <a:ext cx="7718425" cy="12557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Content delivery strategies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Structured and unstructured learning opportunities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Opportunities for mastery </a:t>
            </a:r>
          </a:p>
          <a:p>
            <a:pPr marL="742950" lvl="1" indent="-285750">
              <a:lnSpc>
                <a:spcPct val="90000"/>
              </a:lnSpc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Opportunities for autonomy and choice</a:t>
            </a: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458788" y="12954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Findings: Study of Promising Afterschool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51506"/>
              </p:ext>
            </p:extLst>
          </p:nvPr>
        </p:nvGraphicFramePr>
        <p:xfrm>
          <a:off x="295275" y="1676400"/>
          <a:ext cx="8534400" cy="433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/>
                <a:gridCol w="1778000"/>
                <a:gridCol w="1706880"/>
                <a:gridCol w="1706880"/>
                <a:gridCol w="1706880"/>
              </a:tblGrid>
              <a:tr h="6096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ELEMENTARY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SCHOOL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08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462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ONE YEAR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52618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Only</a:t>
                      </a:r>
                      <a:endParaRPr lang="en-US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8059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.17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.61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2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Findings: Study of Promising Afterschool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28753"/>
              </p:ext>
            </p:extLst>
          </p:nvPr>
        </p:nvGraphicFramePr>
        <p:xfrm>
          <a:off x="295275" y="1676400"/>
          <a:ext cx="8534400" cy="433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/>
                <a:gridCol w="1778000"/>
                <a:gridCol w="1706880"/>
                <a:gridCol w="1706880"/>
                <a:gridCol w="1706880"/>
              </a:tblGrid>
              <a:tr h="6096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ELEMENTARY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SCHOOL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08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462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ONE YEAR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52618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Only</a:t>
                      </a:r>
                      <a:endParaRPr lang="en-US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8059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.17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.36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.43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.61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Findings: Study of Promising Afterschool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5784823"/>
              </p:ext>
            </p:extLst>
          </p:nvPr>
        </p:nvGraphicFramePr>
        <p:xfrm>
          <a:off x="295275" y="1676400"/>
          <a:ext cx="8534400" cy="433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/>
                <a:gridCol w="1778000"/>
                <a:gridCol w="1706880"/>
                <a:gridCol w="1706880"/>
                <a:gridCol w="1706880"/>
              </a:tblGrid>
              <a:tr h="6096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ELEMENTARY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SCHOOL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08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462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ONE YEAR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TWO YEARS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52618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Only</a:t>
                      </a:r>
                      <a:endParaRPr lang="en-US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Only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8059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.17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.36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.24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.41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.43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.66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.51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.61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.52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.73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0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Findings: Study of Promising Afterschool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589645"/>
              </p:ext>
            </p:extLst>
          </p:nvPr>
        </p:nvGraphicFramePr>
        <p:xfrm>
          <a:off x="295275" y="1676400"/>
          <a:ext cx="8534400" cy="433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/>
                <a:gridCol w="1778000"/>
                <a:gridCol w="1706880"/>
                <a:gridCol w="1706880"/>
                <a:gridCol w="1706880"/>
              </a:tblGrid>
              <a:tr h="6096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MIDDLE SCHOOL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08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462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ONE YEAR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52618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Only</a:t>
                      </a:r>
                      <a:endParaRPr lang="en-US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8059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.32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23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Findings: Study of Promising Afterschool Programs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389045"/>
              </p:ext>
            </p:extLst>
          </p:nvPr>
        </p:nvGraphicFramePr>
        <p:xfrm>
          <a:off x="295275" y="1676400"/>
          <a:ext cx="8534400" cy="43383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35760"/>
                <a:gridCol w="1778000"/>
                <a:gridCol w="1706880"/>
                <a:gridCol w="1706880"/>
                <a:gridCol w="1706880"/>
              </a:tblGrid>
              <a:tr h="609601"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MIDDLE SCHOOL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408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OUTCOMES</a:t>
                      </a: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mpd="sng">
                      <a:noFill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462272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ONE YEAR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TWO YEARS</a:t>
                      </a:r>
                      <a:endParaRPr lang="en-US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T="45701" marB="4570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C6CF"/>
                    </a:solidFill>
                  </a:tcPr>
                </a:tc>
              </a:tr>
              <a:tr h="526187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Only</a:t>
                      </a:r>
                      <a:endParaRPr lang="en-US" sz="1800" b="1" i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</a:t>
                      </a:r>
                      <a:r>
                        <a:rPr lang="en-US" sz="18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Only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Plus</a:t>
                      </a:r>
                      <a:endParaRPr lang="en-US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8059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.20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.33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</a:p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.32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.31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.56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.67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4F7"/>
                    </a:solidFill>
                  </a:tcPr>
                </a:tc>
              </a:tr>
              <a:tr h="96715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</a:t>
                      </a:r>
                      <a:endParaRPr lang="en-US" sz="18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.55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.57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T="45701" marB="45701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9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44391422"/>
              </p:ext>
            </p:extLst>
          </p:nvPr>
        </p:nvGraphicFramePr>
        <p:xfrm>
          <a:off x="1219201" y="2133600"/>
          <a:ext cx="6705599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" y="3048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4A4"/>
                </a:solidFill>
                <a:latin typeface="Candara" pitchFamily="34" charset="0"/>
              </a:rPr>
              <a:t>Isolating Effects of Specific Quality Components: Changes in Adolescent Development</a:t>
            </a:r>
            <a:endParaRPr lang="en-US" sz="3200" b="1" dirty="0">
              <a:solidFill>
                <a:srgbClr val="0064A4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199" y="1361718"/>
            <a:ext cx="254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Kataoka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&amp; Vandell (2013)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0400" y="6172200"/>
            <a:ext cx="3607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64A4"/>
                </a:solidFill>
                <a:latin typeface="Candara" pitchFamily="34" charset="0"/>
              </a:rPr>
              <a:t>Reports by Classroom Teachers</a:t>
            </a:r>
            <a:endParaRPr lang="en-US" sz="2000" b="1" dirty="0">
              <a:solidFill>
                <a:srgbClr val="0064A4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Subtitle 4"/>
          <p:cNvSpPr txBox="1">
            <a:spLocks/>
          </p:cNvSpPr>
          <p:nvPr/>
        </p:nvSpPr>
        <p:spPr bwMode="auto">
          <a:xfrm>
            <a:off x="534194" y="2743200"/>
            <a:ext cx="80756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None/>
              <a:defRPr sz="4400" kern="1200">
                <a:solidFill>
                  <a:schemeClr val="accent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FBF"/>
              </a:buClr>
              <a:buSzPct val="9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49FBF"/>
              </a:buClr>
              <a:buSzPct val="90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 2" pitchFamily="18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3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. 	Cumulative and Long-Term 				Effects of Afterschool 							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15621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  <a:cs typeface="Tahoma" pitchFamily="34" charset="0"/>
              </a:rPr>
              <a:t>Phase 2:  Study of Promising Afterschool Programs (5 years later)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8258160"/>
              </p:ext>
            </p:extLst>
          </p:nvPr>
        </p:nvGraphicFramePr>
        <p:xfrm>
          <a:off x="352108" y="1752600"/>
          <a:ext cx="8439785" cy="418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92"/>
                <a:gridCol w="914400"/>
                <a:gridCol w="1524000"/>
                <a:gridCol w="1600200"/>
                <a:gridCol w="832062"/>
                <a:gridCol w="1406631"/>
              </a:tblGrid>
              <a:tr h="84448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Task Persistence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GPA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School Absences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1136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attendance days in phase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.08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.14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598936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6625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45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18450" cy="788988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Exciting Times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31" y="4800600"/>
            <a:ext cx="8102600" cy="16002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tx2">
                  <a:lumMod val="40000"/>
                  <a:lumOff val="60000"/>
                </a:schemeClr>
              </a:buClr>
              <a:buSzPct val="100000"/>
              <a:buFont typeface="Wingdings 2" pitchFamily="18" charset="2"/>
              <a:buNone/>
              <a:defRPr/>
            </a:pPr>
            <a:r>
              <a:rPr lang="en-US" sz="3200" dirty="0" smtClean="0">
                <a:solidFill>
                  <a:srgbClr val="0064A4"/>
                </a:solidFill>
                <a:latin typeface="Candara" pitchFamily="34" charset="0"/>
                <a:ea typeface="+mn-ea"/>
                <a:cs typeface="Century Gothic"/>
              </a:rPr>
              <a:t>4.</a:t>
            </a:r>
            <a:r>
              <a:rPr lang="en-US" sz="30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	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+mn-ea"/>
                <a:cs typeface="Century Gothic"/>
              </a:rPr>
              <a:t>Emerging evidence that early child care and 	afterschool programs play unique and 	complementary roles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dirty="0">
              <a:solidFill>
                <a:srgbClr val="FFFFFF"/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000" dirty="0" smtClean="0">
              <a:solidFill>
                <a:srgbClr val="FFFFFF"/>
              </a:solidFill>
              <a:latin typeface="Century Gothic"/>
              <a:ea typeface="+mn-ea"/>
              <a:cs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531" y="1743075"/>
            <a:ext cx="82042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tx2">
                  <a:lumMod val="40000"/>
                  <a:lumOff val="60000"/>
                </a:schemeClr>
              </a:buClr>
              <a:buSzPct val="100000"/>
              <a:defRPr/>
            </a:pPr>
            <a:r>
              <a:rPr lang="en-US" sz="3200" dirty="0">
                <a:solidFill>
                  <a:srgbClr val="0064A4"/>
                </a:solidFill>
                <a:latin typeface="Candara" pitchFamily="34" charset="0"/>
                <a:cs typeface="Century Gothic"/>
              </a:rPr>
              <a:t>1.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	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Key ingredients of powerful  afterschool 		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			programming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have been identified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1644" y="2971800"/>
            <a:ext cx="8181975" cy="6340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tx2">
                  <a:lumMod val="40000"/>
                  <a:lumOff val="60000"/>
                </a:schemeClr>
              </a:buClr>
              <a:buSzPct val="100000"/>
              <a:defRPr/>
            </a:pPr>
            <a:r>
              <a:rPr lang="en-US" sz="3200" dirty="0">
                <a:solidFill>
                  <a:srgbClr val="0064A4"/>
                </a:solidFill>
                <a:latin typeface="Candara" pitchFamily="34" charset="0"/>
                <a:cs typeface="Century Gothic"/>
              </a:rPr>
              <a:t>2.</a:t>
            </a:r>
            <a:r>
              <a:rPr lang="en-US" sz="3000" dirty="0">
                <a:solidFill>
                  <a:srgbClr val="0064A4"/>
                </a:solidFill>
                <a:latin typeface="Candara" pitchFamily="34" charset="0"/>
                <a:cs typeface="Century Gothic"/>
              </a:rPr>
              <a:t>	</a:t>
            </a:r>
            <a:r>
              <a:rPr lang="en-US" sz="30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Robust short-term effects are well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documented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56" y="3692604"/>
            <a:ext cx="815975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2400"/>
              </a:spcAft>
              <a:buClr>
                <a:schemeClr val="tx2">
                  <a:lumMod val="40000"/>
                  <a:lumOff val="60000"/>
                </a:schemeClr>
              </a:buClr>
              <a:buSzPct val="100000"/>
              <a:defRPr/>
            </a:pPr>
            <a:r>
              <a:rPr lang="en-US" sz="3200" dirty="0">
                <a:solidFill>
                  <a:srgbClr val="0064A4"/>
                </a:solidFill>
                <a:latin typeface="Candara" pitchFamily="34" charset="0"/>
                <a:cs typeface="Century Gothic"/>
              </a:rPr>
              <a:t>3.</a:t>
            </a:r>
            <a:r>
              <a:rPr lang="en-US" sz="3000" dirty="0">
                <a:solidFill>
                  <a:srgbClr val="0064A4"/>
                </a:solidFill>
                <a:latin typeface="Candara" pitchFamily="34" charset="0"/>
                <a:cs typeface="Century Gothic"/>
              </a:rPr>
              <a:t>	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  <a:latin typeface="Century Gothic"/>
                <a:cs typeface="Century Gothic"/>
              </a:rPr>
              <a:t>	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entury Gothic"/>
              </a:rPr>
              <a:t>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vidence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of meaningful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long-term outcomes of 			afterschool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programs</a:t>
            </a: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455613" y="12954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15621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  <a:cs typeface="Tahoma" pitchFamily="34" charset="0"/>
              </a:rPr>
              <a:t>Phase 2:  Study of Promising Afterschool Programs (5 years later)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55451"/>
              </p:ext>
            </p:extLst>
          </p:nvPr>
        </p:nvGraphicFramePr>
        <p:xfrm>
          <a:off x="352108" y="1752600"/>
          <a:ext cx="8439785" cy="418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92"/>
                <a:gridCol w="914400"/>
                <a:gridCol w="1524000"/>
                <a:gridCol w="1600200"/>
                <a:gridCol w="832062"/>
                <a:gridCol w="1406631"/>
              </a:tblGrid>
              <a:tr h="84448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Task Persistence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GPA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School Absences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1136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attendance days in phase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.08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.14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Unsupervised time in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.16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.13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598936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6625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8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15621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  <a:cs typeface="Tahoma" pitchFamily="34" charset="0"/>
              </a:rPr>
              <a:t>Phase 2:  Study of Promising Afterschool Programs (5 years later)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376995"/>
              </p:ext>
            </p:extLst>
          </p:nvPr>
        </p:nvGraphicFramePr>
        <p:xfrm>
          <a:off x="352108" y="1752600"/>
          <a:ext cx="8439785" cy="418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92"/>
                <a:gridCol w="914400"/>
                <a:gridCol w="1524000"/>
                <a:gridCol w="1600200"/>
                <a:gridCol w="832062"/>
                <a:gridCol w="1406631"/>
              </a:tblGrid>
              <a:tr h="84448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Task Persistence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GPA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School Absences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1136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attendance days in phase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.08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.14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Unsupervised time in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.16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.13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59893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ELO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↗ .19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↗ .16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↗ .10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66250"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4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15621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  <a:cs typeface="Tahoma" pitchFamily="34" charset="0"/>
              </a:rPr>
              <a:t>Phase 2:  Study of Promising Afterschool Programs (5 years later) 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969924"/>
              </p:ext>
            </p:extLst>
          </p:nvPr>
        </p:nvGraphicFramePr>
        <p:xfrm>
          <a:off x="352108" y="1752600"/>
          <a:ext cx="8439785" cy="418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492"/>
                <a:gridCol w="914400"/>
                <a:gridCol w="1524000"/>
                <a:gridCol w="1600200"/>
                <a:gridCol w="832062"/>
                <a:gridCol w="1406631"/>
              </a:tblGrid>
              <a:tr h="844486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Work Habits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Task Persistence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Misconduct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GPA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School Absences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1136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Program attendance days in phase 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.08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.14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Unsupervised time in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1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.16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.13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59893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ELO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2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↗ .19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↗ .16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↗ .10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6625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Unsupervised Phase</a:t>
                      </a:r>
                      <a:r>
                        <a:rPr lang="en-US" sz="2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2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.13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 .17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.22</a:t>
                      </a:r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34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372600" cy="1401762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Study of Early Child Care and Youth Development (SECCYD)</a:t>
            </a:r>
            <a:r>
              <a:rPr lang="en-US" altLang="en-US" b="1" dirty="0" smtClean="0">
                <a:ea typeface="ＭＳ Ｐゴシック" pitchFamily="34" charset="-128"/>
              </a:rPr>
              <a:t/>
            </a:r>
            <a:br>
              <a:rPr lang="en-US" altLang="en-US" b="1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048" y="2133600"/>
            <a:ext cx="8567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Birth cohort  (n = 1360, 23% low income; 25% students of color) recruited in 1991; 10 sites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048" y="3124200"/>
            <a:ext cx="856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Children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studied from birth through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end-of-high-school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8" y="5288697"/>
            <a:ext cx="856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Extensive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set of family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early child care,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&amp; school covariates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7" y="3733799"/>
            <a:ext cx="856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Measures of out-of-school time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participation collected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from kindergarten to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end-of-high-school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7" y="4689331"/>
            <a:ext cx="856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hild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cognitive, academic, social, and behavioral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outcomes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3088" y="18288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8100" y="0"/>
            <a:ext cx="9067800" cy="1981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Participation in Afterschool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ctivities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L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inked to Academic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G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ains in Elementary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S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chool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4841482"/>
              </p:ext>
            </p:extLst>
          </p:nvPr>
        </p:nvGraphicFramePr>
        <p:xfrm>
          <a:off x="152400" y="2057400"/>
          <a:ext cx="88392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800600"/>
              </a:tblGrid>
              <a:tr h="45721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Consistent Participation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Student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Outcomes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Paper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1:        K – 1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st    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(ECCRN, 2004)              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 epochs             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G1 Math achievement             ↗ .25</a:t>
                      </a:r>
                    </a:p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endParaRPr lang="en-US" sz="2400" baseline="30000" dirty="0" smtClean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29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8100" y="0"/>
            <a:ext cx="9067800" cy="1981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Participation in Afterschool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ctivities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L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inked to Academic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G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ains in Elementary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S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chool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097560"/>
              </p:ext>
            </p:extLst>
          </p:nvPr>
        </p:nvGraphicFramePr>
        <p:xfrm>
          <a:off x="152400" y="2057400"/>
          <a:ext cx="88392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800600"/>
              </a:tblGrid>
              <a:tr h="45721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Consistent Participation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Student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Outcomes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Paper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1:        K – 1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st    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(ECCRN, 2004)              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 epochs             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G1 Math achievement             ↗ .25</a:t>
                      </a:r>
                    </a:p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Paper 2:        K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– 3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(Pierce, Auger,              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 epochs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&amp; Vandell, 2014) 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G3  Academic grades               ↗ .07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G3  Work habits                        ↗ .09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endParaRPr lang="en-US" sz="2400" baseline="30000" dirty="0" smtClean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2"/>
                        </a:solidFill>
                        <a:latin typeface="Century Gothic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38100" y="0"/>
            <a:ext cx="9067800" cy="1981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Participation in Afterschool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ctivities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L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inked to Academic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G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ains in Elementary </a:t>
            </a:r>
            <a:r>
              <a:rPr lang="en-US" altLang="en-US" sz="4000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S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chool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9661365"/>
              </p:ext>
            </p:extLst>
          </p:nvPr>
        </p:nvGraphicFramePr>
        <p:xfrm>
          <a:off x="152400" y="2057400"/>
          <a:ext cx="8839200" cy="4389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4800600"/>
              </a:tblGrid>
              <a:tr h="457210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Consistent Participation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Student</a:t>
                      </a:r>
                      <a:r>
                        <a:rPr lang="en-US" sz="2400" b="1" baseline="0" dirty="0" smtClean="0"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</a:rPr>
                        <a:t> Outcomes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823010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Paper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1:        K – 1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st    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(ECCRN, 2004)              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 epochs             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G1 Math achievement             ↗ .25</a:t>
                      </a:r>
                    </a:p>
                    <a:p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Paper 2:        K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– 3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rd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(Pierce, Auger,              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% epochs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r>
                        <a:rPr lang="en-US" sz="20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&amp; Vandell, 2014) 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G3  Academic grades               ↗ .07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G3  Work habits                        ↗ .09</a:t>
                      </a:r>
                    </a:p>
                    <a:p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155460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                     K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– 5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th</a:t>
                      </a:r>
                      <a:endParaRPr lang="en-US" sz="2800" baseline="300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  <a:p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                                % epochs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en-US" sz="28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G5  Academic grades               ↗ .07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G5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Work habits                        ↗ .11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G5  Math achievement  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        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↗ .09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05" marB="45705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BE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767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47700" y="762000"/>
            <a:ext cx="7848600" cy="533400"/>
          </a:xfrm>
        </p:spPr>
        <p:txBody>
          <a:bodyPr/>
          <a:lstStyle/>
          <a:p>
            <a:pPr>
              <a:defRPr sz="1800" cap="none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Narrowing the math achievement gap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Century Gothic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in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Century Gothic"/>
              </a:rPr>
              <a:t>GRADE 3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ndara" pitchFamily="34" charset="0"/>
              <a:cs typeface="Century Gothic"/>
            </a:endParaRPr>
          </a:p>
        </p:txBody>
      </p:sp>
      <p:pic>
        <p:nvPicPr>
          <p:cNvPr id="16387" name="droppedImage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1381124"/>
            <a:ext cx="7734300" cy="5334255"/>
          </a:xfrm>
          <a:prstGeom prst="rect">
            <a:avLst/>
          </a:prstGeom>
          <a:noFill/>
          <a:ln w="19050">
            <a:solidFill>
              <a:srgbClr val="6BC6CF"/>
            </a:solidFill>
            <a:miter lim="400000"/>
            <a:headEnd/>
            <a:tailEnd/>
          </a:ln>
          <a:effectLst>
            <a:outerShdw blurRad="38100" dist="762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8161" y="130314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4A4"/>
                </a:solidFill>
                <a:latin typeface="Candara" pitchFamily="34" charset="0"/>
              </a:rPr>
              <a:t>K-3 Participation:</a:t>
            </a:r>
            <a:endParaRPr lang="en-US" sz="4000" b="1" dirty="0">
              <a:solidFill>
                <a:srgbClr val="0064A4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droppedImage.p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952" y="1295401"/>
            <a:ext cx="7606096" cy="5441298"/>
          </a:xfrm>
          <a:prstGeom prst="rect">
            <a:avLst/>
          </a:prstGeom>
          <a:noFill/>
          <a:ln w="19050">
            <a:solidFill>
              <a:srgbClr val="6BC6CF"/>
            </a:solidFill>
            <a:miter lim="400000"/>
            <a:headEnd/>
            <a:tailEnd/>
          </a:ln>
          <a:effectLst>
            <a:outerShdw blurRad="38100" dist="7620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8161" y="133350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64A4"/>
                </a:solidFill>
                <a:latin typeface="Candara" pitchFamily="34" charset="0"/>
              </a:rPr>
              <a:t>K-5 Participation:</a:t>
            </a:r>
            <a:endParaRPr lang="en-US" sz="4000" b="1" dirty="0">
              <a:solidFill>
                <a:srgbClr val="0064A4"/>
              </a:solidFill>
              <a:latin typeface="Candara" pitchFamily="34" charset="0"/>
            </a:endParaRPr>
          </a:p>
        </p:txBody>
      </p:sp>
      <p:sp>
        <p:nvSpPr>
          <p:cNvPr id="6" name="Shape 74"/>
          <p:cNvSpPr>
            <a:spLocks noGrp="1"/>
          </p:cNvSpPr>
          <p:nvPr>
            <p:ph type="title"/>
          </p:nvPr>
        </p:nvSpPr>
        <p:spPr>
          <a:xfrm>
            <a:off x="647700" y="685800"/>
            <a:ext cx="7848600" cy="533400"/>
          </a:xfrm>
        </p:spPr>
        <p:txBody>
          <a:bodyPr/>
          <a:lstStyle/>
          <a:p>
            <a:pPr>
              <a:defRPr sz="1800" cap="none">
                <a:solidFill>
                  <a:srgbClr val="000000"/>
                </a:solidFill>
              </a:defRPr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Narrowing the math achievement gap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cs typeface="Century Gothic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cs typeface="Century Gothic"/>
              </a:rPr>
              <a:t>in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ndara" pitchFamily="34" charset="0"/>
                <a:cs typeface="Century Gothic"/>
              </a:rPr>
              <a:t>GRADE 5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andara" pitchFamily="34" charset="0"/>
              <a:cs typeface="Century Gothic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15082" y="152400"/>
            <a:ext cx="9113837" cy="19812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Long-term  Relations between Quality &amp; Intensity of Middle School Activities and High School Functioning</a:t>
            </a:r>
            <a:endParaRPr lang="en-US" altLang="en-US" b="1" dirty="0" smtClean="0">
              <a:solidFill>
                <a:srgbClr val="0064A4"/>
              </a:solidFill>
              <a:latin typeface="Candara" pitchFamily="34" charset="0"/>
              <a:ea typeface="ＭＳ Ｐゴシック" pitchFamily="34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51157"/>
              </p:ext>
            </p:extLst>
          </p:nvPr>
        </p:nvGraphicFramePr>
        <p:xfrm>
          <a:off x="343694" y="2590800"/>
          <a:ext cx="8456612" cy="3818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523"/>
                <a:gridCol w="4997089"/>
              </a:tblGrid>
              <a:tr h="411658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Grade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6 Activities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High School Outcomes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1728952">
                <a:tc>
                  <a:txBody>
                    <a:bodyPr/>
                    <a:lstStyle/>
                    <a:p>
                      <a:r>
                        <a:rPr lang="en-US" sz="2000" b="0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Quality of</a:t>
                      </a:r>
                      <a:r>
                        <a:rPr lang="en-US" sz="2000" b="0" i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Activities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Confident/Assertive                            ↗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.09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Substance use                                  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Externalizing problems                   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entury Gothic" pitchFamily="34" charset="0"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Internalizing problems                       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↘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</a:p>
                    <a:p>
                      <a:pPr marL="0" indent="0">
                        <a:buFont typeface="Century Gothic" pitchFamily="34" charset="0"/>
                        <a:buNone/>
                      </a:pP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</a:t>
                      </a:r>
                    </a:p>
                    <a:p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2" marB="45722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1440790">
                <a:tc>
                  <a:txBody>
                    <a:bodyPr/>
                    <a:lstStyle/>
                    <a:p>
                      <a:r>
                        <a:rPr lang="en-US" sz="20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</a:t>
                      </a:r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ntensity 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Hours/week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Confident/Assertive                             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↗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Higher 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                  ↗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.06</a:t>
                      </a:r>
                    </a:p>
                    <a:p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22" marB="45722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36487" y="2057400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Li &amp; Vandell (2013)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534194" y="2743200"/>
            <a:ext cx="8075612" cy="1600200"/>
          </a:xfrm>
        </p:spPr>
        <p:txBody>
          <a:bodyPr anchor="ctr"/>
          <a:lstStyle/>
          <a:p>
            <a:pPr>
              <a:defRPr/>
            </a:pPr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</a:rPr>
              <a:t>1. 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</a:rPr>
              <a:t>	Key </a:t>
            </a:r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</a:rPr>
              <a:t>Ingredients That Make 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</a:rPr>
              <a:t>a 	Difference</a:t>
            </a:r>
            <a:endParaRPr lang="en-US" altLang="en-US" b="1" dirty="0">
              <a:solidFill>
                <a:srgbClr val="0064A4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6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534194" y="2743200"/>
            <a:ext cx="8075612" cy="1600200"/>
          </a:xfrm>
        </p:spPr>
        <p:txBody>
          <a:bodyPr anchor="ctr">
            <a:normAutofit fontScale="85000" lnSpcReduction="20000"/>
          </a:bodyPr>
          <a:lstStyle/>
          <a:p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4. 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	Contrasting </a:t>
            </a:r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the Effects of Early 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	Childhood </a:t>
            </a:r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 Afterschool 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	Programs</a:t>
            </a:r>
          </a:p>
        </p:txBody>
      </p:sp>
    </p:spTree>
    <p:extLst>
      <p:ext uri="{BB962C8B-B14F-4D97-AF65-F5344CB8AC3E}">
        <p14:creationId xmlns:p14="http://schemas.microsoft.com/office/powerpoint/2010/main" val="65062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6200" y="330200"/>
            <a:ext cx="8991600" cy="1447800"/>
          </a:xfrm>
        </p:spPr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/>
            </a:r>
            <a:br>
              <a:rPr lang="en-US" altLang="en-US" dirty="0" smtClean="0">
                <a:ea typeface="ＭＳ Ｐゴシック" pitchFamily="34" charset="-128"/>
              </a:rPr>
            </a:b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799" y="1905000"/>
            <a:ext cx="7772400" cy="2438400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Historically,  ECE and afterschool  researchers have worked in their own silos. </a:t>
            </a:r>
          </a:p>
          <a:p>
            <a:pPr marL="0" indent="0">
              <a:buFont typeface="Wingdings 2" pitchFamily="18" charset="2"/>
              <a:buNone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Separate communities of practice  also exist (for the most  part) among  practitioners  and advocates who focus on one developmental period.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4572000"/>
            <a:ext cx="3294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64A4"/>
                </a:solidFill>
                <a:latin typeface="Candara" pitchFamily="34" charset="0"/>
              </a:rPr>
              <a:t>This needs to change …</a:t>
            </a:r>
            <a:endParaRPr lang="en-US" sz="2400" b="1" dirty="0">
              <a:solidFill>
                <a:srgbClr val="0064A4"/>
              </a:solidFill>
              <a:latin typeface="Candara" pitchFamily="34" charset="0"/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/>
        </p:nvCxnSpPr>
        <p:spPr bwMode="auto">
          <a:xfrm>
            <a:off x="487362" y="54864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458787" y="13716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8788" y="381000"/>
            <a:ext cx="8226425" cy="1371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Examining Long-Term Effects of Both ECE </a:t>
            </a:r>
            <a:r>
              <a:rPr lang="en-US" altLang="en-US" sz="4000" b="1" i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 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14600"/>
            <a:ext cx="7810103" cy="838200"/>
          </a:xfrm>
        </p:spPr>
        <p:txBody>
          <a:bodyPr>
            <a:normAutofit/>
          </a:bodyPr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Because of its design, the SECCYD is well suited to assessing BOTH early child care  and afterschool experiences.  </a:t>
            </a:r>
          </a:p>
        </p:txBody>
      </p:sp>
      <p:cxnSp>
        <p:nvCxnSpPr>
          <p:cNvPr id="4" name="Straight Connector 7"/>
          <p:cNvCxnSpPr>
            <a:cxnSpLocks noChangeShapeType="1"/>
          </p:cNvCxnSpPr>
          <p:nvPr/>
        </p:nvCxnSpPr>
        <p:spPr bwMode="auto">
          <a:xfrm>
            <a:off x="458788" y="22860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2809082" y="1720334"/>
            <a:ext cx="352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Vandell, Pierce, Auger, &amp; Lee (2014)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086" y="3467162"/>
            <a:ext cx="625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Early Child Care Measures:   Quality, Hours,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Type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1086" y="3924360"/>
            <a:ext cx="6253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Out-of-School Time Measures:  Participation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Epochs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085" y="4390905"/>
            <a:ext cx="6253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Academic and social-behavioral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outcomes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1084" y="4876800"/>
            <a:ext cx="6253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Extensive covariates (parenting, home, income, parent education, parent depression, PPRT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)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1371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Making a Case for Early Childhood </a:t>
            </a:r>
            <a:r>
              <a:rPr lang="en-US" altLang="en-US" sz="4000" b="1" i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 Afterschool Programs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619800"/>
              </p:ext>
            </p:extLst>
          </p:nvPr>
        </p:nvGraphicFramePr>
        <p:xfrm>
          <a:off x="438150" y="2209800"/>
          <a:ext cx="8267700" cy="289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2730500"/>
                <a:gridCol w="2527300"/>
              </a:tblGrid>
              <a:tr h="8230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Performance at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Age 15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Quality of Early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Childcare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K-5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Consistent Participation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00900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08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1371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Making a Case for Early Childhood </a:t>
            </a:r>
            <a:r>
              <a:rPr lang="en-US" altLang="en-US" sz="4000" b="1" i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 Afterschool Programs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295396"/>
              </p:ext>
            </p:extLst>
          </p:nvPr>
        </p:nvGraphicFramePr>
        <p:xfrm>
          <a:off x="438150" y="2209800"/>
          <a:ext cx="8267700" cy="289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2730500"/>
                <a:gridCol w="2527300"/>
              </a:tblGrid>
              <a:tr h="8230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Performance at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Age 15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Quality of Early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Childcare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K-5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Consistent Participation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009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Reading Comprehension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7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1371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Making a Case for Early Childhood </a:t>
            </a:r>
            <a:r>
              <a:rPr lang="en-US" altLang="en-US" sz="4000" b="1" i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 Afterschool Programs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890399"/>
              </p:ext>
            </p:extLst>
          </p:nvPr>
        </p:nvGraphicFramePr>
        <p:xfrm>
          <a:off x="438150" y="2209800"/>
          <a:ext cx="8267700" cy="289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2730500"/>
                <a:gridCol w="2527300"/>
              </a:tblGrid>
              <a:tr h="8230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Performance at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Age 15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Quality of Early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Childcare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K-5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Consistent Participation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009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Reading Comprehension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Impulse Control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↗ .12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/>
                        </a:solidFill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381000"/>
            <a:ext cx="7918450" cy="13716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Making a Case for Early Childhood </a:t>
            </a:r>
            <a:r>
              <a:rPr lang="en-US" altLang="en-US" sz="4000" b="1" i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AND</a:t>
            </a:r>
            <a:r>
              <a:rPr lang="en-US" altLang="en-US" sz="40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 Afterschool Programs 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871629"/>
              </p:ext>
            </p:extLst>
          </p:nvPr>
        </p:nvGraphicFramePr>
        <p:xfrm>
          <a:off x="438150" y="2209800"/>
          <a:ext cx="8267700" cy="2895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2730500"/>
                <a:gridCol w="2527300"/>
              </a:tblGrid>
              <a:tr h="82306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Performance at 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Age 15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Quality of Early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Childcare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K-5</a:t>
                      </a:r>
                      <a:r>
                        <a:rPr lang="en-US" sz="24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Consistent Participation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C6CF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Math Achievement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.07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700900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Reading Comprehension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 ↗ 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↗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.08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DF4F7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Impulse Control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 ↗ .12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solidFill>
                      <a:srgbClr val="C6DB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6DBE4"/>
                    </a:solidFill>
                  </a:tcPr>
                </a:tc>
              </a:tr>
              <a:tr h="457239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Assertive/Confident       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           ↗ .11</a:t>
                      </a:r>
                      <a:endParaRPr lang="en-US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T="45709" marB="45709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4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9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7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Final Reflections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255" y="1905000"/>
            <a:ext cx="8418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Unprecedented opportunities for afterschool programs to make a difference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2743" y="2971800"/>
            <a:ext cx="8455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Afterschool programs  are linked to a wide array of academic, social, and behavioral outcomes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486" y="4038600"/>
            <a:ext cx="8455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For these benefits to be realized, activities have to be of high quality, of sufficient intensity, and sustained over time. 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8788" y="12954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68289" y="5105400"/>
            <a:ext cx="8455024" cy="990600"/>
          </a:xfrm>
        </p:spPr>
        <p:txBody>
          <a:bodyPr>
            <a:noAutofit/>
          </a:bodyPr>
          <a:lstStyle/>
          <a:p>
            <a:pPr eaLnBrk="1" hangingPunct="1">
              <a:buClr>
                <a:srgbClr val="6BC6CF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Early childhood and afterschool programs both play important roles in children’s development and both are needed. </a:t>
            </a:r>
          </a:p>
          <a:p>
            <a:pPr eaLnBrk="1" hangingPunct="1"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charset="2"/>
              <a:buChar char="§"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Century Gothic"/>
              <a:cs typeface="Century Gothic"/>
            </a:endParaRPr>
          </a:p>
          <a:p>
            <a:pPr eaLnBrk="1" hangingPunct="1">
              <a:buClr>
                <a:schemeClr val="tx2">
                  <a:lumMod val="40000"/>
                  <a:lumOff val="60000"/>
                </a:schemeClr>
              </a:buClr>
              <a:buSzPct val="125000"/>
              <a:buFont typeface="Wingdings" charset="2"/>
              <a:buChar char="§"/>
              <a:defRPr/>
            </a:pPr>
            <a:endParaRPr lang="en-US" sz="2400" dirty="0" smtClea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143000" y="1428928"/>
            <a:ext cx="6858000" cy="529431"/>
          </a:xfrm>
        </p:spPr>
        <p:txBody>
          <a:bodyPr/>
          <a:lstStyle/>
          <a:p>
            <a:pPr>
              <a:defRPr sz="1800" cap="none">
                <a:solidFill>
                  <a:srgbClr val="000000"/>
                </a:solidFill>
              </a:defRPr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Schoolbook"/>
              </a:rPr>
              <a:t>Duncan and Murnane (2011). </a:t>
            </a: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Schoolbook"/>
              </a:rPr>
              <a:t>Whither Opportunity</a:t>
            </a: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Schoolbook"/>
              </a:rPr>
              <a:t>?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entury Schoolbook"/>
            </a:endParaRPr>
          </a:p>
        </p:txBody>
      </p:sp>
      <p:pic>
        <p:nvPicPr>
          <p:cNvPr id="19459" name="droppedImage.pd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737" y="1958359"/>
            <a:ext cx="8329577" cy="4518025"/>
          </a:xfrm>
          <a:prstGeom prst="rect">
            <a:avLst/>
          </a:prstGeom>
          <a:solidFill>
            <a:srgbClr val="FFF5E0"/>
          </a:solidFill>
          <a:ln w="19050">
            <a:solidFill>
              <a:srgbClr val="6BC6CF"/>
            </a:solidFill>
            <a:miter lim="800000"/>
            <a:headEnd/>
            <a:tailEnd/>
          </a:ln>
          <a:effectLst>
            <a:outerShdw blurRad="38100" dist="76200" dir="3599997" algn="tr" rotWithShape="0">
              <a:srgbClr val="808080">
                <a:alpha val="39998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478572" y="133527"/>
            <a:ext cx="818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4A4"/>
                </a:solidFill>
                <a:latin typeface="Candara" pitchFamily="34" charset="0"/>
              </a:rPr>
              <a:t>Increasing Opportunity Gap:</a:t>
            </a:r>
          </a:p>
          <a:p>
            <a:pPr algn="ctr"/>
            <a:r>
              <a:rPr lang="en-US" sz="4000" b="1" dirty="0" smtClean="0">
                <a:solidFill>
                  <a:srgbClr val="0064A4"/>
                </a:solidFill>
                <a:latin typeface="Candara" pitchFamily="34" charset="0"/>
              </a:rPr>
              <a:t>Spending on enrichment (1972-2008)</a:t>
            </a:r>
            <a:endParaRPr lang="en-US" sz="4000" b="1" dirty="0">
              <a:solidFill>
                <a:srgbClr val="0064A4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7918450" cy="7874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Final Reflections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157" y="2209800"/>
            <a:ext cx="84216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Low-income youth are less likely to have access to afterschool enrichment programs, even though these youth may  benefit most from these programs</a:t>
            </a:r>
          </a:p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entury Gothic"/>
            </a:endParaRPr>
          </a:p>
          <a:p>
            <a:pPr marL="342900" indent="-342900">
              <a:buClr>
                <a:srgbClr val="6BC6CF"/>
              </a:buClr>
              <a:buSzPct val="120000"/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These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findings underscore the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potential value of expanding investments in high quality programming for low-income youth 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458788" y="12954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9252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287" y="914400"/>
            <a:ext cx="8153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  <a:defRPr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Program Quality </a:t>
            </a:r>
            <a:r>
              <a:rPr lang="en-US" altLang="en-US" sz="28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  </a:t>
            </a:r>
          </a:p>
          <a:p>
            <a:pPr marL="742950" lvl="1" indent="-285750">
              <a:spcAft>
                <a:spcPts val="2400"/>
              </a:spcAft>
              <a:buClr>
                <a:srgbClr val="6BC6CF"/>
              </a:buClr>
              <a:buSzPct val="130000"/>
              <a:buFont typeface="Arial" pitchFamily="34" charset="0"/>
              <a:buChar char="•"/>
              <a:defRPr/>
            </a:pPr>
            <a:r>
              <a:rPr lang="en-US" altLang="en-US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	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Key elements: 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Engaging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,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challenging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,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interesting 	activities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Choice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&amp; 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voice; Relationships with staff; 	Relationships with peers </a:t>
            </a:r>
            <a:endParaRPr lang="en-US" altLang="en-US" sz="2400" i="1" dirty="0">
              <a:solidFill>
                <a:schemeClr val="tx2">
                  <a:lumMod val="75000"/>
                </a:schemeClr>
              </a:solidFill>
              <a:latin typeface="Calibri" pitchFamily="34" charset="0"/>
              <a:sym typeface="Gill Sans SemiBol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287" y="3114675"/>
            <a:ext cx="815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  <a:defRPr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Program Intensity </a:t>
            </a:r>
          </a:p>
          <a:p>
            <a:pPr marL="800100" lvl="1" indent="-342900">
              <a:spcAft>
                <a:spcPts val="2400"/>
              </a:spcAft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H</a:t>
            </a: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rs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/</a:t>
            </a:r>
            <a:r>
              <a:rPr lang="en-US" altLang="en-US" sz="24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wk</a:t>
            </a: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&amp; days/</a:t>
            </a:r>
            <a:r>
              <a:rPr lang="en-US" altLang="en-US" sz="24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yr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287" y="4572000"/>
            <a:ext cx="81534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2400"/>
              </a:spcAft>
              <a:buClr>
                <a:schemeClr val="accent1"/>
              </a:buClr>
              <a:defRPr/>
            </a:pP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Program Duration </a:t>
            </a:r>
          </a:p>
          <a:p>
            <a:pPr marL="800100" lvl="1" indent="-342900">
              <a:spcAft>
                <a:spcPts val="2400"/>
              </a:spcAft>
              <a:buClr>
                <a:srgbClr val="6BC6CF"/>
              </a:buClr>
              <a:buFont typeface="Arial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Sustained </a:t>
            </a:r>
            <a:r>
              <a:rPr lang="en-US" altLang="en-US" sz="2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sym typeface="Gill Sans SemiBold" charset="0"/>
              </a:rPr>
              <a:t>participation over time</a:t>
            </a:r>
            <a:endParaRPr lang="en-US" altLang="en-US" sz="2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" name="Straight Connector 7"/>
          <p:cNvCxnSpPr>
            <a:cxnSpLocks noChangeShapeType="1"/>
          </p:cNvCxnSpPr>
          <p:nvPr/>
        </p:nvCxnSpPr>
        <p:spPr bwMode="auto">
          <a:xfrm>
            <a:off x="485775" y="6096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485775" y="6172200"/>
            <a:ext cx="8226425" cy="1588"/>
          </a:xfrm>
          <a:prstGeom prst="line">
            <a:avLst/>
          </a:prstGeom>
          <a:noFill/>
          <a:ln w="47625">
            <a:solidFill>
              <a:srgbClr val="6BC6C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5363" name="Subtitle 4"/>
          <p:cNvSpPr>
            <a:spLocks noGrp="1"/>
          </p:cNvSpPr>
          <p:nvPr>
            <p:ph type="subTitle" idx="1"/>
          </p:nvPr>
        </p:nvSpPr>
        <p:spPr>
          <a:xfrm>
            <a:off x="534194" y="2743200"/>
            <a:ext cx="8075612" cy="1600200"/>
          </a:xfrm>
        </p:spPr>
        <p:txBody>
          <a:bodyPr anchor="ctr"/>
          <a:lstStyle/>
          <a:p>
            <a:r>
              <a:rPr lang="en-US" altLang="en-US" b="1" dirty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2</a:t>
            </a:r>
            <a:r>
              <a:rPr lang="en-US" altLang="en-US" b="1" dirty="0" smtClean="0">
                <a:solidFill>
                  <a:srgbClr val="0064A4"/>
                </a:solidFill>
                <a:latin typeface="Candara" pitchFamily="34" charset="0"/>
                <a:ea typeface="ＭＳ Ｐゴシック" pitchFamily="34" charset="-128"/>
              </a:rPr>
              <a:t>. 	Robust Short-Term Effects of 	High-Quality Programs</a:t>
            </a:r>
          </a:p>
        </p:txBody>
      </p:sp>
    </p:spTree>
    <p:extLst>
      <p:ext uri="{BB962C8B-B14F-4D97-AF65-F5344CB8AC3E}">
        <p14:creationId xmlns:p14="http://schemas.microsoft.com/office/powerpoint/2010/main" val="66023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33315200"/>
              </p:ext>
            </p:extLst>
          </p:nvPr>
        </p:nvGraphicFramePr>
        <p:xfrm>
          <a:off x="723900" y="1655764"/>
          <a:ext cx="7734300" cy="48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8100" y="207963"/>
            <a:ext cx="9067800" cy="144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 sz="1800" cap="none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64A4"/>
                </a:solidFill>
                <a:latin typeface="Candara" pitchFamily="34" charset="0"/>
                <a:cs typeface="Century Gothic"/>
              </a:rPr>
              <a:t>Meta-Analysis Documenting Short-Term Effects of High-Quality Programs </a:t>
            </a:r>
            <a: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  <a:t/>
            </a:r>
            <a:b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</a:b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Durlak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Weissberg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&amp;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Pachan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 </a:t>
            </a:r>
            <a: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  <a:t/>
            </a:r>
            <a:b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</a:br>
            <a:endParaRPr lang="en-US" sz="1600" i="1" dirty="0">
              <a:solidFill>
                <a:schemeClr val="tx2">
                  <a:lumMod val="20000"/>
                  <a:lumOff val="8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4029890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95777779"/>
              </p:ext>
            </p:extLst>
          </p:nvPr>
        </p:nvGraphicFramePr>
        <p:xfrm>
          <a:off x="723900" y="1655764"/>
          <a:ext cx="7734300" cy="484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8100" y="207963"/>
            <a:ext cx="9067800" cy="1447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 sz="1800" cap="none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64A4"/>
                </a:solidFill>
                <a:latin typeface="Candara" pitchFamily="34" charset="0"/>
                <a:cs typeface="Century Gothic"/>
              </a:rPr>
              <a:t>Meta-Analysis Documenting Short-Term Effects of High-Quality Programs </a:t>
            </a:r>
            <a: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  <a:t/>
            </a:r>
            <a:b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</a:b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Durlak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Weissberg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&amp;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Pachan</a:t>
            </a:r>
            <a: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  <a:t/>
            </a:r>
            <a:b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</a:br>
            <a:endParaRPr lang="en-US" sz="1600" i="1" dirty="0">
              <a:solidFill>
                <a:schemeClr val="tx2">
                  <a:lumMod val="20000"/>
                  <a:lumOff val="8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8265964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172790428"/>
              </p:ext>
            </p:extLst>
          </p:nvPr>
        </p:nvGraphicFramePr>
        <p:xfrm>
          <a:off x="723900" y="1676400"/>
          <a:ext cx="7696200" cy="474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8100" y="207963"/>
            <a:ext cx="9067800" cy="12398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 sz="1800" cap="none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64A4"/>
                </a:solidFill>
                <a:latin typeface="Candara" pitchFamily="34" charset="0"/>
                <a:cs typeface="Century Gothic"/>
              </a:rPr>
              <a:t>Meta-Analysis Documenting Short-Term Effects of High-Quality Programs </a:t>
            </a:r>
            <a: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  <a:t/>
            </a:r>
            <a:b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</a:b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Durlak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Weissberg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&amp;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Pachan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 </a:t>
            </a:r>
            <a: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  <a:t/>
            </a:r>
            <a:b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</a:br>
            <a:endParaRPr lang="en-US" sz="1600" i="1" dirty="0">
              <a:solidFill>
                <a:schemeClr val="tx2">
                  <a:lumMod val="20000"/>
                  <a:lumOff val="8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87665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07826207"/>
              </p:ext>
            </p:extLst>
          </p:nvPr>
        </p:nvGraphicFramePr>
        <p:xfrm>
          <a:off x="723900" y="1676400"/>
          <a:ext cx="7696200" cy="474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38100" y="207963"/>
            <a:ext cx="9067800" cy="123983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  <a:defRPr sz="1800" cap="none">
                <a:solidFill>
                  <a:srgbClr val="000000"/>
                </a:solidFill>
              </a:defRPr>
            </a:pPr>
            <a:r>
              <a:rPr lang="en-US" sz="2800" b="1" dirty="0" smtClean="0">
                <a:solidFill>
                  <a:srgbClr val="0064A4"/>
                </a:solidFill>
                <a:latin typeface="Candara" pitchFamily="34" charset="0"/>
                <a:cs typeface="Century Gothic"/>
              </a:rPr>
              <a:t>Meta-Analysis Documenting Short-Term Effects of High-Quality Programs </a:t>
            </a:r>
            <a: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  <a:t/>
            </a:r>
            <a:br>
              <a:rPr lang="en-US" sz="2800" dirty="0" smtClean="0"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entury Gothic"/>
              </a:rPr>
            </a:b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Durlak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Weissberg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, &amp;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Pachan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entury Gothic"/>
              </a:rPr>
              <a:t> </a:t>
            </a:r>
            <a: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  <a:t/>
            </a:r>
            <a:b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entury Schoolbook"/>
                <a:cs typeface="Century Schoolbook"/>
              </a:rPr>
            </a:br>
            <a:endParaRPr lang="en-US" sz="1600" i="1" dirty="0">
              <a:solidFill>
                <a:schemeClr val="tx2">
                  <a:lumMod val="20000"/>
                  <a:lumOff val="80000"/>
                </a:schemeClr>
              </a:solidFill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008277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Custom 11">
      <a:dk1>
        <a:sysClr val="windowText" lastClr="000000"/>
      </a:dk1>
      <a:lt1>
        <a:sysClr val="window" lastClr="FFFFFF"/>
      </a:lt1>
      <a:dk2>
        <a:srgbClr val="004080"/>
      </a:dk2>
      <a:lt2>
        <a:srgbClr val="B5D2F5"/>
      </a:lt2>
      <a:accent1>
        <a:srgbClr val="FFCC66"/>
      </a:accent1>
      <a:accent2>
        <a:srgbClr val="FF8000"/>
      </a:accent2>
      <a:accent3>
        <a:srgbClr val="66FF66"/>
      </a:accent3>
      <a:accent4>
        <a:srgbClr val="800000"/>
      </a:accent4>
      <a:accent5>
        <a:srgbClr val="800080"/>
      </a:accent5>
      <a:accent6>
        <a:srgbClr val="C913AD"/>
      </a:accent6>
      <a:hlink>
        <a:srgbClr val="FFE400"/>
      </a:hlink>
      <a:folHlink>
        <a:srgbClr val="A3EC62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004080"/>
    </a:dk2>
    <a:lt2>
      <a:srgbClr val="B5D2F5"/>
    </a:lt2>
    <a:accent1>
      <a:srgbClr val="FFCC66"/>
    </a:accent1>
    <a:accent2>
      <a:srgbClr val="FF8000"/>
    </a:accent2>
    <a:accent3>
      <a:srgbClr val="66FF66"/>
    </a:accent3>
    <a:accent4>
      <a:srgbClr val="800000"/>
    </a:accent4>
    <a:accent5>
      <a:srgbClr val="800080"/>
    </a:accent5>
    <a:accent6>
      <a:srgbClr val="C913AD"/>
    </a:accent6>
    <a:hlink>
      <a:srgbClr val="FFE400"/>
    </a:hlink>
    <a:folHlink>
      <a:srgbClr val="A3EC62"/>
    </a:folHlink>
  </a:clrScheme>
  <a:fontScheme name="Office 2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ＭＳ Ｐ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004080"/>
    </a:dk2>
    <a:lt2>
      <a:srgbClr val="B5D2F5"/>
    </a:lt2>
    <a:accent1>
      <a:srgbClr val="FFCC66"/>
    </a:accent1>
    <a:accent2>
      <a:srgbClr val="FF8000"/>
    </a:accent2>
    <a:accent3>
      <a:srgbClr val="66FF66"/>
    </a:accent3>
    <a:accent4>
      <a:srgbClr val="800000"/>
    </a:accent4>
    <a:accent5>
      <a:srgbClr val="800080"/>
    </a:accent5>
    <a:accent6>
      <a:srgbClr val="C913AD"/>
    </a:accent6>
    <a:hlink>
      <a:srgbClr val="FFE400"/>
    </a:hlink>
    <a:folHlink>
      <a:srgbClr val="A3EC62"/>
    </a:folHlink>
  </a:clrScheme>
  <a:fontScheme name="Office 2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ＭＳ Ｐ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004080"/>
    </a:dk2>
    <a:lt2>
      <a:srgbClr val="B5D2F5"/>
    </a:lt2>
    <a:accent1>
      <a:srgbClr val="FFCC66"/>
    </a:accent1>
    <a:accent2>
      <a:srgbClr val="FF8000"/>
    </a:accent2>
    <a:accent3>
      <a:srgbClr val="66FF66"/>
    </a:accent3>
    <a:accent4>
      <a:srgbClr val="800000"/>
    </a:accent4>
    <a:accent5>
      <a:srgbClr val="800080"/>
    </a:accent5>
    <a:accent6>
      <a:srgbClr val="C913AD"/>
    </a:accent6>
    <a:hlink>
      <a:srgbClr val="FFE400"/>
    </a:hlink>
    <a:folHlink>
      <a:srgbClr val="A3EC62"/>
    </a:folHlink>
  </a:clrScheme>
  <a:fontScheme name="Office 2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ＭＳ Ｐ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Custom 11">
    <a:dk1>
      <a:sysClr val="windowText" lastClr="000000"/>
    </a:dk1>
    <a:lt1>
      <a:sysClr val="window" lastClr="FFFFFF"/>
    </a:lt1>
    <a:dk2>
      <a:srgbClr val="004080"/>
    </a:dk2>
    <a:lt2>
      <a:srgbClr val="B5D2F5"/>
    </a:lt2>
    <a:accent1>
      <a:srgbClr val="FFCC66"/>
    </a:accent1>
    <a:accent2>
      <a:srgbClr val="FF8000"/>
    </a:accent2>
    <a:accent3>
      <a:srgbClr val="66FF66"/>
    </a:accent3>
    <a:accent4>
      <a:srgbClr val="800000"/>
    </a:accent4>
    <a:accent5>
      <a:srgbClr val="800080"/>
    </a:accent5>
    <a:accent6>
      <a:srgbClr val="C913AD"/>
    </a:accent6>
    <a:hlink>
      <a:srgbClr val="FFE400"/>
    </a:hlink>
    <a:folHlink>
      <a:srgbClr val="A3EC62"/>
    </a:folHlink>
  </a:clrScheme>
  <a:fontScheme name="Office 2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ambria"/>
      <a:ea typeface=""/>
      <a:cs typeface=""/>
      <a:font script="Jpan" typeface="ＭＳ Ｐ明朝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wilight">
    <a:fillStyleLst>
      <a:solidFill>
        <a:schemeClr val="phClr"/>
      </a:solidFill>
      <a:gradFill rotWithShape="1">
        <a:gsLst>
          <a:gs pos="0">
            <a:schemeClr val="phClr">
              <a:tint val="100000"/>
              <a:shade val="60000"/>
              <a:satMod val="130000"/>
            </a:schemeClr>
          </a:gs>
          <a:gs pos="100000">
            <a:schemeClr val="phClr">
              <a:tint val="100000"/>
              <a:shade val="94000"/>
              <a:satMod val="135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60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19050" cap="flat" cmpd="sng" algn="ctr">
        <a:solidFill>
          <a:schemeClr val="phClr">
            <a:shade val="95000"/>
            <a:satMod val="105000"/>
          </a:schemeClr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innerShdw blurRad="38100" dist="12700" dir="5400000">
            <a:srgbClr val="FFFFFF">
              <a:alpha val="75000"/>
            </a:srgbClr>
          </a:innerShdw>
          <a:outerShdw blurRad="88900" dist="50800" dir="5400000" sx="102000" sy="102000" algn="tr" rotWithShape="0">
            <a:srgbClr val="808080">
              <a:alpha val="50000"/>
            </a:srgbClr>
          </a:outerShdw>
        </a:effectLst>
      </a:effectStyle>
      <a:effectStyle>
        <a:effectLst>
          <a:outerShdw blurRad="317500" dist="762000" dir="5400000" sy="45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alanced" dir="tl"/>
        </a:scene3d>
        <a:sp3d extrusionH="12700" prstMaterial="softEdge">
          <a:bevelT w="38100" h="1270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shade val="10000"/>
              <a:satMod val="200000"/>
            </a:schemeClr>
            <a:schemeClr val="phClr">
              <a:tint val="30000"/>
              <a:satMod val="30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shade val="20000"/>
              <a:satMod val="200000"/>
            </a:schemeClr>
            <a:schemeClr val="phClr">
              <a:tint val="50000"/>
              <a:satMod val="1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9900</TotalTime>
  <Words>1376</Words>
  <Application>Microsoft Office PowerPoint</Application>
  <PresentationFormat>On-screen Show (4:3)</PresentationFormat>
  <Paragraphs>359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ＭＳ Ｐゴシック</vt:lpstr>
      <vt:lpstr>Arial</vt:lpstr>
      <vt:lpstr>Calibri</vt:lpstr>
      <vt:lpstr>Cambria</vt:lpstr>
      <vt:lpstr>Candara</vt:lpstr>
      <vt:lpstr>Century Gothic</vt:lpstr>
      <vt:lpstr>Century Schoolbook</vt:lpstr>
      <vt:lpstr>Gill Sans SemiBold</vt:lpstr>
      <vt:lpstr>Tahoma</vt:lpstr>
      <vt:lpstr>Times New Roman</vt:lpstr>
      <vt:lpstr>Wingdings</vt:lpstr>
      <vt:lpstr>Wingdings 2</vt:lpstr>
      <vt:lpstr>Twilight</vt:lpstr>
      <vt:lpstr>PowerPoint Presentation</vt:lpstr>
      <vt:lpstr>Exciting Times  </vt:lpstr>
      <vt:lpstr> </vt:lpstr>
      <vt:lpstr>PowerPoint Presentation</vt:lpstr>
      <vt:lpstr> </vt:lpstr>
      <vt:lpstr>Meta-Analysis Documenting Short-Term Effects of High-Quality Programs  Durlak, Weissberg, &amp; Pachan   </vt:lpstr>
      <vt:lpstr>Meta-Analysis Documenting Short-Term Effects of High-Quality Programs  Durlak, Weissberg, &amp; Pachan  </vt:lpstr>
      <vt:lpstr>Meta-Analysis Documenting Short-Term Effects of High-Quality Programs  Durlak, Weissberg, &amp; Pachan   </vt:lpstr>
      <vt:lpstr>Meta-Analysis Documenting Short-Term Effects of High-Quality Programs  Durlak, Weissberg, &amp; Pachan   </vt:lpstr>
      <vt:lpstr>More Evidence of Robust Short-Term Effects of High-Quality Programs</vt:lpstr>
      <vt:lpstr>Features of High-Quality Programs </vt:lpstr>
      <vt:lpstr>Findings: Study of Promising Afterschool Programs</vt:lpstr>
      <vt:lpstr>Findings: Study of Promising Afterschool Programs</vt:lpstr>
      <vt:lpstr>Findings: Study of Promising Afterschool Programs</vt:lpstr>
      <vt:lpstr>Findings: Study of Promising Afterschool Programs</vt:lpstr>
      <vt:lpstr>Findings: Study of Promising Afterschool Programs</vt:lpstr>
      <vt:lpstr>PowerPoint Presentation</vt:lpstr>
      <vt:lpstr> </vt:lpstr>
      <vt:lpstr>Phase 2:  Study of Promising Afterschool Programs (5 years later)  </vt:lpstr>
      <vt:lpstr>Phase 2:  Study of Promising Afterschool Programs (5 years later)  </vt:lpstr>
      <vt:lpstr>Phase 2:  Study of Promising Afterschool Programs (5 years later)  </vt:lpstr>
      <vt:lpstr>Phase 2:  Study of Promising Afterschool Programs (5 years later)  </vt:lpstr>
      <vt:lpstr>Study of Early Child Care and Youth Development (SECCYD) </vt:lpstr>
      <vt:lpstr>Participation in Afterschool Activities Linked to Academic Gains in Elementary School  </vt:lpstr>
      <vt:lpstr>Participation in Afterschool Activities Linked to Academic Gains in Elementary School  </vt:lpstr>
      <vt:lpstr>Participation in Afterschool Activities Linked to Academic Gains in Elementary School  </vt:lpstr>
      <vt:lpstr>Narrowing the math achievement gap in GRADE 3</vt:lpstr>
      <vt:lpstr>Narrowing the math achievement gap in GRADE 5</vt:lpstr>
      <vt:lpstr>Long-term  Relations between Quality &amp; Intensity of Middle School Activities and High School Functioning</vt:lpstr>
      <vt:lpstr> </vt:lpstr>
      <vt:lpstr>       </vt:lpstr>
      <vt:lpstr>Examining Long-Term Effects of Both ECE and OST</vt:lpstr>
      <vt:lpstr>Making a Case for Early Childhood AND Afterschool Programs  </vt:lpstr>
      <vt:lpstr>Making a Case for Early Childhood AND Afterschool Programs  </vt:lpstr>
      <vt:lpstr>Making a Case for Early Childhood AND Afterschool Programs  </vt:lpstr>
      <vt:lpstr>Making a Case for Early Childhood AND Afterschool Programs  </vt:lpstr>
      <vt:lpstr>Final Reflections</vt:lpstr>
      <vt:lpstr>Duncan and Murnane (2011). Whither Opportunity?</vt:lpstr>
      <vt:lpstr>Final Reflections</vt:lpstr>
    </vt:vector>
  </TitlesOfParts>
  <Company>tiger$woods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Afterschool Outcome Measures Project</dc:title>
  <dc:creator>twlc Admin</dc:creator>
  <cp:lastModifiedBy>Stephanie Emodi</cp:lastModifiedBy>
  <cp:revision>735</cp:revision>
  <cp:lastPrinted>2014-09-23T20:36:03Z</cp:lastPrinted>
  <dcterms:created xsi:type="dcterms:W3CDTF">2011-10-13T20:43:42Z</dcterms:created>
  <dcterms:modified xsi:type="dcterms:W3CDTF">2015-04-02T16:22:51Z</dcterms:modified>
</cp:coreProperties>
</file>