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10287000" cx="18288000"/>
  <p:notesSz cx="6858000" cy="9144000"/>
  <p:embeddedFontLst>
    <p:embeddedFont>
      <p:font typeface="Archivo Black"/>
      <p:regular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ieXxtm8eiQohniBm7aUz8+lGLtC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font" Target="fonts/ArchivoBlack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4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Relationship Id="rId4" Type="http://schemas.openxmlformats.org/officeDocument/2006/relationships/image" Target="../media/image2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6.jpg"/><Relationship Id="rId5" Type="http://schemas.openxmlformats.org/officeDocument/2006/relationships/image" Target="../media/image2.jpg"/><Relationship Id="rId6" Type="http://schemas.openxmlformats.org/officeDocument/2006/relationships/image" Target="../media/image27.jpg"/><Relationship Id="rId7" Type="http://schemas.openxmlformats.org/officeDocument/2006/relationships/image" Target="../media/image9.jpg"/><Relationship Id="rId8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13.png"/><Relationship Id="rId6" Type="http://schemas.openxmlformats.org/officeDocument/2006/relationships/image" Target="../media/image28.png"/><Relationship Id="rId7" Type="http://schemas.openxmlformats.org/officeDocument/2006/relationships/image" Target="../media/image11.png"/><Relationship Id="rId8" Type="http://schemas.openxmlformats.org/officeDocument/2006/relationships/image" Target="../media/image19.png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0.jpg"/><Relationship Id="rId10" Type="http://schemas.openxmlformats.org/officeDocument/2006/relationships/image" Target="../media/image23.jpg"/><Relationship Id="rId13" Type="http://schemas.openxmlformats.org/officeDocument/2006/relationships/image" Target="../media/image26.png"/><Relationship Id="rId12" Type="http://schemas.openxmlformats.org/officeDocument/2006/relationships/image" Target="../media/image25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5.jpg"/><Relationship Id="rId9" Type="http://schemas.openxmlformats.org/officeDocument/2006/relationships/image" Target="../media/image24.jpg"/><Relationship Id="rId5" Type="http://schemas.openxmlformats.org/officeDocument/2006/relationships/image" Target="../media/image18.jpg"/><Relationship Id="rId6" Type="http://schemas.openxmlformats.org/officeDocument/2006/relationships/image" Target="../media/image17.jpg"/><Relationship Id="rId7" Type="http://schemas.openxmlformats.org/officeDocument/2006/relationships/image" Target="../media/image12.jpg"/><Relationship Id="rId8" Type="http://schemas.openxmlformats.org/officeDocument/2006/relationships/image" Target="../media/image1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-342919" y="3784662"/>
            <a:ext cx="196215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9" y="0"/>
                </a:lnTo>
                <a:lnTo>
                  <a:pt x="18630919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 txBox="1"/>
          <p:nvPr/>
        </p:nvSpPr>
        <p:spPr>
          <a:xfrm>
            <a:off x="0" y="1530600"/>
            <a:ext cx="18288000" cy="2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9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Engaging Caregivers in Planning a</a:t>
            </a:r>
            <a:endParaRPr/>
          </a:p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9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STEM Family Engagement Event</a:t>
            </a:r>
            <a:endParaRPr/>
          </a:p>
        </p:txBody>
      </p:sp>
      <p:sp>
        <p:nvSpPr>
          <p:cNvPr id="86" name="Google Shape;86;p1"/>
          <p:cNvSpPr txBox="1"/>
          <p:nvPr/>
        </p:nvSpPr>
        <p:spPr>
          <a:xfrm>
            <a:off x="5238740" y="4686300"/>
            <a:ext cx="7467600" cy="1839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Dayna Krannawitter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School Community Coordinator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Arnold Community Learning Center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/>
          <p:nvPr/>
        </p:nvSpPr>
        <p:spPr>
          <a:xfrm>
            <a:off x="-171459" y="4775729"/>
            <a:ext cx="186309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8" y="0"/>
                </a:lnTo>
                <a:lnTo>
                  <a:pt x="18630918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10"/>
          <p:cNvSpPr txBox="1"/>
          <p:nvPr/>
        </p:nvSpPr>
        <p:spPr>
          <a:xfrm>
            <a:off x="3676390" y="342900"/>
            <a:ext cx="109352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Using the Planning Tool</a:t>
            </a:r>
            <a:endParaRPr/>
          </a:p>
        </p:txBody>
      </p:sp>
      <p:pic>
        <p:nvPicPr>
          <p:cNvPr descr="A close-up of a document&#10;&#10;AI-generated content may be incorrect." id="178" name="Google Shape;1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56974" y="1562100"/>
            <a:ext cx="9574051" cy="7396530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"/>
          <p:cNvSpPr/>
          <p:nvPr/>
        </p:nvSpPr>
        <p:spPr>
          <a:xfrm>
            <a:off x="-171459" y="4775729"/>
            <a:ext cx="186309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8" y="0"/>
                </a:lnTo>
                <a:lnTo>
                  <a:pt x="18630918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11"/>
          <p:cNvSpPr txBox="1"/>
          <p:nvPr/>
        </p:nvSpPr>
        <p:spPr>
          <a:xfrm>
            <a:off x="3676390" y="342900"/>
            <a:ext cx="109352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Using the Planning Tool</a:t>
            </a:r>
            <a:endParaRPr/>
          </a:p>
        </p:txBody>
      </p:sp>
      <p:pic>
        <p:nvPicPr>
          <p:cNvPr descr="A close-up of a form&#10;&#10;AI-generated content may be incorrect." id="185" name="Google Shape;18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54762" y="1485900"/>
            <a:ext cx="9778476" cy="7554459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2"/>
          <p:cNvSpPr/>
          <p:nvPr/>
        </p:nvSpPr>
        <p:spPr>
          <a:xfrm>
            <a:off x="-342919" y="3784662"/>
            <a:ext cx="186309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9" y="0"/>
                </a:lnTo>
                <a:lnTo>
                  <a:pt x="18630919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12"/>
          <p:cNvSpPr txBox="1"/>
          <p:nvPr/>
        </p:nvSpPr>
        <p:spPr>
          <a:xfrm>
            <a:off x="6420743" y="1530599"/>
            <a:ext cx="5446514" cy="10952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379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Questions??</a:t>
            </a:r>
            <a:endParaRPr/>
          </a:p>
        </p:txBody>
      </p:sp>
      <p:sp>
        <p:nvSpPr>
          <p:cNvPr id="192" name="Google Shape;192;p12"/>
          <p:cNvSpPr txBox="1"/>
          <p:nvPr/>
        </p:nvSpPr>
        <p:spPr>
          <a:xfrm>
            <a:off x="0" y="3717987"/>
            <a:ext cx="18288000" cy="3096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Dayna Krannawitter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School Community Coordinator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Arnold Community Learning Center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dkranna@Lps.org</a:t>
            </a:r>
            <a:endParaRPr/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79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402-436-1120 ext. 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/>
        </p:nvSpPr>
        <p:spPr>
          <a:xfrm>
            <a:off x="2103753" y="2166228"/>
            <a:ext cx="5270895" cy="100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Agenda</a:t>
            </a:r>
            <a:endParaRPr/>
          </a:p>
        </p:txBody>
      </p:sp>
      <p:sp>
        <p:nvSpPr>
          <p:cNvPr id="92" name="Google Shape;92;p2"/>
          <p:cNvSpPr txBox="1"/>
          <p:nvPr/>
        </p:nvSpPr>
        <p:spPr>
          <a:xfrm>
            <a:off x="6671324" y="800100"/>
            <a:ext cx="8484000" cy="74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152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36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Introductions</a:t>
            </a:r>
            <a:endParaRPr sz="800"/>
          </a:p>
          <a:p>
            <a:pPr indent="-4152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36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Program Information</a:t>
            </a:r>
            <a:endParaRPr sz="800"/>
          </a:p>
          <a:p>
            <a:pPr indent="-4152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36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STEM Family Engagement CoP</a:t>
            </a:r>
            <a:endParaRPr sz="800"/>
          </a:p>
          <a:p>
            <a:pPr indent="-4152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36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Forming the Team</a:t>
            </a:r>
            <a:endParaRPr sz="800"/>
          </a:p>
          <a:p>
            <a:pPr indent="-4152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36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STEM Event</a:t>
            </a:r>
            <a:endParaRPr sz="800"/>
          </a:p>
          <a:p>
            <a:pPr indent="-453390" lvl="1" marL="90678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4200"/>
              <a:buFont typeface="Arial"/>
              <a:buChar char="•"/>
            </a:pPr>
            <a:r>
              <a:rPr b="1" i="0" lang="en-US" sz="36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Using the Planning T</a:t>
            </a:r>
            <a:r>
              <a:rPr b="1" i="0" lang="en-US" sz="4200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ool</a:t>
            </a:r>
            <a:endParaRPr/>
          </a:p>
          <a:p>
            <a:pPr indent="0" lvl="1" marL="45339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4200" u="none" cap="none" strike="noStrike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-342919" y="4009900"/>
            <a:ext cx="199263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9" y="0"/>
                </a:lnTo>
                <a:lnTo>
                  <a:pt x="18630919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"/>
          <p:cNvSpPr txBox="1"/>
          <p:nvPr/>
        </p:nvSpPr>
        <p:spPr>
          <a:xfrm>
            <a:off x="5924540" y="3509763"/>
            <a:ext cx="6096000" cy="10002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50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Introductions</a:t>
            </a:r>
            <a:endParaRPr/>
          </a:p>
        </p:txBody>
      </p:sp>
      <p:sp>
        <p:nvSpPr>
          <p:cNvPr id="99" name="Google Shape;99;p3"/>
          <p:cNvSpPr/>
          <p:nvPr/>
        </p:nvSpPr>
        <p:spPr>
          <a:xfrm>
            <a:off x="-342919" y="4009900"/>
            <a:ext cx="200025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9" y="0"/>
                </a:lnTo>
                <a:lnTo>
                  <a:pt x="18630919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/>
          <p:nvPr/>
        </p:nvSpPr>
        <p:spPr>
          <a:xfrm>
            <a:off x="81750" y="2907950"/>
            <a:ext cx="19467990" cy="9258300"/>
          </a:xfrm>
          <a:custGeom>
            <a:rect b="b" l="l" r="r" t="t"/>
            <a:pathLst>
              <a:path extrusionOk="0" h="9258300" w="17039816">
                <a:moveTo>
                  <a:pt x="0" y="0"/>
                </a:moveTo>
                <a:lnTo>
                  <a:pt x="17039816" y="0"/>
                </a:lnTo>
                <a:lnTo>
                  <a:pt x="17039816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4"/>
          <p:cNvSpPr/>
          <p:nvPr/>
        </p:nvSpPr>
        <p:spPr>
          <a:xfrm>
            <a:off x="1028700" y="690099"/>
            <a:ext cx="6400800" cy="7200900"/>
          </a:xfrm>
          <a:prstGeom prst="rect">
            <a:avLst/>
          </a:prstGeom>
          <a:solidFill>
            <a:srgbClr val="2970F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4"/>
          <p:cNvSpPr/>
          <p:nvPr/>
        </p:nvSpPr>
        <p:spPr>
          <a:xfrm>
            <a:off x="1613056" y="1433379"/>
            <a:ext cx="3352035" cy="3695535"/>
          </a:xfrm>
          <a:custGeom>
            <a:rect b="b" l="l" r="r" t="t"/>
            <a:pathLst>
              <a:path extrusionOk="0" h="896092" w="812800">
                <a:moveTo>
                  <a:pt x="0" y="0"/>
                </a:moveTo>
                <a:lnTo>
                  <a:pt x="812800" y="0"/>
                </a:lnTo>
                <a:lnTo>
                  <a:pt x="812800" y="896092"/>
                </a:lnTo>
                <a:lnTo>
                  <a:pt x="0" y="896092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0469" l="0" r="0" t="-104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"/>
          <p:cNvSpPr/>
          <p:nvPr/>
        </p:nvSpPr>
        <p:spPr>
          <a:xfrm>
            <a:off x="5060342" y="1433379"/>
            <a:ext cx="3352035" cy="3695535"/>
          </a:xfrm>
          <a:custGeom>
            <a:rect b="b" l="l" r="r" t="t"/>
            <a:pathLst>
              <a:path extrusionOk="0" h="896092" w="812800">
                <a:moveTo>
                  <a:pt x="0" y="0"/>
                </a:moveTo>
                <a:lnTo>
                  <a:pt x="812800" y="0"/>
                </a:lnTo>
                <a:lnTo>
                  <a:pt x="812800" y="896092"/>
                </a:lnTo>
                <a:lnTo>
                  <a:pt x="0" y="896092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0469" l="0" r="0" t="-104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4"/>
          <p:cNvSpPr/>
          <p:nvPr/>
        </p:nvSpPr>
        <p:spPr>
          <a:xfrm>
            <a:off x="1613056" y="5224164"/>
            <a:ext cx="3352035" cy="3695535"/>
          </a:xfrm>
          <a:custGeom>
            <a:rect b="b" l="l" r="r" t="t"/>
            <a:pathLst>
              <a:path extrusionOk="0" h="896092" w="812800">
                <a:moveTo>
                  <a:pt x="0" y="0"/>
                </a:moveTo>
                <a:lnTo>
                  <a:pt x="812800" y="0"/>
                </a:lnTo>
                <a:lnTo>
                  <a:pt x="812800" y="896092"/>
                </a:lnTo>
                <a:lnTo>
                  <a:pt x="0" y="896092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0469" l="0" r="0" t="-104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4"/>
          <p:cNvSpPr/>
          <p:nvPr/>
        </p:nvSpPr>
        <p:spPr>
          <a:xfrm>
            <a:off x="5060342" y="5224164"/>
            <a:ext cx="3352035" cy="3695535"/>
          </a:xfrm>
          <a:custGeom>
            <a:rect b="b" l="l" r="r" t="t"/>
            <a:pathLst>
              <a:path extrusionOk="0" h="896092" w="812800">
                <a:moveTo>
                  <a:pt x="0" y="0"/>
                </a:moveTo>
                <a:lnTo>
                  <a:pt x="812800" y="0"/>
                </a:lnTo>
                <a:lnTo>
                  <a:pt x="812800" y="896092"/>
                </a:lnTo>
                <a:lnTo>
                  <a:pt x="0" y="896092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10469" l="0" r="0" t="-10468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/>
          <p:nvPr/>
        </p:nvSpPr>
        <p:spPr>
          <a:xfrm>
            <a:off x="10164946" y="7507276"/>
            <a:ext cx="4118845" cy="2177950"/>
          </a:xfrm>
          <a:custGeom>
            <a:rect b="b" l="l" r="r" t="t"/>
            <a:pathLst>
              <a:path extrusionOk="0" h="2177950" w="4118845">
                <a:moveTo>
                  <a:pt x="0" y="0"/>
                </a:moveTo>
                <a:lnTo>
                  <a:pt x="4118845" y="0"/>
                </a:lnTo>
                <a:lnTo>
                  <a:pt x="4118845" y="2177950"/>
                </a:lnTo>
                <a:lnTo>
                  <a:pt x="0" y="217795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1" name="Google Shape;111;p4"/>
          <p:cNvGrpSpPr/>
          <p:nvPr/>
        </p:nvGrpSpPr>
        <p:grpSpPr>
          <a:xfrm>
            <a:off x="8727025" y="1433375"/>
            <a:ext cx="10480382" cy="5457519"/>
            <a:chOff x="0" y="-480600"/>
            <a:chExt cx="11720400" cy="7276692"/>
          </a:xfrm>
        </p:grpSpPr>
        <p:sp>
          <p:nvSpPr>
            <p:cNvPr id="112" name="Google Shape;112;p4"/>
            <p:cNvSpPr txBox="1"/>
            <p:nvPr/>
          </p:nvSpPr>
          <p:spPr>
            <a:xfrm>
              <a:off x="0" y="-480600"/>
              <a:ext cx="11720400" cy="2591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740">
                  <a:solidFill>
                    <a:srgbClr val="0356F6"/>
                  </a:solidFill>
                  <a:latin typeface="Archivo Black"/>
                  <a:ea typeface="Archivo Black"/>
                  <a:cs typeface="Archivo Black"/>
                  <a:sym typeface="Archivo Black"/>
                </a:rPr>
                <a:t>Arnold Community Learning Center</a:t>
              </a:r>
              <a:endParaRPr/>
            </a:p>
          </p:txBody>
        </p:sp>
        <p:sp>
          <p:nvSpPr>
            <p:cNvPr id="113" name="Google Shape;113;p4"/>
            <p:cNvSpPr txBox="1"/>
            <p:nvPr/>
          </p:nvSpPr>
          <p:spPr>
            <a:xfrm>
              <a:off x="0" y="2359242"/>
              <a:ext cx="10775100" cy="88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1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961">
                  <a:solidFill>
                    <a:srgbClr val="0356F6"/>
                  </a:solidFill>
                  <a:latin typeface="Arial"/>
                  <a:ea typeface="Arial"/>
                  <a:cs typeface="Arial"/>
                  <a:sym typeface="Arial"/>
                </a:rPr>
                <a:t>THREE GOALS: </a:t>
              </a:r>
              <a:endParaRPr/>
            </a:p>
            <a:p>
              <a:pPr indent="0" lvl="0" marL="0" marR="0" rtl="0" algn="l">
                <a:lnSpc>
                  <a:spcPct val="11998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961">
                  <a:solidFill>
                    <a:srgbClr val="0356F6"/>
                  </a:solidFill>
                  <a:latin typeface="Arial"/>
                  <a:ea typeface="Arial"/>
                  <a:cs typeface="Arial"/>
                  <a:sym typeface="Arial"/>
                </a:rPr>
                <a:t>SUCCESSFUL YOUTH, THRIVING FAMILIES, STRONG NEIGHBORHOODS</a:t>
              </a:r>
              <a:endParaRPr/>
            </a:p>
          </p:txBody>
        </p:sp>
        <p:sp>
          <p:nvSpPr>
            <p:cNvPr id="114" name="Google Shape;114;p4"/>
            <p:cNvSpPr txBox="1"/>
            <p:nvPr/>
          </p:nvSpPr>
          <p:spPr>
            <a:xfrm>
              <a:off x="0" y="3691692"/>
              <a:ext cx="10775100" cy="310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33351" lvl="1" marL="46670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356F6"/>
                </a:buClr>
                <a:buSzPts val="2161"/>
                <a:buFont typeface="Arial"/>
                <a:buChar char="•"/>
              </a:pPr>
              <a:r>
                <a:rPr b="0" i="0" lang="en-US" sz="2161" u="none" cap="none" strike="noStrike">
                  <a:solidFill>
                    <a:srgbClr val="0356F6"/>
                  </a:solidFill>
                  <a:latin typeface="Arial"/>
                  <a:ea typeface="Arial"/>
                  <a:cs typeface="Arial"/>
                  <a:sym typeface="Arial"/>
                </a:rPr>
                <a:t>Arnold Elementary - 677 students, pre-K through 5th grade / CLC - 261 students (23-24 school year)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61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3351" lvl="1" marL="46670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356F6"/>
                </a:buClr>
                <a:buSzPts val="2161"/>
                <a:buFont typeface="Arial"/>
                <a:buChar char="•"/>
              </a:pPr>
              <a:r>
                <a:rPr b="0" i="0" lang="en-US" sz="2161" u="none" cap="none" strike="noStrike">
                  <a:solidFill>
                    <a:srgbClr val="0356F6"/>
                  </a:solidFill>
                  <a:latin typeface="Arial"/>
                  <a:ea typeface="Arial"/>
                  <a:cs typeface="Arial"/>
                  <a:sym typeface="Arial"/>
                </a:rPr>
                <a:t>64% F/R lunch, 43% minority, 7% EL, 21% SE</a:t>
              </a:r>
              <a:endParaRPr/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61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33351" lvl="1" marL="466702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356F6"/>
                </a:buClr>
                <a:buSzPts val="2161"/>
                <a:buFont typeface="Arial"/>
                <a:buChar char="•"/>
              </a:pPr>
              <a:r>
                <a:rPr b="0" i="0" lang="en-US" sz="2161" u="none" cap="none" strike="noStrike">
                  <a:solidFill>
                    <a:srgbClr val="0356F6"/>
                  </a:solidFill>
                  <a:latin typeface="Arial"/>
                  <a:ea typeface="Arial"/>
                  <a:cs typeface="Arial"/>
                  <a:sym typeface="Arial"/>
                </a:rPr>
                <a:t>Lead Agency - Lincoln Housing Authority, Lead Program Provider - Lincoln Parks &amp; Recreation</a:t>
              </a: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/>
          <p:nvPr/>
        </p:nvSpPr>
        <p:spPr>
          <a:xfrm>
            <a:off x="2094966" y="2582959"/>
            <a:ext cx="17039816" cy="9258300"/>
          </a:xfrm>
          <a:custGeom>
            <a:rect b="b" l="l" r="r" t="t"/>
            <a:pathLst>
              <a:path extrusionOk="0" h="9258300" w="17039816">
                <a:moveTo>
                  <a:pt x="0" y="0"/>
                </a:moveTo>
                <a:lnTo>
                  <a:pt x="17039816" y="0"/>
                </a:lnTo>
                <a:lnTo>
                  <a:pt x="17039816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028700" y="506503"/>
            <a:ext cx="6400800" cy="7200900"/>
          </a:xfrm>
          <a:prstGeom prst="rect">
            <a:avLst/>
          </a:prstGeom>
          <a:solidFill>
            <a:srgbClr val="2970F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 txBox="1"/>
          <p:nvPr/>
        </p:nvSpPr>
        <p:spPr>
          <a:xfrm>
            <a:off x="10194299" y="1019175"/>
            <a:ext cx="7790575" cy="212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6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Beyond School Bells &amp; STEM Next Opportunity Fund</a:t>
            </a: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10194299" y="3509280"/>
            <a:ext cx="6496959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0646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Community of Practice</a:t>
            </a: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10194299" y="4510362"/>
            <a:ext cx="6496959" cy="2384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4939" lvl="1" marL="5098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361"/>
              <a:buFont typeface="Arial"/>
              <a:buChar char="•"/>
            </a:pPr>
            <a:r>
              <a:rPr b="0" i="0" lang="en-US" sz="2361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Grant funds to complete a STEM family engagement project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61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939" lvl="1" marL="5098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361"/>
              <a:buFont typeface="Arial"/>
              <a:buChar char="•"/>
            </a:pPr>
            <a:r>
              <a:rPr b="0" i="0" lang="en-US" sz="2361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Met monthly with BSB staff and three other sites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61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54939" lvl="1" marL="5098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361"/>
              <a:buFont typeface="Arial"/>
              <a:buChar char="•"/>
            </a:pPr>
            <a:r>
              <a:rPr b="0" i="0" lang="en-US" sz="2361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Professional development to help expand capacity for family engagement</a:t>
            </a:r>
            <a:endParaRPr/>
          </a:p>
        </p:txBody>
      </p:sp>
      <p:sp>
        <p:nvSpPr>
          <p:cNvPr id="124" name="Google Shape;124;p5"/>
          <p:cNvSpPr/>
          <p:nvPr/>
        </p:nvSpPr>
        <p:spPr>
          <a:xfrm>
            <a:off x="487091" y="1028700"/>
            <a:ext cx="9467385" cy="7251614"/>
          </a:xfrm>
          <a:custGeom>
            <a:rect b="b" l="l" r="r" t="t"/>
            <a:pathLst>
              <a:path extrusionOk="0" h="7251614" w="9467385">
                <a:moveTo>
                  <a:pt x="0" y="0"/>
                </a:moveTo>
                <a:lnTo>
                  <a:pt x="9467385" y="0"/>
                </a:lnTo>
                <a:lnTo>
                  <a:pt x="9467385" y="7251614"/>
                </a:lnTo>
                <a:lnTo>
                  <a:pt x="0" y="7251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5"/>
          <p:cNvSpPr txBox="1"/>
          <p:nvPr/>
        </p:nvSpPr>
        <p:spPr>
          <a:xfrm>
            <a:off x="726914" y="8367472"/>
            <a:ext cx="9467385" cy="4076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</a:t>
            </a:r>
            <a:r>
              <a:rPr i="1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Reimagining Family Engagement: How Out-of-School Time STEM Programs “CARE”, </a:t>
            </a: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ISRY Report by Patricia J. Allen, PHD &amp;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Gil G. Noam, EdD, PhD. In partnership with STEM Next Opportunity Fund &amp; Million Girls Moonshot, March 2023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"/>
          <p:cNvSpPr/>
          <p:nvPr/>
        </p:nvSpPr>
        <p:spPr>
          <a:xfrm>
            <a:off x="2037958" y="2528226"/>
            <a:ext cx="17039816" cy="9258300"/>
          </a:xfrm>
          <a:custGeom>
            <a:rect b="b" l="l" r="r" t="t"/>
            <a:pathLst>
              <a:path extrusionOk="0" h="9258300" w="17039816">
                <a:moveTo>
                  <a:pt x="0" y="0"/>
                </a:moveTo>
                <a:lnTo>
                  <a:pt x="17039816" y="0"/>
                </a:lnTo>
                <a:lnTo>
                  <a:pt x="17039816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1028700" y="689018"/>
            <a:ext cx="6400800" cy="7200900"/>
          </a:xfrm>
          <a:prstGeom prst="rect">
            <a:avLst/>
          </a:prstGeom>
          <a:solidFill>
            <a:srgbClr val="2970F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 txBox="1"/>
          <p:nvPr/>
        </p:nvSpPr>
        <p:spPr>
          <a:xfrm>
            <a:off x="10194299" y="1052513"/>
            <a:ext cx="7790575" cy="7715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Forming the Team</a:t>
            </a:r>
            <a:endParaRPr/>
          </a:p>
        </p:txBody>
      </p:sp>
      <p:sp>
        <p:nvSpPr>
          <p:cNvPr id="133" name="Google Shape;133;p6"/>
          <p:cNvSpPr txBox="1"/>
          <p:nvPr/>
        </p:nvSpPr>
        <p:spPr>
          <a:xfrm>
            <a:off x="10194299" y="2003339"/>
            <a:ext cx="7319400" cy="62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4335" lvl="1" marL="69947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Who do I know? (Connect)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Current program families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Families who attend FE activities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PTO, SNAC, other leadership groups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EL teachers who are connected to families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Bilingual Liaisons</a:t>
            </a:r>
            <a:endParaRPr sz="1000"/>
          </a:p>
          <a:p>
            <a:pPr indent="0" lvl="0" marL="0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335" lvl="1" marL="69947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Planning Time (Act &amp; Reflect)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Meeting time convenient for caregivers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Food/snacks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Materials</a:t>
            </a:r>
            <a:endParaRPr sz="1000"/>
          </a:p>
          <a:p>
            <a:pPr indent="0" lvl="0" marL="0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4335" lvl="1" marL="69947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Event (Empower)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Caregivers have active roles in event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Caregivers greet families</a:t>
            </a:r>
            <a:endParaRPr sz="1000"/>
          </a:p>
          <a:p>
            <a:pPr indent="-29698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839"/>
              <a:buFont typeface="Arial"/>
              <a:buChar char="⚬"/>
            </a:pPr>
            <a:r>
              <a:rPr b="0" i="0" lang="en-US" sz="1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Caregivers provide interpretation</a:t>
            </a:r>
            <a:endParaRPr sz="1000"/>
          </a:p>
          <a:p>
            <a:pPr indent="0" lvl="0" marL="0" marR="0" rtl="0" algn="just">
              <a:lnSpc>
                <a:spcPct val="1736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454843" y="1028700"/>
            <a:ext cx="9467385" cy="7251614"/>
          </a:xfrm>
          <a:custGeom>
            <a:rect b="b" l="l" r="r" t="t"/>
            <a:pathLst>
              <a:path extrusionOk="0" h="7251614" w="9467385">
                <a:moveTo>
                  <a:pt x="0" y="0"/>
                </a:moveTo>
                <a:lnTo>
                  <a:pt x="9467385" y="0"/>
                </a:lnTo>
                <a:lnTo>
                  <a:pt x="9467385" y="7251614"/>
                </a:lnTo>
                <a:lnTo>
                  <a:pt x="0" y="72516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 cap="sq" cmpd="sng" w="381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 txBox="1"/>
          <p:nvPr/>
        </p:nvSpPr>
        <p:spPr>
          <a:xfrm>
            <a:off x="726914" y="8383040"/>
            <a:ext cx="9467385" cy="40766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From </a:t>
            </a:r>
            <a:r>
              <a:rPr i="1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Reimagining Family Engagement: How Out-of-School Time STEM Programs “CARE”, </a:t>
            </a: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 ISRY Report by Patricia J. Allen, PHD &amp; 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Gil G. Noam, EdD, PhD. In partnership with STEM Next Opportunity Fund &amp; Million Girls Moonshot, March 2023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/>
          <p:nvPr/>
        </p:nvSpPr>
        <p:spPr>
          <a:xfrm>
            <a:off x="1028700" y="1543050"/>
            <a:ext cx="6400800" cy="7200900"/>
          </a:xfrm>
          <a:prstGeom prst="rect">
            <a:avLst/>
          </a:prstGeom>
          <a:solidFill>
            <a:srgbClr val="2970FC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/>
          <p:nvPr/>
        </p:nvSpPr>
        <p:spPr>
          <a:xfrm flipH="1">
            <a:off x="-422532" y="3704525"/>
            <a:ext cx="18819530" cy="8229600"/>
          </a:xfrm>
          <a:custGeom>
            <a:rect b="b" l="l" r="r" t="t"/>
            <a:pathLst>
              <a:path extrusionOk="0" h="8229600" w="15146503">
                <a:moveTo>
                  <a:pt x="15146503" y="0"/>
                </a:moveTo>
                <a:lnTo>
                  <a:pt x="0" y="0"/>
                </a:lnTo>
                <a:lnTo>
                  <a:pt x="0" y="8229600"/>
                </a:lnTo>
                <a:lnTo>
                  <a:pt x="15146503" y="8229600"/>
                </a:lnTo>
                <a:lnTo>
                  <a:pt x="15146503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7"/>
          <p:cNvSpPr txBox="1"/>
          <p:nvPr/>
        </p:nvSpPr>
        <p:spPr>
          <a:xfrm>
            <a:off x="7865887" y="1477823"/>
            <a:ext cx="9393300" cy="91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7191" lvl="1" marL="67788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639"/>
              <a:buFont typeface="Arial"/>
              <a:buChar char="•"/>
            </a:pPr>
            <a:r>
              <a:rPr b="1" i="0" lang="en-US" sz="26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Event held 6:00-7:30pm with a free meal in the cafeteria and activity stations in the gym</a:t>
            </a:r>
            <a:endParaRPr sz="900"/>
          </a:p>
          <a:p>
            <a:pPr indent="0" lvl="0" marL="0" marR="0" rtl="0" algn="just">
              <a:lnSpc>
                <a:spcPct val="123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7191" lvl="1" marL="67788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639"/>
              <a:buFont typeface="Arial"/>
              <a:buChar char="•"/>
            </a:pPr>
            <a:r>
              <a:rPr b="1" i="0" lang="en-US" sz="26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Members of planning team at sign-in table</a:t>
            </a:r>
            <a:endParaRPr sz="900"/>
          </a:p>
          <a:p>
            <a:pPr indent="0" lvl="0" marL="0" marR="0" rtl="0" algn="just">
              <a:lnSpc>
                <a:spcPct val="123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7191" lvl="1" marL="67788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639"/>
              <a:buFont typeface="Arial"/>
              <a:buChar char="•"/>
            </a:pPr>
            <a:r>
              <a:rPr b="1" i="0" lang="en-US" sz="26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Each family received a STEM Passport</a:t>
            </a:r>
            <a:endParaRPr sz="900"/>
          </a:p>
          <a:p>
            <a:pPr indent="0" lvl="0" marL="0" marR="0" rtl="0" algn="just">
              <a:lnSpc>
                <a:spcPct val="123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7191" lvl="1" marL="67788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639"/>
              <a:buFont typeface="Arial"/>
              <a:buChar char="•"/>
            </a:pPr>
            <a:r>
              <a:rPr b="1" i="0" lang="en-US" sz="26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8 activity stations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Build your home country’s flag with Legoes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Build a structure or landmark from your country/culture/city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Make a rainmaker to create music in the Native American culture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Fold an origami crane as you visit Japan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Make a paper airplane to fly to another country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Make a boat that floats around the Mediterranean Sea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Make maracas to play in Brazil</a:t>
            </a:r>
            <a:endParaRPr sz="900"/>
          </a:p>
          <a:p>
            <a:pPr indent="-290634" lvl="2" marL="967152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1739"/>
              <a:buFont typeface="Arial"/>
              <a:buChar char="⚬"/>
            </a:pPr>
            <a:r>
              <a:rPr b="0" i="0" lang="en-US" sz="17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Create a roller coaster to ride in the United States</a:t>
            </a:r>
            <a:endParaRPr sz="900"/>
          </a:p>
          <a:p>
            <a:pPr indent="0" lvl="0" marL="0" marR="0" rtl="0" algn="just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7191" lvl="1" marL="677881" marR="0" rtl="0" algn="just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639"/>
              <a:buFont typeface="Arial"/>
              <a:buChar char="•"/>
            </a:pPr>
            <a:r>
              <a:rPr b="1" i="0" lang="en-US" sz="26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Once passport completed they could trade it in for a goodie bag</a:t>
            </a:r>
            <a:endParaRPr sz="900"/>
          </a:p>
          <a:p>
            <a:pPr indent="0" lvl="0" marL="0" marR="0" rtl="0" algn="just">
              <a:lnSpc>
                <a:spcPct val="85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23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6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2382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1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655838" y="6382915"/>
            <a:ext cx="2087848" cy="3281491"/>
          </a:xfrm>
          <a:custGeom>
            <a:rect b="b" l="l" r="r" t="t"/>
            <a:pathLst>
              <a:path extrusionOk="0" h="3281491" w="2087848">
                <a:moveTo>
                  <a:pt x="0" y="0"/>
                </a:moveTo>
                <a:lnTo>
                  <a:pt x="2087849" y="0"/>
                </a:lnTo>
                <a:lnTo>
                  <a:pt x="2087849" y="3281490"/>
                </a:lnTo>
                <a:lnTo>
                  <a:pt x="0" y="3281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7"/>
          <p:cNvSpPr/>
          <p:nvPr/>
        </p:nvSpPr>
        <p:spPr>
          <a:xfrm>
            <a:off x="2743687" y="6382915"/>
            <a:ext cx="2128867" cy="3281491"/>
          </a:xfrm>
          <a:custGeom>
            <a:rect b="b" l="l" r="r" t="t"/>
            <a:pathLst>
              <a:path extrusionOk="0" h="3281491" w="2128867">
                <a:moveTo>
                  <a:pt x="0" y="0"/>
                </a:moveTo>
                <a:lnTo>
                  <a:pt x="2128867" y="0"/>
                </a:lnTo>
                <a:lnTo>
                  <a:pt x="2128867" y="3281490"/>
                </a:lnTo>
                <a:lnTo>
                  <a:pt x="0" y="32814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4872554" y="6035536"/>
            <a:ext cx="2993333" cy="3991111"/>
          </a:xfrm>
          <a:custGeom>
            <a:rect b="b" l="l" r="r" t="t"/>
            <a:pathLst>
              <a:path extrusionOk="0" h="3991111" w="2993333">
                <a:moveTo>
                  <a:pt x="0" y="0"/>
                </a:moveTo>
                <a:lnTo>
                  <a:pt x="2993333" y="0"/>
                </a:lnTo>
                <a:lnTo>
                  <a:pt x="2993333" y="3991110"/>
                </a:lnTo>
                <a:lnTo>
                  <a:pt x="0" y="399111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>
            <a:off x="751639" y="1543050"/>
            <a:ext cx="3470445" cy="4492486"/>
          </a:xfrm>
          <a:custGeom>
            <a:rect b="b" l="l" r="r" t="t"/>
            <a:pathLst>
              <a:path extrusionOk="0" h="4492486" w="3470445">
                <a:moveTo>
                  <a:pt x="0" y="0"/>
                </a:moveTo>
                <a:lnTo>
                  <a:pt x="3470445" y="0"/>
                </a:lnTo>
                <a:lnTo>
                  <a:pt x="3470445" y="4492486"/>
                </a:lnTo>
                <a:lnTo>
                  <a:pt x="0" y="449248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4222084" y="1543050"/>
            <a:ext cx="3435061" cy="4446681"/>
          </a:xfrm>
          <a:custGeom>
            <a:rect b="b" l="l" r="r" t="t"/>
            <a:pathLst>
              <a:path extrusionOk="0" h="4446681" w="3435061">
                <a:moveTo>
                  <a:pt x="0" y="0"/>
                </a:moveTo>
                <a:lnTo>
                  <a:pt x="3435062" y="0"/>
                </a:lnTo>
                <a:lnTo>
                  <a:pt x="3435062" y="4446681"/>
                </a:lnTo>
                <a:lnTo>
                  <a:pt x="0" y="44466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 txBox="1"/>
          <p:nvPr/>
        </p:nvSpPr>
        <p:spPr>
          <a:xfrm>
            <a:off x="3676390" y="385444"/>
            <a:ext cx="109352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STEM AROUND THE WORLD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"/>
          <p:cNvSpPr/>
          <p:nvPr/>
        </p:nvSpPr>
        <p:spPr>
          <a:xfrm>
            <a:off x="0" y="4590579"/>
            <a:ext cx="186309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9" y="0"/>
                </a:lnTo>
                <a:lnTo>
                  <a:pt x="18630919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8"/>
          <p:cNvSpPr/>
          <p:nvPr/>
        </p:nvSpPr>
        <p:spPr>
          <a:xfrm>
            <a:off x="7161122" y="1678312"/>
            <a:ext cx="4352702" cy="3264526"/>
          </a:xfrm>
          <a:custGeom>
            <a:rect b="b" l="l" r="r" t="t"/>
            <a:pathLst>
              <a:path extrusionOk="0" h="3264526" w="4352702">
                <a:moveTo>
                  <a:pt x="0" y="0"/>
                </a:moveTo>
                <a:lnTo>
                  <a:pt x="4352702" y="0"/>
                </a:lnTo>
                <a:lnTo>
                  <a:pt x="4352702" y="3264527"/>
                </a:lnTo>
                <a:lnTo>
                  <a:pt x="0" y="32645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8"/>
          <p:cNvSpPr/>
          <p:nvPr/>
        </p:nvSpPr>
        <p:spPr>
          <a:xfrm>
            <a:off x="11612460" y="1326053"/>
            <a:ext cx="3087131" cy="4138395"/>
          </a:xfrm>
          <a:custGeom>
            <a:rect b="b" l="l" r="r" t="t"/>
            <a:pathLst>
              <a:path extrusionOk="0" h="4138395" w="3087131">
                <a:moveTo>
                  <a:pt x="0" y="0"/>
                </a:moveTo>
                <a:lnTo>
                  <a:pt x="3087131" y="0"/>
                </a:lnTo>
                <a:lnTo>
                  <a:pt x="3087131" y="4138395"/>
                </a:lnTo>
                <a:lnTo>
                  <a:pt x="0" y="41383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-538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8"/>
          <p:cNvSpPr/>
          <p:nvPr/>
        </p:nvSpPr>
        <p:spPr>
          <a:xfrm>
            <a:off x="14820242" y="411932"/>
            <a:ext cx="3398180" cy="4530906"/>
          </a:xfrm>
          <a:custGeom>
            <a:rect b="b" l="l" r="r" t="t"/>
            <a:pathLst>
              <a:path extrusionOk="0" h="4530906" w="3398180">
                <a:moveTo>
                  <a:pt x="0" y="0"/>
                </a:moveTo>
                <a:lnTo>
                  <a:pt x="3398180" y="0"/>
                </a:lnTo>
                <a:lnTo>
                  <a:pt x="3398180" y="4530907"/>
                </a:lnTo>
                <a:lnTo>
                  <a:pt x="0" y="45309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8"/>
          <p:cNvSpPr/>
          <p:nvPr/>
        </p:nvSpPr>
        <p:spPr>
          <a:xfrm>
            <a:off x="-284496" y="394969"/>
            <a:ext cx="3410902" cy="4547870"/>
          </a:xfrm>
          <a:custGeom>
            <a:rect b="b" l="l" r="r" t="t"/>
            <a:pathLst>
              <a:path extrusionOk="0" h="4547870" w="3410902">
                <a:moveTo>
                  <a:pt x="0" y="0"/>
                </a:moveTo>
                <a:lnTo>
                  <a:pt x="3410902" y="0"/>
                </a:lnTo>
                <a:lnTo>
                  <a:pt x="3410902" y="4547870"/>
                </a:lnTo>
                <a:lnTo>
                  <a:pt x="0" y="45478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8"/>
          <p:cNvSpPr/>
          <p:nvPr/>
        </p:nvSpPr>
        <p:spPr>
          <a:xfrm>
            <a:off x="3203029" y="1690657"/>
            <a:ext cx="3859457" cy="3409187"/>
          </a:xfrm>
          <a:custGeom>
            <a:rect b="b" l="l" r="r" t="t"/>
            <a:pathLst>
              <a:path extrusionOk="0" h="3409187" w="3859457">
                <a:moveTo>
                  <a:pt x="0" y="0"/>
                </a:moveTo>
                <a:lnTo>
                  <a:pt x="3859457" y="0"/>
                </a:lnTo>
                <a:lnTo>
                  <a:pt x="3859457" y="3409187"/>
                </a:lnTo>
                <a:lnTo>
                  <a:pt x="0" y="340918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8"/>
          <p:cNvSpPr/>
          <p:nvPr/>
        </p:nvSpPr>
        <p:spPr>
          <a:xfrm>
            <a:off x="3892904" y="5509456"/>
            <a:ext cx="3268219" cy="4357625"/>
          </a:xfrm>
          <a:custGeom>
            <a:rect b="b" l="l" r="r" t="t"/>
            <a:pathLst>
              <a:path extrusionOk="0" h="4357625" w="3268219">
                <a:moveTo>
                  <a:pt x="0" y="0"/>
                </a:moveTo>
                <a:lnTo>
                  <a:pt x="3268218" y="0"/>
                </a:lnTo>
                <a:lnTo>
                  <a:pt x="3268218" y="4357624"/>
                </a:lnTo>
                <a:lnTo>
                  <a:pt x="0" y="4357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8"/>
          <p:cNvSpPr/>
          <p:nvPr/>
        </p:nvSpPr>
        <p:spPr>
          <a:xfrm>
            <a:off x="11294514" y="5569223"/>
            <a:ext cx="3525728" cy="4700971"/>
          </a:xfrm>
          <a:custGeom>
            <a:rect b="b" l="l" r="r" t="t"/>
            <a:pathLst>
              <a:path extrusionOk="0" h="4700971" w="3525728">
                <a:moveTo>
                  <a:pt x="0" y="0"/>
                </a:moveTo>
                <a:lnTo>
                  <a:pt x="3525728" y="0"/>
                </a:lnTo>
                <a:lnTo>
                  <a:pt x="3525728" y="4700971"/>
                </a:lnTo>
                <a:lnTo>
                  <a:pt x="0" y="47009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8"/>
          <p:cNvSpPr/>
          <p:nvPr/>
        </p:nvSpPr>
        <p:spPr>
          <a:xfrm>
            <a:off x="14935603" y="5397217"/>
            <a:ext cx="3352397" cy="4469863"/>
          </a:xfrm>
          <a:custGeom>
            <a:rect b="b" l="l" r="r" t="t"/>
            <a:pathLst>
              <a:path extrusionOk="0" h="4469863" w="3352397">
                <a:moveTo>
                  <a:pt x="0" y="0"/>
                </a:moveTo>
                <a:lnTo>
                  <a:pt x="3352397" y="0"/>
                </a:lnTo>
                <a:lnTo>
                  <a:pt x="3352397" y="4469863"/>
                </a:lnTo>
                <a:lnTo>
                  <a:pt x="0" y="4469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8"/>
          <p:cNvSpPr/>
          <p:nvPr/>
        </p:nvSpPr>
        <p:spPr>
          <a:xfrm>
            <a:off x="54029" y="5273361"/>
            <a:ext cx="3622361" cy="4829814"/>
          </a:xfrm>
          <a:custGeom>
            <a:rect b="b" l="l" r="r" t="t"/>
            <a:pathLst>
              <a:path extrusionOk="0" h="4829814" w="3622361">
                <a:moveTo>
                  <a:pt x="0" y="0"/>
                </a:moveTo>
                <a:lnTo>
                  <a:pt x="3622361" y="0"/>
                </a:lnTo>
                <a:lnTo>
                  <a:pt x="3622361" y="4829814"/>
                </a:lnTo>
                <a:lnTo>
                  <a:pt x="0" y="482981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8"/>
          <p:cNvSpPr/>
          <p:nvPr/>
        </p:nvSpPr>
        <p:spPr>
          <a:xfrm>
            <a:off x="7161122" y="5083037"/>
            <a:ext cx="4007078" cy="5187156"/>
          </a:xfrm>
          <a:custGeom>
            <a:rect b="b" l="l" r="r" t="t"/>
            <a:pathLst>
              <a:path extrusionOk="0" h="5187156" w="4007078">
                <a:moveTo>
                  <a:pt x="0" y="0"/>
                </a:moveTo>
                <a:lnTo>
                  <a:pt x="4007079" y="0"/>
                </a:lnTo>
                <a:lnTo>
                  <a:pt x="4007079" y="5187157"/>
                </a:lnTo>
                <a:lnTo>
                  <a:pt x="0" y="51871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8"/>
          <p:cNvSpPr txBox="1"/>
          <p:nvPr/>
        </p:nvSpPr>
        <p:spPr>
          <a:xfrm>
            <a:off x="3676390" y="385444"/>
            <a:ext cx="109352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STEM AROUND THE WORLD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9"/>
          <p:cNvSpPr/>
          <p:nvPr/>
        </p:nvSpPr>
        <p:spPr>
          <a:xfrm>
            <a:off x="-171459" y="5098622"/>
            <a:ext cx="18630919" cy="7151361"/>
          </a:xfrm>
          <a:custGeom>
            <a:rect b="b" l="l" r="r" t="t"/>
            <a:pathLst>
              <a:path extrusionOk="0" h="7151361" w="18630919">
                <a:moveTo>
                  <a:pt x="0" y="0"/>
                </a:moveTo>
                <a:lnTo>
                  <a:pt x="18630918" y="0"/>
                </a:lnTo>
                <a:lnTo>
                  <a:pt x="18630918" y="7151361"/>
                </a:lnTo>
                <a:lnTo>
                  <a:pt x="0" y="71513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3676390" y="385444"/>
            <a:ext cx="1093522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40">
                <a:solidFill>
                  <a:srgbClr val="0356F6"/>
                </a:solidFill>
                <a:latin typeface="Archivo Black"/>
                <a:ea typeface="Archivo Black"/>
                <a:cs typeface="Archivo Black"/>
                <a:sym typeface="Archivo Black"/>
              </a:rPr>
              <a:t>Impact</a:t>
            </a:r>
            <a:endParaRPr/>
          </a:p>
        </p:txBody>
      </p:sp>
      <p:sp>
        <p:nvSpPr>
          <p:cNvPr id="171" name="Google Shape;171;p9"/>
          <p:cNvSpPr txBox="1"/>
          <p:nvPr/>
        </p:nvSpPr>
        <p:spPr>
          <a:xfrm>
            <a:off x="669022" y="1616916"/>
            <a:ext cx="16230600" cy="68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28779" lvl="1" marL="721060" marR="0" rtl="0" algn="just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35 families and a total of 129 people attended</a:t>
            </a:r>
            <a:endParaRPr sz="900"/>
          </a:p>
          <a:p>
            <a:pPr indent="0" lvl="0" marL="0" marR="0" rtl="0" algn="just">
              <a:lnSpc>
                <a:spcPct val="123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8779" lvl="1" marL="721060" marR="0" rtl="0" algn="just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Five non-English speaking families with requests for Vietnamese, Karen, and Spanish interpreters</a:t>
            </a:r>
            <a:endParaRPr sz="900"/>
          </a:p>
          <a:p>
            <a:pPr indent="0" lvl="0" marL="0" marR="0" rtl="0" algn="just">
              <a:lnSpc>
                <a:spcPct val="123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8779" lvl="1" marL="721060" marR="0" rtl="0" algn="just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According to the survey, the favorite activity was making a rainstick, followed by making an airplane and origami art.</a:t>
            </a:r>
            <a:endParaRPr sz="900"/>
          </a:p>
          <a:p>
            <a:pPr indent="0" lvl="0" marL="0" marR="0" rtl="0" algn="just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8779" lvl="1" marL="721060" marR="0" rtl="0" algn="just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Clr>
                <a:srgbClr val="0356F6"/>
              </a:buClr>
              <a:buSzPts val="2839"/>
              <a:buFont typeface="Arial"/>
              <a:buChar char="•"/>
            </a:pPr>
            <a:r>
              <a:rPr b="1" i="0" lang="en-US" sz="2839" u="none" cap="none" strike="noStrike">
                <a:solidFill>
                  <a:srgbClr val="0356F6"/>
                </a:solidFill>
                <a:latin typeface="Arial"/>
                <a:ea typeface="Arial"/>
                <a:cs typeface="Arial"/>
                <a:sym typeface="Arial"/>
              </a:rPr>
              <a:t>Comments from families included the activities were fun and they enjoyed the cultural focus while also learning about STEM.</a:t>
            </a:r>
            <a:endParaRPr sz="900"/>
          </a:p>
          <a:p>
            <a:pPr indent="0" lvl="0" marL="0" marR="0" rtl="0" algn="just">
              <a:lnSpc>
                <a:spcPct val="876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23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235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339">
              <a:solidFill>
                <a:srgbClr val="0356F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Dayna Krannawitter</dc:creator>
</cp:coreProperties>
</file>